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91" r:id="rId2"/>
    <p:sldId id="292" r:id="rId3"/>
    <p:sldId id="293" r:id="rId4"/>
    <p:sldId id="294" r:id="rId5"/>
    <p:sldId id="256" r:id="rId6"/>
    <p:sldId id="257" r:id="rId7"/>
    <p:sldId id="295" r:id="rId8"/>
    <p:sldId id="266" r:id="rId9"/>
    <p:sldId id="272" r:id="rId10"/>
    <p:sldId id="296" r:id="rId11"/>
    <p:sldId id="275" r:id="rId12"/>
    <p:sldId id="487" r:id="rId13"/>
    <p:sldId id="277" r:id="rId14"/>
    <p:sldId id="279" r:id="rId15"/>
    <p:sldId id="281" r:id="rId16"/>
    <p:sldId id="480" r:id="rId17"/>
    <p:sldId id="282" r:id="rId18"/>
    <p:sldId id="481" r:id="rId19"/>
    <p:sldId id="482" r:id="rId20"/>
    <p:sldId id="286" r:id="rId21"/>
    <p:sldId id="288" r:id="rId22"/>
    <p:sldId id="289" r:id="rId23"/>
    <p:sldId id="290" r:id="rId24"/>
    <p:sldId id="483" r:id="rId25"/>
    <p:sldId id="489" r:id="rId26"/>
    <p:sldId id="492" r:id="rId27"/>
    <p:sldId id="488" r:id="rId28"/>
    <p:sldId id="490" r:id="rId29"/>
    <p:sldId id="484" r:id="rId30"/>
    <p:sldId id="260" r:id="rId31"/>
    <p:sldId id="262" r:id="rId32"/>
    <p:sldId id="485" r:id="rId33"/>
    <p:sldId id="268" r:id="rId34"/>
    <p:sldId id="270" r:id="rId35"/>
    <p:sldId id="274" r:id="rId36"/>
    <p:sldId id="276" r:id="rId37"/>
    <p:sldId id="491" r:id="rId38"/>
    <p:sldId id="486" r:id="rId39"/>
    <p:sldId id="502" r:id="rId40"/>
    <p:sldId id="493" r:id="rId41"/>
    <p:sldId id="50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76"/>
    <p:restoredTop sz="82562"/>
  </p:normalViewPr>
  <p:slideViewPr>
    <p:cSldViewPr snapToGrid="0" snapToObjects="1">
      <p:cViewPr varScale="1">
        <p:scale>
          <a:sx n="67" d="100"/>
          <a:sy n="67" d="100"/>
        </p:scale>
        <p:origin x="192" y="3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12T20:01:34.72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1 117,'44'23,"0"1,-23-16,21 9,4-9,14 1,30-9,-22 0,22 0,-29 0,-1 0,-15 0,12 0,-26 0,11 0,-15-6,1 4,11-4,-14 6,7 0,-13 0,15 0,-10 0,14 0,-23 0,11-6,-11 4,5-4,-6 6,-1 0,7 0,-5 0,5 0,-6-6,0 4,5-4,-3 6,3-6,-5 5,0-6,5 7,-3 0,3 0,-5 0,0 0,5 0,3-6,5 5,0-5,1 6,-1 0,15 0,16-7,5-3,10 2,-13-1,30 9,-22 0,22-9,-29 6,-1-5,-14 8,-4 0,-15 0,0 0,-5 0,10 0,-16 0,10 0,-12 0,-1 0,7 0,-5 0,5 0,-6 0,0 0,5 0,3 0,5 0,-6 0,5 0,-11 0,11 0,-5 0,7 0,-1 0,0 0,28 0,-7 0,10 0,-1 0,15 0,-5 0,20 0,-26 0,-1 8,0-5,0 5,-14-8,-4 0,-15 0,1 0,-1 0,-6 0,5 0,2 0,0 0,0-6,-8 5,5-11,-8 10,9-4,-12 6,5-6,3-2,-1 0,-1 2,6 0,-10 4,16-4,-17 6,23 0,-13 0,14 0,3 0,31 0,-21 0,31 0,-37 0,10-1,5 2,-9 6,1 1,24-7,0 1,21 12,-38-13,-3-2,10 1,20 0,-41 0,8 0,-30 0,8 0,-18 0,6 0,-5 0,11 0,-11 0,17 0,-9 0,10 0,-6 0,1 0,-1 6,42-4,-17 13,4-9,2-1,9 6,20 7,-27-16,31 7,-23-9,22 0,-31 0,-1 0,16 0,-14 0,-3 0,4 0,-16 0,-3 0,-8 0,-5 0,-2 0,-1 0,1 0,-4 0,21 0,-20 0,16 0,-19 0,5 0,-5 0,19 0,-10 0,10 0,-13 0,27 0,-20 0,35 0,-23 0,41 0,-20 0,20 0,-27 0,1 0,-4 0,3 0,14 0,-1 0,1 0,21 0,2 0,-10 0,-27 0,13 0,-25 0,0 0,-28 0,0 0,-5 0,5 0,0 0,-5 0,23 0,-14-6,30 4,-8-4,41 6,-20 0,-10 0,3 0,38 0,-36 0,0 0,35 0,-10 0,-26 0,26 0,-20 0,5 0,-30-6,-2 4,-16-4,20 6,-21 0,4-6,-1 5,-5-6,1 1,10-1,-16-1,16 2,-17 0,11 4,-11-10,5 10,-6-4,6 6,1 0,0 0,5 0,7 0,-2 0,21-6,-22 4,9-4,-17 6,4 0,-11 0,5 0,-7-6,1 5,6-6,-5 7,5 0,-7 0,1 0,6 0,-5 0,5 0,-7 0,7 0,8 0,0 0,0 0,-2 0,-5 0,6 0,13 0,-10 0,10 0,-19 0,11 0,-15 0,8 0,-11-6,0 5,6-5,-5 6,5 0,-7 0,1 0,6 0,-5 0,5 0,-7 0,1 0,6 0,-5 0,5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12T20:01:38.59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9254 1,'-37'21,"-2"-7,24-8,-5 0,0-5,-1 12,-7-6,1 1,-1 4,1-5,-1 1,1 4,-28 5,7-7,-25 13,-18-20,44 8,-4 1,-25-10,-5-1,0 15,-4 0,13-13,-4-3,-1 1,0 4,0 2,-2-2,-7-3,-2-3,-1 0,2 1,-1 0,1 0,0 0,0 0,-2 0,-8 0,-2 0,2 0,8 0,1-1,-5 2,1 3,-5 2,-1-1,5 0,-4-4,4-1,-1 4,14 3,-1 4,0 0,3-4,-8-4,3-3,-3 2,8 2,-4 1,1 0,2-2,-7-2,4-1,-4-1,8 1,-3 0,1 0,7 0,-25 0,1 0,5 0,-5 0,3 0,21 0,2 0,-2 0,-11 0,-3 0,6 0,-1 0,6 0,13 0,2 0,-4 0,3 0,-33 0,4 0,4 0,34 0,-30 0,37 0,-27 0,10 0,5 0,1 0,-1 0,9 0,-17 0,35 0,-9 0,13 0,-1 0,1 0,-13 0,9 0,-23 0,8 0,-41 0,-10 0,23 0,-4 0,11 0,0 0,-12 0,3 0,-22 0,36 0,3 0,-9 0,-7 0,33 0,-1-9,-2 7,-1-13,-23 7,35-6,-35-2,37 1,-10-2,0 1,-4 7,1-6,-12 5,26-5,-12 5,22 4,-5-1,11 6,1-5,8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7C391-F6B2-F54D-8D6D-F0E1B51CE053}" type="datetimeFigureOut">
              <a:rPr lang="en-US" smtClean="0"/>
              <a:t>11/13/25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2E7DF-9918-2748-A5FE-A40C3BE5ECC7}" type="slidenum">
              <a:rPr lang="en-US" smtClean="0"/>
              <a:t>‹#›</a:t>
            </a:fld>
            <a:endParaRPr lang="en-US"/>
          </a:p>
        </p:txBody>
      </p:sp>
    </p:spTree>
    <p:extLst>
      <p:ext uri="{BB962C8B-B14F-4D97-AF65-F5344CB8AC3E}">
        <p14:creationId xmlns:p14="http://schemas.microsoft.com/office/powerpoint/2010/main" val="70592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this lecture, we turn our attention to semiconductors. And as we're about to learn, the conductivity of semiconductors differs from metals in a number of important ways.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doped semiconductors an unusual temperature dependence. Looking at the dashed line, conductivity increases exponentially at high temperature. Unlike metals, whose conductivity decreases with temperature, a semiconductor’s conductivity rises because the carrier concentration grows exponentially with temperature. This effect outweighs the scattering from lattice vibrations that dominates in metals.</a:t>
            </a:r>
          </a:p>
          <a:p>
            <a:br>
              <a:rPr lang="en-US" dirty="0"/>
            </a:br>
            <a:endParaRPr lang="en-US" dirty="0"/>
          </a:p>
          <a:p>
            <a:r>
              <a:rPr lang="en-US" dirty="0"/>
              <a:t>At very low temperatures, however, there isn’t enough thermal energy to free electrons from donor atoms such as phosphorus. This is the </a:t>
            </a:r>
            <a:r>
              <a:rPr lang="en-US" b="1" dirty="0"/>
              <a:t>freeze-out regime</a:t>
            </a:r>
            <a:r>
              <a:rPr lang="en-US" dirty="0"/>
              <a:t>, where conductivity is low. As temperature increases to modest levels (often below room temperature), all dopant electrons become thermally activated, leading to the </a:t>
            </a:r>
            <a:r>
              <a:rPr lang="en-US" b="1" dirty="0"/>
              <a:t>saturation regime</a:t>
            </a:r>
            <a:r>
              <a:rPr lang="en-US" dirty="0"/>
              <a:t>. Here, nearly all carriers from dopants are active, and excitation from the valence to conduction band is minimal, so conductivity shows little temperature dependence. This regime is advantageous for many devices.</a:t>
            </a:r>
          </a:p>
          <a:p>
            <a:br>
              <a:rPr lang="en-US" dirty="0"/>
            </a:br>
            <a:endParaRPr lang="en-US" dirty="0"/>
          </a:p>
          <a:p>
            <a:r>
              <a:rPr lang="en-US" dirty="0"/>
              <a:t>At still higher temperatures, intrinsic carriers—those excited directly across the band gap—begin to dominate. This marks the </a:t>
            </a:r>
            <a:r>
              <a:rPr lang="en-US" b="1" dirty="0"/>
              <a:t>intrinsic regime</a:t>
            </a:r>
            <a:r>
              <a:rPr lang="en-US" dirty="0"/>
              <a:t>, where conductivity again increases rapidly with temperature</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10</a:t>
            </a:fld>
            <a:endParaRPr lang="en-US"/>
          </a:p>
        </p:txBody>
      </p:sp>
    </p:spTree>
    <p:extLst>
      <p:ext uri="{BB962C8B-B14F-4D97-AF65-F5344CB8AC3E}">
        <p14:creationId xmlns:p14="http://schemas.microsoft.com/office/powerpoint/2010/main" val="364008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describe the conductivity of a semiconductor, we use the expression</a:t>
            </a:r>
          </a:p>
          <a:p>
            <a:r>
              <a:rPr lang="el-GR" dirty="0"/>
              <a:t>σ = </a:t>
            </a:r>
            <a:r>
              <a:rPr lang="en-US" dirty="0"/>
              <a:t>n q </a:t>
            </a:r>
            <a:r>
              <a:rPr lang="el-GR" dirty="0"/>
              <a:t>μ</a:t>
            </a:r>
            <a:r>
              <a:rPr lang="en-US" dirty="0"/>
              <a:t>ₙ + p q </a:t>
            </a:r>
            <a:r>
              <a:rPr lang="el-GR" dirty="0"/>
              <a:t>μ</a:t>
            </a:r>
            <a:r>
              <a:rPr lang="en-US" dirty="0"/>
              <a:t>ₚ</a:t>
            </a:r>
          </a:p>
          <a:p>
            <a:r>
              <a:rPr lang="en-US" dirty="0"/>
              <a:t>where conductivity is the product of carrier concentration, charge, and mobility. In semiconductors, both electrons and holes contribute, so their conductivities add together.</a:t>
            </a:r>
          </a:p>
          <a:p>
            <a:r>
              <a:rPr lang="en-US" dirty="0"/>
              <a:t>Most semiconductors are intentionally doped to be either n-type or p-type, meaning that in practice, only one type of carrier—electrons or holes—dominates.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representative mobility values for common semiconductors. Notice that the </a:t>
            </a:r>
            <a:r>
              <a:rPr lang="en-US" b="1" dirty="0"/>
              <a:t>III–V semiconductors</a:t>
            </a:r>
            <a:r>
              <a:rPr lang="en-US" dirty="0"/>
              <a:t> (like GaAs) have much higher mobilities than </a:t>
            </a:r>
            <a:r>
              <a:rPr lang="en-US" b="1" dirty="0"/>
              <a:t>elemental</a:t>
            </a:r>
            <a:r>
              <a:rPr lang="en-US" dirty="0"/>
              <a:t> (like Si, Ge) or </a:t>
            </a:r>
            <a:r>
              <a:rPr lang="en-US" b="1" dirty="0"/>
              <a:t>II–VI</a:t>
            </a:r>
            <a:r>
              <a:rPr lang="en-US" dirty="0"/>
              <a:t> semiconductors. The mobility of III–V semiconductors is higher because their crystal structures produce lower effective masses for charge carriers and weaker scattering from lattice vibrations and impurities, allowing electrons to move more freely through the material.</a:t>
            </a:r>
          </a:p>
          <a:p>
            <a:r>
              <a:rPr lang="en-US" dirty="0"/>
              <a:t>Also, as a general rule, </a:t>
            </a:r>
            <a:r>
              <a:rPr lang="en-US" b="1" dirty="0"/>
              <a:t>electrons have higher mobility than holes</a:t>
            </a:r>
            <a:r>
              <a:rPr lang="en-US" dirty="0"/>
              <a:t>.</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11</a:t>
            </a:fld>
            <a:endParaRPr lang="en-US"/>
          </a:p>
        </p:txBody>
      </p:sp>
    </p:spTree>
    <p:extLst>
      <p:ext uri="{BB962C8B-B14F-4D97-AF65-F5344CB8AC3E}">
        <p14:creationId xmlns:p14="http://schemas.microsoft.com/office/powerpoint/2010/main" val="232404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talk about a few simple but important semiconductor architectures. One of the most fundamental is the </a:t>
            </a:r>
            <a:r>
              <a:rPr lang="en-US" b="1" dirty="0"/>
              <a:t>p–n junction</a:t>
            </a:r>
            <a:r>
              <a:rPr lang="en-US" dirty="0"/>
              <a:t>, arguably one of the most important devices in all of science. In a p–n junction, one side of the crystal is doped </a:t>
            </a:r>
            <a:r>
              <a:rPr lang="en-US" b="1" dirty="0"/>
              <a:t>p-type</a:t>
            </a:r>
            <a:r>
              <a:rPr lang="en-US" dirty="0"/>
              <a:t>, meaning it has holes in the valence band, and the other side is doped </a:t>
            </a:r>
            <a:r>
              <a:rPr lang="en-US" b="1" dirty="0"/>
              <a:t>n-type</a:t>
            </a:r>
            <a:r>
              <a:rPr lang="en-US" dirty="0"/>
              <a:t>, with electrons in the conduction band. When these two regions are brought together, they form the p–n junction.</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13</a:t>
            </a:fld>
            <a:endParaRPr lang="en-US"/>
          </a:p>
        </p:txBody>
      </p:sp>
    </p:spTree>
    <p:extLst>
      <p:ext uri="{BB962C8B-B14F-4D97-AF65-F5344CB8AC3E}">
        <p14:creationId xmlns:p14="http://schemas.microsoft.com/office/powerpoint/2010/main" val="215654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bring the p-type and n-type materials together, the mobile electrons from the n-side find the mobile holes on the p-side, and the two recombine—the electron fills the hole and both disappear as mobile carriers. However, the ionized dopant atoms left behind, such as phosphorus or boron, are fixed in the lattice and cannot move. This leaves behind a </a:t>
            </a:r>
            <a:r>
              <a:rPr lang="en-US" b="1" dirty="0"/>
              <a:t>depletion region</a:t>
            </a:r>
            <a:r>
              <a:rPr lang="en-US" dirty="0"/>
              <a:t>, a zone with very few mobile charge carriers, similar to an intrinsic semiconductor. Within this region, ionized donors and acceptors remain, creating an electric field across the junction.</a:t>
            </a:r>
          </a:p>
          <a:p>
            <a:endParaRPr lang="en-US" dirty="0"/>
          </a:p>
          <a:p>
            <a:r>
              <a:rPr lang="en-US" dirty="0"/>
              <a:t>In an n-type semiconductor, the Fermi level lies near the conduction band, since electrons are the dominant carriers. In a p-type semiconductor, it lies near the valence band. When the two are joined to form a p–n junction, the Fermi level must align across both sides, which causes </a:t>
            </a:r>
            <a:r>
              <a:rPr lang="en-US" b="1" dirty="0"/>
              <a:t>band bending</a:t>
            </a:r>
            <a:r>
              <a:rPr lang="en-US" dirty="0"/>
              <a:t> in the conduction and valence bands across the depletion region.</a:t>
            </a:r>
          </a:p>
          <a:p>
            <a:endParaRPr lang="en-US" dirty="0"/>
          </a:p>
          <a:p>
            <a:r>
              <a:rPr lang="en-US" dirty="0"/>
              <a:t>If you imagine being an electron near the p-side conduction band, you would feel the electric field pulling you toward the n-side. In these band diagrams, it’s useful to remember that </a:t>
            </a:r>
            <a:r>
              <a:rPr lang="en-US" b="1" dirty="0"/>
              <a:t>electrons move downhill</a:t>
            </a:r>
            <a:r>
              <a:rPr lang="en-US" dirty="0"/>
              <a:t>, while </a:t>
            </a:r>
            <a:r>
              <a:rPr lang="en-US" b="1" dirty="0"/>
              <a:t>holes move uphill</a:t>
            </a:r>
            <a:r>
              <a:rPr lang="en-US" dirty="0"/>
              <a:t>.</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14</a:t>
            </a:fld>
            <a:endParaRPr lang="en-US"/>
          </a:p>
        </p:txBody>
      </p:sp>
    </p:spTree>
    <p:extLst>
      <p:ext uri="{BB962C8B-B14F-4D97-AF65-F5344CB8AC3E}">
        <p14:creationId xmlns:p14="http://schemas.microsoft.com/office/powerpoint/2010/main" val="394980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makes a p–n junction special is its property of </a:t>
            </a:r>
            <a:r>
              <a:rPr lang="en-US" b="1" dirty="0"/>
              <a:t>rectification</a:t>
            </a:r>
            <a:r>
              <a:rPr lang="en-US" dirty="0"/>
              <a:t>. This means that when a voltage is applied in one direction, current flows, but when the voltage is reversed, almost no current passes. When the positive lead of the voltage source is connected to the n-type side, electrons are pulled away from the junction and the junction is </a:t>
            </a:r>
            <a:r>
              <a:rPr lang="en-US" b="1" dirty="0"/>
              <a:t>reverse biased</a:t>
            </a:r>
            <a:r>
              <a:rPr lang="en-US" dirty="0"/>
              <a:t>, which increases the band bending and effectively stops current flow. When the polarity is reversed, the junction is </a:t>
            </a:r>
            <a:r>
              <a:rPr lang="en-US" b="1" dirty="0"/>
              <a:t>forward biased</a:t>
            </a:r>
            <a:r>
              <a:rPr lang="en-US" dirty="0"/>
              <a:t>, the band bending decreases, and current begins to flow. Because of this one-way behavior, a p–n junction can act as a </a:t>
            </a:r>
            <a:r>
              <a:rPr lang="en-US" b="1" dirty="0"/>
              <a:t>rectifier</a:t>
            </a:r>
            <a:r>
              <a:rPr lang="en-US" dirty="0"/>
              <a:t>, converting alternating current (AC) into direct current (DC) by allowing electrons to flow in only one direction.</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15</a:t>
            </a:fld>
            <a:endParaRPr lang="en-US"/>
          </a:p>
        </p:txBody>
      </p:sp>
    </p:spTree>
    <p:extLst>
      <p:ext uri="{BB962C8B-B14F-4D97-AF65-F5344CB8AC3E}">
        <p14:creationId xmlns:p14="http://schemas.microsoft.com/office/powerpoint/2010/main" val="365519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C418F-27D6-5645-9999-4861654DE7AC}" type="slidenum">
              <a:rPr lang="en-US"/>
              <a:pPr/>
              <a:t>16</a:t>
            </a:fld>
            <a:endParaRPr lang="en-US"/>
          </a:p>
        </p:txBody>
      </p:sp>
      <p:sp>
        <p:nvSpPr>
          <p:cNvPr id="44544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45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Here’s another view of a </a:t>
            </a:r>
            <a:r>
              <a:rPr lang="en-US" dirty="0" err="1"/>
              <a:t>pn</a:t>
            </a:r>
            <a:r>
              <a:rPr lang="en-US" dirty="0"/>
              <a:t> junction </a:t>
            </a:r>
            <a:r>
              <a:rPr lang="en-US" dirty="0" err="1"/>
              <a:t>whoing</a:t>
            </a:r>
            <a:r>
              <a:rPr lang="en-US" dirty="0"/>
              <a:t> that when you apply a positive bias to the n-doped side, you pull charge carries away from the junction, so no current can flow. When you apply a negative voltage to the n-doped side, you drive charge carriers to the junction, where current can flow because the carriers </a:t>
            </a:r>
            <a:r>
              <a:rPr lang="en-US" dirty="0" err="1"/>
              <a:t>annihate</a:t>
            </a:r>
            <a:r>
              <a:rPr lang="en-US" dirty="0"/>
              <a:t> the positive charges.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application of a p–n junction is in </a:t>
            </a:r>
            <a:r>
              <a:rPr lang="en-US" b="1" dirty="0"/>
              <a:t>photovoltaic cells</a:t>
            </a:r>
            <a:r>
              <a:rPr lang="en-US" dirty="0"/>
              <a:t> and </a:t>
            </a:r>
            <a:r>
              <a:rPr lang="en-US" b="1" dirty="0"/>
              <a:t>light-emitting diodes (LEDs)</a:t>
            </a:r>
            <a:r>
              <a:rPr lang="en-US" dirty="0"/>
              <a:t>. In a photovoltaic cell, incoming photons excite electrons from the valence band to the conduction band. If this excitation occurs within the </a:t>
            </a:r>
            <a:r>
              <a:rPr lang="en-US" b="1" dirty="0"/>
              <a:t>depletion region</a:t>
            </a:r>
            <a:r>
              <a:rPr lang="en-US" dirty="0"/>
              <a:t>, the built-in electric field separates the electron and hole before they can recombine—the electron is swept toward the n-type side, and the hole toward the p-type side.</a:t>
            </a:r>
          </a:p>
          <a:p>
            <a:br>
              <a:rPr lang="en-US" dirty="0"/>
            </a:br>
            <a:endParaRPr lang="en-US" dirty="0"/>
          </a:p>
          <a:p>
            <a:r>
              <a:rPr lang="en-US" dirty="0"/>
              <a:t>When designing a solar cell, there’s a trade-off in the choice of </a:t>
            </a:r>
            <a:r>
              <a:rPr lang="en-US" b="1" dirty="0"/>
              <a:t>band gap</a:t>
            </a:r>
            <a:r>
              <a:rPr lang="en-US" dirty="0"/>
              <a:t>. A larger band gap produces a higher voltage across the junction, since the maximum potential drop cannot exceed the band gap energy. However, a larger gap also means fewer photons have enough energy to be absorbed. The goal is to balance these effects: the band gap must be small enough to absorb sunlight efficiently but large enough to generate useful voltage. The optimal value is typically around </a:t>
            </a:r>
            <a:r>
              <a:rPr lang="en-US" b="1" dirty="0"/>
              <a:t>1.5 electron volts</a:t>
            </a:r>
            <a:r>
              <a:rPr lang="en-US" dirty="0"/>
              <a:t>.</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17</a:t>
            </a:fld>
            <a:endParaRPr lang="en-US"/>
          </a:p>
        </p:txBody>
      </p:sp>
    </p:spTree>
    <p:extLst>
      <p:ext uri="{BB962C8B-B14F-4D97-AF65-F5344CB8AC3E}">
        <p14:creationId xmlns:p14="http://schemas.microsoft.com/office/powerpoint/2010/main" val="225287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other device you can make from a p–n junction operates in the opposite way: by applying a voltage that pushes electrons and holes into the depletion region. If the material is a </a:t>
            </a:r>
            <a:r>
              <a:rPr lang="en-US" b="1" dirty="0"/>
              <a:t>direct band gap semiconductor</a:t>
            </a:r>
            <a:r>
              <a:rPr lang="en-US" dirty="0"/>
              <a:t>, these carriers can recombine </a:t>
            </a:r>
            <a:r>
              <a:rPr lang="en-US" b="1" dirty="0"/>
              <a:t>radiatively</a:t>
            </a:r>
            <a:r>
              <a:rPr lang="en-US" dirty="0"/>
              <a:t>, releasing light. This is the principle of a </a:t>
            </a:r>
            <a:r>
              <a:rPr lang="en-US" b="1" dirty="0"/>
              <a:t>light-emitting diode (LED)</a:t>
            </a:r>
            <a:r>
              <a:rPr lang="en-US" dirty="0"/>
              <a:t>—it works in the reverse sense of a photovoltaic cell, converting electrical energy into light instead of light into electrical energy.</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18</a:t>
            </a:fld>
            <a:endParaRPr lang="en-US"/>
          </a:p>
        </p:txBody>
      </p:sp>
    </p:spTree>
    <p:extLst>
      <p:ext uri="{BB962C8B-B14F-4D97-AF65-F5344CB8AC3E}">
        <p14:creationId xmlns:p14="http://schemas.microsoft.com/office/powerpoint/2010/main" val="3050201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colors of LEDs are related to the band gap of the semiconductor as well as the degree of alloying of different materials. </a:t>
            </a:r>
          </a:p>
        </p:txBody>
      </p:sp>
      <p:sp>
        <p:nvSpPr>
          <p:cNvPr id="4" name="Slide Number Placeholder 3"/>
          <p:cNvSpPr>
            <a:spLocks noGrp="1"/>
          </p:cNvSpPr>
          <p:nvPr>
            <p:ph type="sldNum" sz="quarter" idx="5"/>
          </p:nvPr>
        </p:nvSpPr>
        <p:spPr/>
        <p:txBody>
          <a:bodyPr/>
          <a:lstStyle/>
          <a:p>
            <a:fld id="{78B2E7DF-9918-2748-A5FE-A40C3BE5ECC7}" type="slidenum">
              <a:rPr lang="en-US" smtClean="0"/>
              <a:t>19</a:t>
            </a:fld>
            <a:endParaRPr lang="en-US"/>
          </a:p>
        </p:txBody>
      </p:sp>
    </p:spTree>
    <p:extLst>
      <p:ext uri="{BB962C8B-B14F-4D97-AF65-F5344CB8AC3E}">
        <p14:creationId xmlns:p14="http://schemas.microsoft.com/office/powerpoint/2010/main" val="583001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let’s say a few words about the </a:t>
            </a:r>
            <a:r>
              <a:rPr lang="en-US" b="1" dirty="0"/>
              <a:t>MOSFET</a:t>
            </a:r>
            <a:r>
              <a:rPr lang="en-US" dirty="0"/>
              <a:t>, or </a:t>
            </a:r>
            <a:r>
              <a:rPr lang="en-US" b="1" dirty="0"/>
              <a:t>metal–oxide–semiconductor field-effect transistor</a:t>
            </a:r>
            <a:r>
              <a:rPr lang="en-US" dirty="0"/>
              <a:t>. This is the fundamental architecture used in microprocessors to switch between on and off states. A MOSFET has two main contacts: the </a:t>
            </a:r>
            <a:r>
              <a:rPr lang="en-US" b="1" dirty="0"/>
              <a:t>source</a:t>
            </a:r>
            <a:r>
              <a:rPr lang="en-US" dirty="0"/>
              <a:t> and the </a:t>
            </a:r>
            <a:r>
              <a:rPr lang="en-US" b="1" dirty="0"/>
              <a:t>drain</a:t>
            </a:r>
            <a:r>
              <a:rPr lang="en-US" dirty="0"/>
              <a:t>. When current can flow from the source to the drain, the transistor is </a:t>
            </a:r>
            <a:r>
              <a:rPr lang="en-US" b="1" dirty="0"/>
              <a:t>on</a:t>
            </a:r>
            <a:r>
              <a:rPr lang="en-US" dirty="0"/>
              <a:t>; when it cannot, it is </a:t>
            </a:r>
            <a:r>
              <a:rPr lang="en-US" b="1" dirty="0"/>
              <a:t>off</a:t>
            </a:r>
            <a:r>
              <a:rPr lang="en-US" dirty="0"/>
              <a:t>, giving the basic 0–1 logic used in digital circuits. The switching is controlled by applying an electric field to the </a:t>
            </a:r>
            <a:r>
              <a:rPr lang="en-US" b="1" dirty="0"/>
              <a:t>gate electrode</a:t>
            </a:r>
            <a:r>
              <a:rPr lang="en-US" dirty="0"/>
              <a:t>, which modulates the conductivity of the channel between the source and drain</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20</a:t>
            </a:fld>
            <a:endParaRPr lang="en-US"/>
          </a:p>
        </p:txBody>
      </p:sp>
    </p:spTree>
    <p:extLst>
      <p:ext uri="{BB962C8B-B14F-4D97-AF65-F5344CB8AC3E}">
        <p14:creationId xmlns:p14="http://schemas.microsoft.com/office/powerpoint/2010/main" val="321402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our conductivity table for select materials. Silicon and germanium, both elemental semiconductors, have rather modest conductivities—surprisingly low given their technological importance. However, these values represent intrinsic pure silicon and germanium. As we'll learn, semiconductor conductivity is extremely sensitive to impurities. But first, let's understand what makes the conductivity in these materials so low.</a:t>
            </a:r>
          </a:p>
        </p:txBody>
      </p:sp>
      <p:sp>
        <p:nvSpPr>
          <p:cNvPr id="4" name="Slide Number Placeholder 3"/>
          <p:cNvSpPr>
            <a:spLocks noGrp="1"/>
          </p:cNvSpPr>
          <p:nvPr>
            <p:ph type="sldNum" sz="quarter" idx="5"/>
          </p:nvPr>
        </p:nvSpPr>
        <p:spPr/>
        <p:txBody>
          <a:bodyPr/>
          <a:lstStyle/>
          <a:p>
            <a:fld id="{78B2E7DF-9918-2748-A5FE-A40C3BE5ECC7}" type="slidenum">
              <a:rPr lang="en-US" smtClean="0"/>
              <a:t>2</a:t>
            </a:fld>
            <a:endParaRPr lang="en-US"/>
          </a:p>
        </p:txBody>
      </p:sp>
    </p:spTree>
    <p:extLst>
      <p:ext uri="{BB962C8B-B14F-4D97-AF65-F5344CB8AC3E}">
        <p14:creationId xmlns:p14="http://schemas.microsoft.com/office/powerpoint/2010/main" val="282125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a MOSFET might be made from a P-type semiconductor that is doped n type near the source in the drain. But because you have to go across two P-injunctions, there's basically no flow of current in the absence of an applied field at the gate.</a:t>
            </a:r>
          </a:p>
        </p:txBody>
      </p:sp>
      <p:sp>
        <p:nvSpPr>
          <p:cNvPr id="4" name="Slide Number Placeholder 3"/>
          <p:cNvSpPr>
            <a:spLocks noGrp="1"/>
          </p:cNvSpPr>
          <p:nvPr>
            <p:ph type="sldNum" sz="quarter" idx="5"/>
          </p:nvPr>
        </p:nvSpPr>
        <p:spPr/>
        <p:txBody>
          <a:bodyPr/>
          <a:lstStyle/>
          <a:p>
            <a:fld id="{78B2E7DF-9918-2748-A5FE-A40C3BE5ECC7}" type="slidenum">
              <a:rPr lang="en-US" smtClean="0"/>
              <a:t>21</a:t>
            </a:fld>
            <a:endParaRPr lang="en-US"/>
          </a:p>
        </p:txBody>
      </p:sp>
    </p:spTree>
    <p:extLst>
      <p:ext uri="{BB962C8B-B14F-4D97-AF65-F5344CB8AC3E}">
        <p14:creationId xmlns:p14="http://schemas.microsoft.com/office/powerpoint/2010/main" val="1855456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when you apply a large enough field at the gate electrode, it pushes the holes away from the gate dielectric and basically creates an N-type region here. Now you have a continuous N-type semiconductor all the way from the source to the drain. Current can flow from one to the other and the transistor is on. </a:t>
            </a:r>
          </a:p>
        </p:txBody>
      </p:sp>
      <p:sp>
        <p:nvSpPr>
          <p:cNvPr id="4" name="Slide Number Placeholder 3"/>
          <p:cNvSpPr>
            <a:spLocks noGrp="1"/>
          </p:cNvSpPr>
          <p:nvPr>
            <p:ph type="sldNum" sz="quarter" idx="5"/>
          </p:nvPr>
        </p:nvSpPr>
        <p:spPr/>
        <p:txBody>
          <a:bodyPr/>
          <a:lstStyle/>
          <a:p>
            <a:fld id="{78B2E7DF-9918-2748-A5FE-A40C3BE5ECC7}" type="slidenum">
              <a:rPr lang="en-US" smtClean="0"/>
              <a:t>22</a:t>
            </a:fld>
            <a:endParaRPr lang="en-US"/>
          </a:p>
        </p:txBody>
      </p:sp>
    </p:spTree>
    <p:extLst>
      <p:ext uri="{BB962C8B-B14F-4D97-AF65-F5344CB8AC3E}">
        <p14:creationId xmlns:p14="http://schemas.microsoft.com/office/powerpoint/2010/main" val="1650255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10 or 15 years ago, there was a major change in transistor architecture and materials. For decades, the strategy to make faster, denser chips was simple: </a:t>
            </a:r>
            <a:r>
              <a:rPr lang="en-US" b="1" dirty="0"/>
              <a:t>shrink the transistor</a:t>
            </a:r>
            <a:r>
              <a:rPr lang="en-US" dirty="0"/>
              <a:t>. As the lateral dimension </a:t>
            </a:r>
            <a:r>
              <a:rPr lang="en-US" b="1" dirty="0"/>
              <a:t>L</a:t>
            </a:r>
            <a:r>
              <a:rPr lang="en-US" dirty="0"/>
              <a:t> of the channel got smaller, so did the area of the gate capacitor. Since capacitance decreases with area, engineers compensated by making the </a:t>
            </a:r>
            <a:r>
              <a:rPr lang="en-US" b="1" dirty="0"/>
              <a:t>gate dielectric thinner</a:t>
            </a:r>
            <a:r>
              <a:rPr lang="en-US" dirty="0"/>
              <a:t>.</a:t>
            </a:r>
          </a:p>
          <a:p>
            <a:endParaRPr lang="en-US" dirty="0"/>
          </a:p>
          <a:p>
            <a:r>
              <a:rPr lang="en-US" dirty="0"/>
              <a:t>By around 2006, when transistors reached a lateral size of about </a:t>
            </a:r>
            <a:r>
              <a:rPr lang="en-US" b="1" dirty="0"/>
              <a:t>65 nanometers</a:t>
            </a:r>
            <a:r>
              <a:rPr lang="en-US" dirty="0"/>
              <a:t>, the gate dielectric had been reduced to just </a:t>
            </a:r>
            <a:r>
              <a:rPr lang="en-US" b="1" dirty="0"/>
              <a:t>12 angstroms (1.2 nanometers)</a:t>
            </a:r>
            <a:r>
              <a:rPr lang="en-US" dirty="0"/>
              <a:t> thick. At that scale, </a:t>
            </a:r>
            <a:r>
              <a:rPr lang="en-US" b="1" dirty="0"/>
              <a:t>quantum tunneling</a:t>
            </a:r>
            <a:r>
              <a:rPr lang="en-US" dirty="0"/>
              <a:t> across the dielectric became a serious problem, making further thinning impossible.</a:t>
            </a:r>
          </a:p>
          <a:p>
            <a:br>
              <a:rPr lang="en-US" dirty="0"/>
            </a:br>
            <a:r>
              <a:rPr lang="en-US" dirty="0"/>
              <a:t>For many decades, the gate dielectric was </a:t>
            </a:r>
            <a:r>
              <a:rPr lang="en-US" b="1" dirty="0"/>
              <a:t>silicon dioxide (</a:t>
            </a:r>
            <a:r>
              <a:rPr lang="en-US" b="1" dirty="0" err="1"/>
              <a:t>SiO</a:t>
            </a:r>
            <a:r>
              <a:rPr lang="en-US" b="1" dirty="0"/>
              <a:t>₂)</a:t>
            </a:r>
            <a:r>
              <a:rPr lang="en-US" dirty="0"/>
              <a:t>, which was easy to form by oxidizing silicon but had a relatively low </a:t>
            </a:r>
            <a:r>
              <a:rPr lang="en-US" b="1" dirty="0"/>
              <a:t>dielectric constant (~4)</a:t>
            </a:r>
            <a:r>
              <a:rPr lang="en-US" dirty="0"/>
              <a:t>. The solution was to switch to </a:t>
            </a:r>
            <a:r>
              <a:rPr lang="en-US" b="1" dirty="0"/>
              <a:t>amorphous hafnium oxide (</a:t>
            </a:r>
            <a:r>
              <a:rPr lang="en-US" b="1" dirty="0" err="1"/>
              <a:t>HfO</a:t>
            </a:r>
            <a:r>
              <a:rPr lang="en-US" b="1" dirty="0"/>
              <a:t>₂)</a:t>
            </a:r>
            <a:r>
              <a:rPr lang="en-US" dirty="0"/>
              <a:t>, which has a much higher dielectric constant of about </a:t>
            </a:r>
            <a:r>
              <a:rPr lang="en-US" b="1" dirty="0"/>
              <a:t>30</a:t>
            </a:r>
            <a:r>
              <a:rPr lang="en-US" dirty="0"/>
              <a:t>. This allowed the dielectric layer to be made </a:t>
            </a:r>
            <a:r>
              <a:rPr lang="en-US" b="1" dirty="0"/>
              <a:t>physically thicker</a:t>
            </a:r>
            <a:r>
              <a:rPr lang="en-US" dirty="0"/>
              <a:t> while still maintaining the same capacitance.</a:t>
            </a:r>
          </a:p>
        </p:txBody>
      </p:sp>
      <p:sp>
        <p:nvSpPr>
          <p:cNvPr id="4" name="Slide Number Placeholder 3"/>
          <p:cNvSpPr>
            <a:spLocks noGrp="1"/>
          </p:cNvSpPr>
          <p:nvPr>
            <p:ph type="sldNum" sz="quarter" idx="5"/>
          </p:nvPr>
        </p:nvSpPr>
        <p:spPr/>
        <p:txBody>
          <a:bodyPr/>
          <a:lstStyle/>
          <a:p>
            <a:fld id="{78B2E7DF-9918-2748-A5FE-A40C3BE5ECC7}" type="slidenum">
              <a:rPr lang="en-US" smtClean="0"/>
              <a:t>23</a:t>
            </a:fld>
            <a:endParaRPr lang="en-US"/>
          </a:p>
        </p:txBody>
      </p:sp>
    </p:spTree>
    <p:extLst>
      <p:ext uri="{BB962C8B-B14F-4D97-AF65-F5344CB8AC3E}">
        <p14:creationId xmlns:p14="http://schemas.microsoft.com/office/powerpoint/2010/main" val="201958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we're going to look at the conductivity of transition metal compounds, which are arguably among the most interesting of conductors. So we're going to go back once again to our table of the conductivities of select materials.</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nickel oxide and titanium oxide both have the rock salt structure and partially filled orbitals, yet their conductivities differ by 13 orders of magnitude. This dramatic divergence stems from electron-electron repulsions. Let's examine this more closely.</a:t>
            </a:r>
          </a:p>
        </p:txBody>
      </p:sp>
      <p:sp>
        <p:nvSpPr>
          <p:cNvPr id="4" name="Slide Number Placeholder 3"/>
          <p:cNvSpPr>
            <a:spLocks noGrp="1"/>
          </p:cNvSpPr>
          <p:nvPr>
            <p:ph type="sldNum" sz="quarter" idx="5"/>
          </p:nvPr>
        </p:nvSpPr>
        <p:spPr/>
        <p:txBody>
          <a:bodyPr/>
          <a:lstStyle/>
          <a:p>
            <a:fld id="{78B2E7DF-9918-2748-A5FE-A40C3BE5ECC7}" type="slidenum">
              <a:rPr lang="en-US" smtClean="0"/>
              <a:t>28</a:t>
            </a:fld>
            <a:endParaRPr lang="en-US"/>
          </a:p>
        </p:txBody>
      </p:sp>
    </p:spTree>
    <p:extLst>
      <p:ext uri="{BB962C8B-B14F-4D97-AF65-F5344CB8AC3E}">
        <p14:creationId xmlns:p14="http://schemas.microsoft.com/office/powerpoint/2010/main" val="4159212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square lattice of titanium 3+ ions, each with one d electron. For conductivity to occur, an electron must move from one titanium atom to another. When this happens, the receiving ion gains an electron and becomes titanium 2+, while the donating ion loses an electron and becomes titanium 4+.</a:t>
            </a:r>
          </a:p>
          <a:p>
            <a:r>
              <a:rPr lang="en-US" dirty="0"/>
              <a:t>The key point: electrons are no longer optimally separated. The titanium 2+ atom now has two electrons that repel each other, and this repulsion is crucial for understanding conductivity.</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29</a:t>
            </a:fld>
            <a:endParaRPr lang="en-US"/>
          </a:p>
        </p:txBody>
      </p:sp>
    </p:spTree>
    <p:extLst>
      <p:ext uri="{BB962C8B-B14F-4D97-AF65-F5344CB8AC3E}">
        <p14:creationId xmlns:p14="http://schemas.microsoft.com/office/powerpoint/2010/main" val="1381071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model these electron-electron repulsions? We'll use the Hubbard model, which considers only repulsions between electrons on the same site while neglecting longer-range electron-electron interactions.</a:t>
            </a:r>
          </a:p>
          <a:p>
            <a:endParaRPr lang="en-US" dirty="0"/>
          </a:p>
          <a:p>
            <a:r>
              <a:rPr lang="en-US" dirty="0"/>
              <a:t>For gas phase atoms, we can determine the on-site repulsion from ionization energies. Consider titanium: Ti³⁺ → Ti⁴⁺ + e⁻ requires the ionization energy of Ti³⁺, which is 43.3 eV. At the site where the electron arrives, Ti³⁺ → Ti²⁺ corresponds to the electron affinity (or electron gain enthalpy) of Ti³⁺, equal to the negative of titanium's third ionization energy: -29.3 eV.</a:t>
            </a:r>
          </a:p>
          <a:p>
            <a:endParaRPr lang="en-US" dirty="0"/>
          </a:p>
          <a:p>
            <a:r>
              <a:rPr lang="en-US" dirty="0"/>
              <a:t>Adding these together gives 2Ti³⁺ → Ti⁴⁺ + Ti²⁺ with an energy cost of 14 eV—the sum of the ionization energy and electron affinity. This is substantial; compare it to silicon's 1 eV band gap. This represents a significant energy penalty for bringing electrons closer together.</a:t>
            </a:r>
          </a:p>
          <a:p>
            <a:endParaRPr lang="en-US" dirty="0"/>
          </a:p>
          <a:p>
            <a:r>
              <a:rPr lang="en-US" dirty="0"/>
              <a:t>However, in a solid like titanium oxide, U is much smaller—typically 2-5 eV—for two reasons. First, the surrounding lattice can relax or polarize in response to charge movement. For example, oxygen ions can shift closer to Ti⁴⁺ and away from Ti²⁺, reducing the energy penalty. Second, electron wavefunctions are more spread out in extended solids than in isolated gas phase atoms, which also reduces electron-electron repulsions. Together, these effects lower U from 14 eV to just a few eV.</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30</a:t>
            </a:fld>
            <a:endParaRPr lang="en-US"/>
          </a:p>
        </p:txBody>
      </p:sp>
    </p:spTree>
    <p:extLst>
      <p:ext uri="{BB962C8B-B14F-4D97-AF65-F5344CB8AC3E}">
        <p14:creationId xmlns:p14="http://schemas.microsoft.com/office/powerpoint/2010/main" val="1495988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consider the band width. Take a titanium nitride sheet with Ti³⁺ ions. We can examine the overlap of the titanium </a:t>
            </a:r>
            <a:r>
              <a:rPr lang="en-US" dirty="0" err="1"/>
              <a:t>d_xy</a:t>
            </a:r>
            <a:r>
              <a:rPr lang="en-US" dirty="0"/>
              <a:t> band at </a:t>
            </a:r>
            <a:r>
              <a:rPr lang="el-GR" dirty="0"/>
              <a:t>Γ (</a:t>
            </a:r>
            <a:r>
              <a:rPr lang="en-US" dirty="0"/>
              <a:t>where it's bonding) and at M (where it's anti-bonding). This band has a certain width.</a:t>
            </a:r>
          </a:p>
          <a:p>
            <a:r>
              <a:rPr lang="en-US" dirty="0"/>
              <a:t>In the Hubbard model, we compare the band width to the size of the Hubbard U—that is, the electron-electron repulsions.</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31</a:t>
            </a:fld>
            <a:endParaRPr lang="en-US"/>
          </a:p>
        </p:txBody>
      </p:sp>
    </p:spTree>
    <p:extLst>
      <p:ext uri="{BB962C8B-B14F-4D97-AF65-F5344CB8AC3E}">
        <p14:creationId xmlns:p14="http://schemas.microsoft.com/office/powerpoint/2010/main" val="806949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Consider two extremes. If the titanium atoms are far apart or their interaction is weak, we get relatively narrow bands. When the band width is smaller than the Hubbard U, we effectively have a gap.</a:t>
            </a:r>
          </a:p>
          <a:p>
            <a:r>
              <a:rPr lang="en-US" dirty="0">
                <a:effectLst/>
              </a:rPr>
              <a:t>A note about the Hubbard model: it's really a single-band system. The upper and lower Hubbard bands can each hold only one electron. The key point is this: when the on-site electron-electron repulsion (Hubbard U) exceeds the band width, we get one filled band and one empty band—creating a gap. This yields an insulator called a Mott-Hubbard insulator, which is insulating due to electron-electron repulsions.</a:t>
            </a:r>
          </a:p>
          <a:p>
            <a:r>
              <a:rPr lang="en-US" dirty="0">
                <a:effectLst/>
              </a:rPr>
              <a:t>Conversely, if there's strong overlap of the titanium d orbitals and the band width W is larger than the Hubbard U, we have partially filled bands rather than one filled and one empty band. This leads to metallic behavior.</a:t>
            </a:r>
          </a:p>
          <a:p>
            <a:r>
              <a:rPr lang="en-US" dirty="0">
                <a:effectLst/>
              </a:rPr>
              <a:t>In summary, the conductivity of transition metal compounds depends on two factors: the band width and the electron-electron repulsions estimated by the Hubbard U.</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32</a:t>
            </a:fld>
            <a:endParaRPr lang="en-US"/>
          </a:p>
        </p:txBody>
      </p:sp>
    </p:spTree>
    <p:extLst>
      <p:ext uri="{BB962C8B-B14F-4D97-AF65-F5344CB8AC3E}">
        <p14:creationId xmlns:p14="http://schemas.microsoft.com/office/powerpoint/2010/main" val="1248253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examine real compounds to see this in action. Consider metal oxides with the rock salt structure. In this structure, each octahedron shares all its edges with neighboring octahedra.</a:t>
            </a:r>
          </a:p>
          <a:p>
            <a:r>
              <a:rPr lang="en-US" dirty="0"/>
              <a:t>The oxide bands sit at lower energy, while the metal d bands—where the interesting behavior occurs—sit above them. In the rock salt structure, the </a:t>
            </a:r>
            <a:r>
              <a:rPr lang="en-US" dirty="0" err="1"/>
              <a:t>t₂g</a:t>
            </a:r>
            <a:r>
              <a:rPr lang="en-US" dirty="0"/>
              <a:t> bands are wider than the </a:t>
            </a:r>
            <a:r>
              <a:rPr lang="en-US" dirty="0" err="1"/>
              <a:t>eg</a:t>
            </a:r>
            <a:r>
              <a:rPr lang="en-US" dirty="0"/>
              <a:t> bands because of overlap across the shared edges. The </a:t>
            </a:r>
            <a:r>
              <a:rPr lang="en-US" dirty="0" err="1"/>
              <a:t>t₂g</a:t>
            </a:r>
            <a:r>
              <a:rPr lang="en-US" dirty="0"/>
              <a:t> orbitals, like </a:t>
            </a:r>
            <a:r>
              <a:rPr lang="en-US" dirty="0" err="1"/>
              <a:t>d_xy</a:t>
            </a:r>
            <a:r>
              <a:rPr lang="en-US" dirty="0"/>
              <a:t>, point toward the octahedron edges and overlap with each other, as we saw a few slides back with the titanium nitride layer.</a:t>
            </a:r>
          </a:p>
          <a:p>
            <a:r>
              <a:rPr lang="en-US" dirty="0"/>
              <a:t>The band filling depends on the electron count.</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33</a:t>
            </a:fld>
            <a:endParaRPr lang="en-US"/>
          </a:p>
        </p:txBody>
      </p:sp>
    </p:spTree>
    <p:extLst>
      <p:ext uri="{BB962C8B-B14F-4D97-AF65-F5344CB8AC3E}">
        <p14:creationId xmlns:p14="http://schemas.microsoft.com/office/powerpoint/2010/main" val="3123532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characteristic feature of a semiconductor is a band gap—an energy gap between filled and empty bands. Returning to the Fermi-Dirac distribution (shown at the bottom) and examining its effect on occupied crystal orbitals, we see that although thermal smearing occurs, there are no crystal orbitals near the Fermi level. This results in only a few missing electrons in the valence band (called holes) and just a few electrons in the conduction band. Semiconductors therefore have far fewer charge carriers than metals.</a:t>
            </a:r>
          </a:p>
          <a:p>
            <a:r>
              <a:rPr lang="en-US" dirty="0"/>
              <a:t>The expression for the Fermi-Dirac function can be simplified. At any given energy, we obtain this relationship:</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3</a:t>
            </a:fld>
            <a:endParaRPr lang="en-US"/>
          </a:p>
        </p:txBody>
      </p:sp>
    </p:spTree>
    <p:extLst>
      <p:ext uri="{BB962C8B-B14F-4D97-AF65-F5344CB8AC3E}">
        <p14:creationId xmlns:p14="http://schemas.microsoft.com/office/powerpoint/2010/main" val="644185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titanium oxide (</a:t>
            </a:r>
            <a:r>
              <a:rPr lang="en-US" dirty="0" err="1"/>
              <a:t>TiO</a:t>
            </a:r>
            <a:r>
              <a:rPr lang="en-US" dirty="0"/>
              <a:t>), which has a d² configuration, we see metallic behavior. The column shows the titanium-titanium distance and the maximum in the radial distribution function—a proxy for d orbital size.</a:t>
            </a:r>
          </a:p>
          <a:p>
            <a:r>
              <a:rPr lang="en-US" dirty="0"/>
              <a:t>Moving to vanadium oxide, where V²⁺ has a d³ electron count, we observe semi-metallic behavior at the borderline between metal and semiconductor.</a:t>
            </a:r>
          </a:p>
          <a:p>
            <a:r>
              <a:rPr lang="en-US" dirty="0"/>
              <a:t>In </a:t>
            </a:r>
            <a:r>
              <a:rPr lang="en-US" dirty="0" err="1"/>
              <a:t>MnO</a:t>
            </a:r>
            <a:r>
              <a:rPr lang="en-US" dirty="0"/>
              <a:t> with d⁵, the manganese ions are now farther apart—Mn²⁺ is larger than Ti²⁺—yet the d orbitals are smaller. The behavior is clearly semiconducting, accompanied by antiferromagnetic ordering often associated with semiconductors.</a:t>
            </a:r>
          </a:p>
          <a:p>
            <a:r>
              <a:rPr lang="en-US" dirty="0"/>
              <a:t>This semiconducting behavior continues across the rest of the series. The d orbitals keep contracting, while the distance between transition metal ions changes little—decreasing slightly but not by the same percentage as the d orbital contraction.</a:t>
            </a:r>
          </a:p>
          <a:p>
            <a:r>
              <a:rPr lang="en-US" dirty="0"/>
              <a:t>This d orbital contraction reduces overlap between orbitals, decreasing the bandwidth. Simultaneously, because the d orbitals are smaller, placing two electrons in the same orbital incurs a larger energy penalty U.</a:t>
            </a:r>
          </a:p>
          <a:p>
            <a:r>
              <a:rPr lang="en-US" dirty="0"/>
              <a:t>In summary: bandwidth decreases while U increases across the series. This is why only </a:t>
            </a:r>
            <a:r>
              <a:rPr lang="en-US" dirty="0" err="1"/>
              <a:t>TiO</a:t>
            </a:r>
            <a:r>
              <a:rPr lang="en-US" dirty="0"/>
              <a:t> exhibits metallic behavior, while the later transition metal rock salt oxides do not.</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34</a:t>
            </a:fld>
            <a:endParaRPr lang="en-US"/>
          </a:p>
        </p:txBody>
      </p:sp>
    </p:spTree>
    <p:extLst>
      <p:ext uri="{BB962C8B-B14F-4D97-AF65-F5344CB8AC3E}">
        <p14:creationId xmlns:p14="http://schemas.microsoft.com/office/powerpoint/2010/main" val="3566379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examine the conductivity properties of perovskites with transition metal ions. Recall from Chapter 6 that we discussed the perovskite band structure in detail. The oxygen bands sit at lower energy, and again the d bands are where the interesting behavior occurs.</a:t>
            </a:r>
          </a:p>
          <a:p>
            <a:r>
              <a:rPr lang="en-US" dirty="0"/>
              <a:t>In perovskites, the </a:t>
            </a:r>
            <a:r>
              <a:rPr lang="en-US" dirty="0" err="1"/>
              <a:t>t₂g</a:t>
            </a:r>
            <a:r>
              <a:rPr lang="en-US" dirty="0"/>
              <a:t> bands are narrower than the </a:t>
            </a:r>
            <a:r>
              <a:rPr lang="en-US" dirty="0" err="1"/>
              <a:t>eg</a:t>
            </a:r>
            <a:r>
              <a:rPr lang="en-US" dirty="0"/>
              <a:t> bands. This is because we don't have metal bonding across shared edges—only shared corners. Consequently, there are no direct metal-metal interactions, and the bandwidth comes solely from the strength of the interaction with oxygen.</a:t>
            </a:r>
          </a:p>
          <a:p>
            <a:r>
              <a:rPr lang="en-US" dirty="0"/>
              <a:t>Remember that the </a:t>
            </a:r>
            <a:r>
              <a:rPr lang="en-US" dirty="0" err="1"/>
              <a:t>eg</a:t>
            </a:r>
            <a:r>
              <a:rPr lang="en-US" dirty="0"/>
              <a:t> bands are </a:t>
            </a:r>
            <a:r>
              <a:rPr lang="el-GR" dirty="0"/>
              <a:t>σ-</a:t>
            </a:r>
            <a:r>
              <a:rPr lang="en-US" dirty="0"/>
              <a:t>antibonding bands, while the </a:t>
            </a:r>
            <a:r>
              <a:rPr lang="en-US" dirty="0" err="1"/>
              <a:t>t₂g</a:t>
            </a:r>
            <a:r>
              <a:rPr lang="en-US" dirty="0"/>
              <a:t> bands are </a:t>
            </a:r>
            <a:r>
              <a:rPr lang="el-GR" dirty="0"/>
              <a:t>π-</a:t>
            </a:r>
            <a:r>
              <a:rPr lang="en-US" dirty="0"/>
              <a:t>antibonding bands. Therefore, the </a:t>
            </a:r>
            <a:r>
              <a:rPr lang="en-US" dirty="0" err="1"/>
              <a:t>eg</a:t>
            </a:r>
            <a:r>
              <a:rPr lang="en-US" dirty="0"/>
              <a:t> bands are wider.</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35</a:t>
            </a:fld>
            <a:endParaRPr lang="en-US"/>
          </a:p>
        </p:txBody>
      </p:sp>
    </p:spTree>
    <p:extLst>
      <p:ext uri="{BB962C8B-B14F-4D97-AF65-F5344CB8AC3E}">
        <p14:creationId xmlns:p14="http://schemas.microsoft.com/office/powerpoint/2010/main" val="603473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properties of several first-row transition metal ions in perovskite structures. The table shows different transition metal ions with 3+ charge, progressing from no d electrons in scandium to progressively filled d orbitals.</a:t>
            </a:r>
          </a:p>
          <a:p>
            <a:r>
              <a:rPr lang="en-US" dirty="0"/>
              <a:t>Across this series, we observe semiconducting behavior everywhere, indicating that the Hubbard U exceeds the bandwidth. Only at lanthanum nickel oxide (</a:t>
            </a:r>
            <a:r>
              <a:rPr lang="en-US" dirty="0" err="1"/>
              <a:t>LaNiO</a:t>
            </a:r>
            <a:r>
              <a:rPr lang="en-US" dirty="0"/>
              <a:t>₃) do we see metallic behavior.</a:t>
            </a:r>
          </a:p>
          <a:p>
            <a:r>
              <a:rPr lang="en-US" dirty="0"/>
              <a:t>Why? First, the 3+ oxidation state is quite high for nickel, leading to substantial covalency with oxygen. Second, notice the partially filled </a:t>
            </a:r>
            <a:r>
              <a:rPr lang="en-US" dirty="0" err="1"/>
              <a:t>eg</a:t>
            </a:r>
            <a:r>
              <a:rPr lang="en-US" dirty="0"/>
              <a:t> band, which is wider than the </a:t>
            </a:r>
            <a:r>
              <a:rPr lang="en-US" dirty="0" err="1"/>
              <a:t>t₂g</a:t>
            </a:r>
            <a:r>
              <a:rPr lang="en-US" dirty="0"/>
              <a:t> band.</a:t>
            </a:r>
          </a:p>
          <a:p>
            <a:r>
              <a:rPr lang="en-US" dirty="0"/>
              <a:t>We might have expected metallic behavior for </a:t>
            </a:r>
            <a:r>
              <a:rPr lang="en-US" dirty="0" err="1"/>
              <a:t>LaMnO</a:t>
            </a:r>
            <a:r>
              <a:rPr lang="en-US" dirty="0"/>
              <a:t>₃, which has only one electron in the </a:t>
            </a:r>
            <a:r>
              <a:rPr lang="en-US" dirty="0" err="1"/>
              <a:t>eg</a:t>
            </a:r>
            <a:r>
              <a:rPr lang="en-US" dirty="0"/>
              <a:t> orbitals. However, </a:t>
            </a:r>
            <a:r>
              <a:rPr lang="en-US" dirty="0" err="1"/>
              <a:t>LaMnO</a:t>
            </a:r>
            <a:r>
              <a:rPr lang="en-US" dirty="0"/>
              <a:t>₃ undergoes a cooperative Jahn-Teller distortion. This d⁴ electron count triggers the Jahn-Teller distortion, which narrows the bands and localizes the electrons.</a:t>
            </a:r>
          </a:p>
          <a:p>
            <a:r>
              <a:rPr lang="en-US" dirty="0"/>
              <a:t>While Ni³⁺ could also undergo a Jahn-Teller distortion, the compound relieves this instability differently—by delocalizing the electrons in the </a:t>
            </a:r>
            <a:r>
              <a:rPr lang="en-US" dirty="0" err="1"/>
              <a:t>eg</a:t>
            </a:r>
            <a:r>
              <a:rPr lang="en-US" dirty="0"/>
              <a:t> orbitals instead.</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36</a:t>
            </a:fld>
            <a:endParaRPr lang="en-US"/>
          </a:p>
        </p:txBody>
      </p:sp>
    </p:spTree>
    <p:extLst>
      <p:ext uri="{BB962C8B-B14F-4D97-AF65-F5344CB8AC3E}">
        <p14:creationId xmlns:p14="http://schemas.microsoft.com/office/powerpoint/2010/main" val="3321456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Interestingly, for perovskites with 4+ ions instead of 3+ ions, metallic behavior is the rule rather than the exception.</a:t>
            </a:r>
          </a:p>
          <a:p>
            <a:r>
              <a:rPr lang="en-US" dirty="0">
                <a:effectLst/>
              </a:rPr>
              <a:t>Why? The 4+ oxidation state leads to greater covalency with oxygen. These 4+ ions are smaller and more highly charged, resulting in larger covalency with oxygen and wider bands. This increased bandwidth is sufficient to maintain metallic conductivity for several of these compounds.</a:t>
            </a:r>
          </a:p>
          <a:p>
            <a:r>
              <a:rPr lang="en-US" dirty="0">
                <a:effectLst/>
              </a:rPr>
              <a:t>However, there are exceptions. Strontium titanate (</a:t>
            </a:r>
            <a:r>
              <a:rPr lang="en-US" dirty="0" err="1">
                <a:effectLst/>
              </a:rPr>
              <a:t>SrTiO</a:t>
            </a:r>
            <a:r>
              <a:rPr lang="en-US" dirty="0">
                <a:effectLst/>
              </a:rPr>
              <a:t>₃) is semiconducting because there are no electrons in the d orbitals. Strontium manganate (</a:t>
            </a:r>
            <a:r>
              <a:rPr lang="en-US" dirty="0" err="1">
                <a:effectLst/>
              </a:rPr>
              <a:t>SrMnO</a:t>
            </a:r>
            <a:r>
              <a:rPr lang="en-US" dirty="0">
                <a:effectLst/>
              </a:rPr>
              <a:t>₃) is semiconducting because at the d³ configuration we have half-filled </a:t>
            </a:r>
            <a:r>
              <a:rPr lang="en-US" dirty="0" err="1">
                <a:effectLst/>
              </a:rPr>
              <a:t>t₂g</a:t>
            </a:r>
            <a:r>
              <a:rPr lang="en-US" dirty="0">
                <a:effectLst/>
              </a:rPr>
              <a:t> orbitals.</a:t>
            </a:r>
          </a:p>
          <a:p>
            <a:r>
              <a:rPr lang="en-US" dirty="0">
                <a:effectLst/>
              </a:rPr>
              <a:t>Consider the Hubbard U for </a:t>
            </a:r>
            <a:r>
              <a:rPr lang="en-US" dirty="0" err="1">
                <a:effectLst/>
              </a:rPr>
              <a:t>SrMnO</a:t>
            </a:r>
            <a:r>
              <a:rPr lang="en-US" dirty="0">
                <a:effectLst/>
              </a:rPr>
              <a:t>₃. Moving an electron from one Mn⁴⁺ to another creates Mn³⁺ and Mn⁵⁺. For the Mn³⁺ site, where does the electron go? Mn³⁺ is typically a high-spin d⁴ ion, so the electron must go into the </a:t>
            </a:r>
            <a:r>
              <a:rPr lang="en-US" dirty="0" err="1">
                <a:effectLst/>
              </a:rPr>
              <a:t>eg</a:t>
            </a:r>
            <a:r>
              <a:rPr lang="en-US" dirty="0">
                <a:effectLst/>
              </a:rPr>
              <a:t> orbitals. This makes U especially large.</a:t>
            </a:r>
          </a:p>
          <a:p>
            <a:r>
              <a:rPr lang="en-US" dirty="0">
                <a:effectLst/>
              </a:rPr>
              <a:t>In general, ions with half-filled electron configurations have especially large U values. This is why </a:t>
            </a:r>
            <a:r>
              <a:rPr lang="en-US" dirty="0" err="1">
                <a:effectLst/>
              </a:rPr>
              <a:t>SrMnO</a:t>
            </a:r>
            <a:r>
              <a:rPr lang="en-US" dirty="0">
                <a:effectLst/>
              </a:rPr>
              <a:t>₃ is a semiconductor rather than a metal.</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37</a:t>
            </a:fld>
            <a:endParaRPr lang="en-US"/>
          </a:p>
        </p:txBody>
      </p:sp>
    </p:spTree>
    <p:extLst>
      <p:ext uri="{BB962C8B-B14F-4D97-AF65-F5344CB8AC3E}">
        <p14:creationId xmlns:p14="http://schemas.microsoft.com/office/powerpoint/2010/main" val="17053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go down to the 4D transition metals, the second time through the transition metal series, we see metallic behavior almost across the board, except for when we have no electrons in the D orbitals, like in K and VO3, or when we get to this length in a M03 where we have 6 electrons in the D orbitals. So the 6 electrons is enough to fill up the T2G orbitals, leave the EG orbitals empty, and in that compound we get a diamagnetic semi-conductor.</a:t>
            </a:r>
          </a:p>
        </p:txBody>
      </p:sp>
      <p:sp>
        <p:nvSpPr>
          <p:cNvPr id="4" name="Slide Number Placeholder 3"/>
          <p:cNvSpPr>
            <a:spLocks noGrp="1"/>
          </p:cNvSpPr>
          <p:nvPr>
            <p:ph type="sldNum" sz="quarter" idx="5"/>
          </p:nvPr>
        </p:nvSpPr>
        <p:spPr/>
        <p:txBody>
          <a:bodyPr/>
          <a:lstStyle/>
          <a:p>
            <a:fld id="{78B2E7DF-9918-2748-A5FE-A40C3BE5ECC7}" type="slidenum">
              <a:rPr lang="en-US" smtClean="0"/>
              <a:t>38</a:t>
            </a:fld>
            <a:endParaRPr lang="en-US"/>
          </a:p>
        </p:txBody>
      </p:sp>
    </p:spTree>
    <p:extLst>
      <p:ext uri="{BB962C8B-B14F-4D97-AF65-F5344CB8AC3E}">
        <p14:creationId xmlns:p14="http://schemas.microsoft.com/office/powerpoint/2010/main" val="580566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finally, we have to address the large different in conductivity between Teflon and doped polyacetylene</a:t>
            </a:r>
          </a:p>
          <a:p>
            <a:endParaRPr lang="en-US" dirty="0"/>
          </a:p>
        </p:txBody>
      </p:sp>
      <p:sp>
        <p:nvSpPr>
          <p:cNvPr id="4" name="Slide Number Placeholder 3"/>
          <p:cNvSpPr>
            <a:spLocks noGrp="1"/>
          </p:cNvSpPr>
          <p:nvPr>
            <p:ph type="sldNum" sz="quarter" idx="5"/>
          </p:nvPr>
        </p:nvSpPr>
        <p:spPr/>
        <p:txBody>
          <a:bodyPr/>
          <a:lstStyle/>
          <a:p>
            <a:fld id="{72EC1B2E-1BD5-134B-913E-6C9C51BD92F0}" type="slidenum">
              <a:rPr lang="en-US" smtClean="0"/>
              <a:t>41</a:t>
            </a:fld>
            <a:endParaRPr lang="en-US"/>
          </a:p>
        </p:txBody>
      </p:sp>
    </p:spTree>
    <p:extLst>
      <p:ext uri="{BB962C8B-B14F-4D97-AF65-F5344CB8AC3E}">
        <p14:creationId xmlns:p14="http://schemas.microsoft.com/office/powerpoint/2010/main" val="402903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concentration of electron charge carriers in an intrinsic semiconductor depends exponentially on the band gap, as shown in this relation. For silicon, with a band gap of 1.1 eV, approximately 10¹⁶ electrons per cubic meter are present in the conduction band to carry charge.</a:t>
            </a:r>
          </a:p>
          <a:p>
            <a:r>
              <a:rPr lang="en-US" dirty="0"/>
              <a:t>To put this in context: while 10¹⁶ may seem large, there are 10²⁸ atoms in that same cubic meter. This means only one electron carries charge for every 10¹² atoms—just one out of every trillion silicon atoms contributes a conduction electron. The conductivity of intrinsic semiconductors is therefore low because the charge carrier concentration is low.</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4</a:t>
            </a:fld>
            <a:endParaRPr lang="en-US"/>
          </a:p>
        </p:txBody>
      </p:sp>
    </p:spTree>
    <p:extLst>
      <p:ext uri="{BB962C8B-B14F-4D97-AF65-F5344CB8AC3E}">
        <p14:creationId xmlns:p14="http://schemas.microsoft.com/office/powerpoint/2010/main" val="346339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achieve meaningful charge carrier concentrations, we use a process called doping. This involves replacing host atoms with aliovalent dopants.</a:t>
            </a:r>
          </a:p>
        </p:txBody>
      </p:sp>
      <p:sp>
        <p:nvSpPr>
          <p:cNvPr id="4" name="Slide Number Placeholder 3"/>
          <p:cNvSpPr>
            <a:spLocks noGrp="1"/>
          </p:cNvSpPr>
          <p:nvPr>
            <p:ph type="sldNum" sz="quarter" idx="5"/>
          </p:nvPr>
        </p:nvSpPr>
        <p:spPr/>
        <p:txBody>
          <a:bodyPr/>
          <a:lstStyle/>
          <a:p>
            <a:fld id="{78B2E7DF-9918-2748-A5FE-A40C3BE5ECC7}" type="slidenum">
              <a:rPr lang="en-US" smtClean="0"/>
              <a:t>5</a:t>
            </a:fld>
            <a:endParaRPr lang="en-US"/>
          </a:p>
        </p:txBody>
      </p:sp>
    </p:spTree>
    <p:extLst>
      <p:ext uri="{BB962C8B-B14F-4D97-AF65-F5344CB8AC3E}">
        <p14:creationId xmlns:p14="http://schemas.microsoft.com/office/powerpoint/2010/main" val="426713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an aliovalent dopant like phosphorus, which has one more valence electron than silicon. In the localized bonding picture, this extra electron is not needed to satisfy local bonding requirements and can move through the crystal relatively easily.</a:t>
            </a:r>
          </a:p>
          <a:p>
            <a:r>
              <a:rPr lang="en-US" dirty="0"/>
              <a:t>In the band picture, phosphorus fills all valence band states and contributes one additional electron at an energy just below the conduction band. This electron can be easily thermally excited into the conduction band, where it moves freely through the crystal.</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6</a:t>
            </a:fld>
            <a:endParaRPr lang="en-US"/>
          </a:p>
        </p:txBody>
      </p:sp>
    </p:spTree>
    <p:extLst>
      <p:ext uri="{BB962C8B-B14F-4D97-AF65-F5344CB8AC3E}">
        <p14:creationId xmlns:p14="http://schemas.microsoft.com/office/powerpoint/2010/main" val="111809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doping method is acceptor doping, which uses aliovalent substitution with an element having one fewer valence electron than the host. Boron is a classic acceptor dopant in silicon.</a:t>
            </a:r>
          </a:p>
          <a:p>
            <a:r>
              <a:rPr lang="en-US" dirty="0"/>
              <a:t>In the localized bonding picture, electrons from neighboring atoms can fill the missing electron position (the hole) to complete the local bonding. In the band picture, this creates an empty state just above the valence band. When an electron moves into that state—becoming trapped on the boron atom—the valence band is no longer completely filled. This hole (missing electron) can now move through the crystal and carry charge.</a:t>
            </a:r>
          </a:p>
          <a:p>
            <a:r>
              <a:rPr lang="en-US" dirty="0"/>
              <a:t>Since a hole represents a missing electron, it has a positive charge. Under an applied electric field, holes move toward the negative electrode while electrons move toward the positive electrode—opposite directions for the two types of charge carriers.</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7</a:t>
            </a:fld>
            <a:endParaRPr lang="en-US"/>
          </a:p>
        </p:txBody>
      </p:sp>
    </p:spTree>
    <p:extLst>
      <p:ext uri="{BB962C8B-B14F-4D97-AF65-F5344CB8AC3E}">
        <p14:creationId xmlns:p14="http://schemas.microsoft.com/office/powerpoint/2010/main" val="396536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electron Although the electron from a donor dopant like phosphorus might seem free to move anywhere, remember that the phosphorus nucleus has one more positive charge than a silicon nucleus. The positively charged dopant attracts its donated electron, creating a bound state analogous to a hydrogen atom.</a:t>
            </a:r>
          </a:p>
          <a:p>
            <a:r>
              <a:rPr lang="en-US" dirty="0"/>
              <a:t>We can model this donor electron using a hydrogen-like treatment with two key modifications. First, the bound state radius is enlarged by the dielectric constant of the semiconductor, which screens the dopant's positive charge. Second, we must account for the electron's effective mass in the crystal. These corrections result in bound states with radii up to ~10 nm—quite large compared to atomic scales.</a:t>
            </a:r>
          </a:p>
          <a:p>
            <a:r>
              <a:rPr lang="en-US" dirty="0"/>
              <a:t>This describes the bound state of a donor electron. Acceptor dopants behave analogously, with the hole attracted to the negatively charged acceptor.</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8</a:t>
            </a:fld>
            <a:endParaRPr lang="en-US"/>
          </a:p>
        </p:txBody>
      </p:sp>
    </p:spTree>
    <p:extLst>
      <p:ext uri="{BB962C8B-B14F-4D97-AF65-F5344CB8AC3E}">
        <p14:creationId xmlns:p14="http://schemas.microsoft.com/office/powerpoint/2010/main" val="3861328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we draw these dopant levels within the band gap. Some excitation energy is required to ionize the dopant—either freeing the electron from phosphorus into the conduction band or filling the acceptor hole from the valence band. However, this ionization energy is quite small.</a:t>
            </a:r>
          </a:p>
          <a:p>
            <a:r>
              <a:rPr lang="en-US" dirty="0"/>
              <a:t>The table shows ionization energies for donor and acceptor dopants in silicon and germanium. These energies are only tens to hundreds of </a:t>
            </a:r>
            <a:r>
              <a:rPr lang="en-US" dirty="0" err="1"/>
              <a:t>meV</a:t>
            </a:r>
            <a:r>
              <a:rPr lang="en-US" dirty="0"/>
              <a:t>—the thermal energy needed to liberate the extra charge carriers from the dopants.</a:t>
            </a:r>
          </a:p>
          <a:p>
            <a:endParaRPr lang="en-US" dirty="0"/>
          </a:p>
        </p:txBody>
      </p:sp>
      <p:sp>
        <p:nvSpPr>
          <p:cNvPr id="4" name="Slide Number Placeholder 3"/>
          <p:cNvSpPr>
            <a:spLocks noGrp="1"/>
          </p:cNvSpPr>
          <p:nvPr>
            <p:ph type="sldNum" sz="quarter" idx="5"/>
          </p:nvPr>
        </p:nvSpPr>
        <p:spPr/>
        <p:txBody>
          <a:bodyPr/>
          <a:lstStyle/>
          <a:p>
            <a:fld id="{78B2E7DF-9918-2748-A5FE-A40C3BE5ECC7}" type="slidenum">
              <a:rPr lang="en-US" smtClean="0"/>
              <a:t>9</a:t>
            </a:fld>
            <a:endParaRPr lang="en-US"/>
          </a:p>
        </p:txBody>
      </p:sp>
    </p:spTree>
    <p:extLst>
      <p:ext uri="{BB962C8B-B14F-4D97-AF65-F5344CB8AC3E}">
        <p14:creationId xmlns:p14="http://schemas.microsoft.com/office/powerpoint/2010/main" val="1166725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53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37.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0" y="1"/>
            <a:ext cx="12192000" cy="1488281"/>
          </a:xfrm>
          <a:prstGeom prst="rect">
            <a:avLst/>
          </a:prstGeom>
          <a:solidFill>
            <a:srgbClr val="16697A"/>
          </a:solidFill>
          <a:ln/>
        </p:spPr>
        <p:txBody>
          <a:bodyPr wrap="square" rtlCol="0" anchor="ctr"/>
          <a:lstStyle/>
          <a:p>
            <a:endParaRPr lang="en-US" sz="2400" dirty="0"/>
          </a:p>
        </p:txBody>
      </p:sp>
      <p:sp>
        <p:nvSpPr>
          <p:cNvPr id="3" name="Text 1"/>
          <p:cNvSpPr/>
          <p:nvPr/>
        </p:nvSpPr>
        <p:spPr>
          <a:xfrm>
            <a:off x="609600" y="304800"/>
            <a:ext cx="5609083" cy="457200"/>
          </a:xfrm>
          <a:prstGeom prst="rect">
            <a:avLst/>
          </a:prstGeom>
          <a:noFill/>
          <a:ln/>
        </p:spPr>
        <p:txBody>
          <a:bodyPr wrap="square" lIns="0" tIns="0" rIns="0" bIns="0" rtlCol="0" anchor="t"/>
          <a:lstStyle/>
          <a:p>
            <a:pPr>
              <a:lnSpc>
                <a:spcPts val="3600"/>
              </a:lnSpc>
            </a:pPr>
            <a:r>
              <a:rPr lang="en-US" sz="3600" b="1" dirty="0">
                <a:solidFill>
                  <a:srgbClr val="FFFFFF"/>
                </a:solidFill>
                <a:latin typeface="Arial" pitchFamily="34" charset="0"/>
                <a:ea typeface="Arial" pitchFamily="34" charset="-122"/>
                <a:cs typeface="Arial" pitchFamily="34" charset="-120"/>
              </a:rPr>
              <a:t>Learning Objectives</a:t>
            </a:r>
            <a:endParaRPr lang="en-US" sz="3600" dirty="0"/>
          </a:p>
        </p:txBody>
      </p:sp>
      <p:sp>
        <p:nvSpPr>
          <p:cNvPr id="4" name="Text 2"/>
          <p:cNvSpPr/>
          <p:nvPr/>
        </p:nvSpPr>
        <p:spPr>
          <a:xfrm>
            <a:off x="609600" y="863601"/>
            <a:ext cx="11192256" cy="319881"/>
          </a:xfrm>
          <a:prstGeom prst="rect">
            <a:avLst/>
          </a:prstGeom>
          <a:noFill/>
          <a:ln/>
        </p:spPr>
        <p:txBody>
          <a:bodyPr wrap="square" lIns="0" tIns="0" rIns="0" bIns="0" rtlCol="0" anchor="t"/>
          <a:lstStyle/>
          <a:p>
            <a:pPr>
              <a:lnSpc>
                <a:spcPts val="2520"/>
              </a:lnSpc>
              <a:spcBef>
                <a:spcPts val="800"/>
              </a:spcBef>
            </a:pPr>
            <a:r>
              <a:rPr lang="en-US" dirty="0">
                <a:solidFill>
                  <a:srgbClr val="FFFFFF"/>
                </a:solidFill>
                <a:latin typeface="Arial" pitchFamily="34" charset="0"/>
                <a:ea typeface="Arial" pitchFamily="34" charset="-122"/>
                <a:cs typeface="Arial" pitchFamily="34" charset="-120"/>
              </a:rPr>
              <a:t>Semiconductors</a:t>
            </a:r>
            <a:endParaRPr lang="en-US" dirty="0"/>
          </a:p>
        </p:txBody>
      </p:sp>
      <p:sp>
        <p:nvSpPr>
          <p:cNvPr id="5" name="Text 3"/>
          <p:cNvSpPr/>
          <p:nvPr/>
        </p:nvSpPr>
        <p:spPr>
          <a:xfrm>
            <a:off x="609600" y="2199482"/>
            <a:ext cx="11192256" cy="284361"/>
          </a:xfrm>
          <a:prstGeom prst="rect">
            <a:avLst/>
          </a:prstGeom>
          <a:noFill/>
          <a:ln/>
        </p:spPr>
        <p:txBody>
          <a:bodyPr wrap="square" lIns="0" tIns="0" rIns="0" bIns="0" rtlCol="0" anchor="t"/>
          <a:lstStyle/>
          <a:p>
            <a:pPr>
              <a:lnSpc>
                <a:spcPts val="2240"/>
              </a:lnSpc>
              <a:spcAft>
                <a:spcPts val="2400"/>
              </a:spcAft>
            </a:pPr>
            <a:r>
              <a:rPr lang="en-US" sz="1600" dirty="0">
                <a:solidFill>
                  <a:srgbClr val="546E7A"/>
                </a:solidFill>
                <a:latin typeface="Arial" pitchFamily="34" charset="0"/>
                <a:ea typeface="Arial" pitchFamily="34" charset="-122"/>
                <a:cs typeface="Arial" pitchFamily="34" charset="-120"/>
              </a:rPr>
              <a:t>By the end of this lecture, you will be able to:</a:t>
            </a:r>
            <a:endParaRPr lang="en-US" sz="1600" dirty="0"/>
          </a:p>
        </p:txBody>
      </p:sp>
      <p:sp>
        <p:nvSpPr>
          <p:cNvPr id="6" name="Text 4"/>
          <p:cNvSpPr/>
          <p:nvPr/>
        </p:nvSpPr>
        <p:spPr>
          <a:xfrm>
            <a:off x="609600" y="2788643"/>
            <a:ext cx="10972800" cy="3403600"/>
          </a:xfrm>
          <a:prstGeom prst="rect">
            <a:avLst/>
          </a:prstGeom>
          <a:noFill/>
          <a:ln/>
        </p:spPr>
        <p:txBody>
          <a:bodyPr wrap="square" lIns="114300" tIns="0" rIns="0" bIns="0" rtlCol="0" anchor="t"/>
          <a:lstStyle/>
          <a:p>
            <a:pPr marL="114297" indent="-114297">
              <a:lnSpc>
                <a:spcPts val="2800"/>
              </a:lnSpc>
              <a:buSzPct val="100000"/>
              <a:buChar char="•"/>
            </a:pPr>
            <a:r>
              <a:rPr lang="en-US" dirty="0">
                <a:solidFill>
                  <a:srgbClr val="1A1A1A"/>
                </a:solidFill>
                <a:latin typeface="Arial" pitchFamily="34" charset="0"/>
                <a:ea typeface="Arial" pitchFamily="34" charset="-122"/>
                <a:cs typeface="Arial" pitchFamily="34" charset="-120"/>
              </a:rPr>
              <a:t>Explain the origin of low conductivity in intrinsic semiconductors and the role of band gaps in limiting charge carrier concentration</a:t>
            </a:r>
            <a:endParaRPr lang="en-US" dirty="0"/>
          </a:p>
          <a:p>
            <a:pPr marL="114297" indent="-114297">
              <a:lnSpc>
                <a:spcPts val="2800"/>
              </a:lnSpc>
              <a:buSzPct val="100000"/>
              <a:buChar char="•"/>
            </a:pPr>
            <a:r>
              <a:rPr lang="en-US" dirty="0">
                <a:solidFill>
                  <a:srgbClr val="1A1A1A"/>
                </a:solidFill>
                <a:latin typeface="Arial" pitchFamily="34" charset="0"/>
                <a:ea typeface="Arial" pitchFamily="34" charset="-122"/>
                <a:cs typeface="Arial" pitchFamily="34" charset="-120"/>
              </a:rPr>
              <a:t>Describe donor and acceptor doping mechanisms and their effects on semiconductor conductivity through band structure modifications</a:t>
            </a:r>
            <a:endParaRPr lang="en-US" dirty="0"/>
          </a:p>
          <a:p>
            <a:pPr marL="114297" indent="-114297">
              <a:lnSpc>
                <a:spcPts val="2800"/>
              </a:lnSpc>
              <a:buSzPct val="100000"/>
              <a:buChar char="•"/>
            </a:pPr>
            <a:r>
              <a:rPr lang="en-US" dirty="0">
                <a:solidFill>
                  <a:srgbClr val="1A1A1A"/>
                </a:solidFill>
                <a:latin typeface="Arial" pitchFamily="34" charset="0"/>
                <a:ea typeface="Arial" pitchFamily="34" charset="-122"/>
                <a:cs typeface="Arial" pitchFamily="34" charset="-120"/>
              </a:rPr>
              <a:t>Understand the temperature dependence of semiconductor conductivity including freeze-out, saturation, and intrinsic regimes</a:t>
            </a:r>
            <a:endParaRPr lang="en-US" dirty="0"/>
          </a:p>
          <a:p>
            <a:pPr marL="114297" indent="-114297">
              <a:lnSpc>
                <a:spcPts val="2800"/>
              </a:lnSpc>
              <a:buSzPct val="100000"/>
              <a:buChar char="•"/>
            </a:pPr>
            <a:r>
              <a:rPr lang="en-US" dirty="0">
                <a:solidFill>
                  <a:srgbClr val="1A1A1A"/>
                </a:solidFill>
                <a:latin typeface="Arial" pitchFamily="34" charset="0"/>
                <a:ea typeface="Arial" pitchFamily="34" charset="-122"/>
                <a:cs typeface="Arial" pitchFamily="34" charset="-120"/>
              </a:rPr>
              <a:t>Explain P-N junction behavior including rectification, band bending, and the formation of depletion regions</a:t>
            </a:r>
            <a:endParaRPr lang="en-US" dirty="0"/>
          </a:p>
          <a:p>
            <a:pPr marL="114297" indent="-114297">
              <a:lnSpc>
                <a:spcPts val="2800"/>
              </a:lnSpc>
              <a:buSzPct val="100000"/>
              <a:buChar char="•"/>
            </a:pPr>
            <a:r>
              <a:rPr lang="en-US" dirty="0">
                <a:solidFill>
                  <a:srgbClr val="1A1A1A"/>
                </a:solidFill>
                <a:latin typeface="Arial" pitchFamily="34" charset="0"/>
                <a:ea typeface="Arial" pitchFamily="34" charset="-122"/>
                <a:cs typeface="Arial" pitchFamily="34" charset="-120"/>
              </a:rPr>
              <a:t>Describe practical applications: photovoltaic cells, light-emitting diodes (LEDs), and metal-oxide-semiconductor field-effect transistors (MOSFETs)</a:t>
            </a:r>
            <a:endParaRPr lang="en-US" dirty="0"/>
          </a:p>
        </p:txBody>
      </p:sp>
      <p:pic>
        <p:nvPicPr>
          <p:cNvPr id="7" name="Image 0" descr="/tmp/rasterized-gradient-26f9bec5.png"/>
          <p:cNvPicPr>
            <a:picLocks noChangeAspect="1"/>
          </p:cNvPicPr>
          <p:nvPr/>
        </p:nvPicPr>
        <p:blipFill>
          <a:blip r:embed="rId3"/>
          <a:stretch>
            <a:fillRect/>
          </a:stretch>
        </p:blipFill>
        <p:spPr>
          <a:xfrm>
            <a:off x="609600" y="6502400"/>
            <a:ext cx="10972800" cy="50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5BCC52-CB8D-5F4A-91BD-8D7FFA72195B}"/>
              </a:ext>
            </a:extLst>
          </p:cNvPr>
          <p:cNvPicPr>
            <a:picLocks noChangeAspect="1"/>
          </p:cNvPicPr>
          <p:nvPr/>
        </p:nvPicPr>
        <p:blipFill>
          <a:blip r:embed="rId3"/>
          <a:stretch>
            <a:fillRect/>
          </a:stretch>
        </p:blipFill>
        <p:spPr>
          <a:xfrm>
            <a:off x="1607127" y="0"/>
            <a:ext cx="8977745" cy="6858000"/>
          </a:xfrm>
          <a:prstGeom prst="rect">
            <a:avLst/>
          </a:prstGeom>
        </p:spPr>
      </p:pic>
    </p:spTree>
    <p:extLst>
      <p:ext uri="{BB962C8B-B14F-4D97-AF65-F5344CB8AC3E}">
        <p14:creationId xmlns:p14="http://schemas.microsoft.com/office/powerpoint/2010/main" val="47870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05EC24-A766-9DF7-7AB4-94C28FBBBDB2}"/>
              </a:ext>
            </a:extLst>
          </p:cNvPr>
          <p:cNvPicPr>
            <a:picLocks noChangeAspect="1"/>
          </p:cNvPicPr>
          <p:nvPr/>
        </p:nvPicPr>
        <p:blipFill>
          <a:blip r:embed="rId3"/>
          <a:stretch>
            <a:fillRect/>
          </a:stretch>
        </p:blipFill>
        <p:spPr>
          <a:xfrm>
            <a:off x="2635250" y="0"/>
            <a:ext cx="6466772"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43A8D5-E403-7A6D-6992-56119D73F72F}"/>
              </a:ext>
            </a:extLst>
          </p:cNvPr>
          <p:cNvSpPr txBox="1"/>
          <p:nvPr/>
        </p:nvSpPr>
        <p:spPr>
          <a:xfrm>
            <a:off x="2248930" y="538889"/>
            <a:ext cx="5980670" cy="646331"/>
          </a:xfrm>
          <a:prstGeom prst="rect">
            <a:avLst/>
          </a:prstGeom>
          <a:noFill/>
        </p:spPr>
        <p:txBody>
          <a:bodyPr wrap="square" rtlCol="0">
            <a:spAutoFit/>
          </a:bodyPr>
          <a:lstStyle/>
          <a:p>
            <a:pPr algn="ctr"/>
            <a:r>
              <a:rPr lang="en-US" sz="3600" dirty="0"/>
              <a:t>See </a:t>
            </a:r>
            <a:r>
              <a:rPr lang="en-US" sz="3600" dirty="0" err="1"/>
              <a:t>Gradescope</a:t>
            </a:r>
            <a:r>
              <a:rPr lang="en-US" sz="3600" dirty="0"/>
              <a:t> Quiz 1</a:t>
            </a:r>
          </a:p>
        </p:txBody>
      </p:sp>
      <p:sp>
        <p:nvSpPr>
          <p:cNvPr id="3" name="TextBox 2">
            <a:extLst>
              <a:ext uri="{FF2B5EF4-FFF2-40B4-BE49-F238E27FC236}">
                <a16:creationId xmlns:a16="http://schemas.microsoft.com/office/drawing/2014/main" id="{67A01B2C-1BB7-53F5-1084-9DE6F96196A8}"/>
              </a:ext>
            </a:extLst>
          </p:cNvPr>
          <p:cNvSpPr txBox="1"/>
          <p:nvPr/>
        </p:nvSpPr>
        <p:spPr>
          <a:xfrm>
            <a:off x="963827" y="1977081"/>
            <a:ext cx="10181968" cy="3323987"/>
          </a:xfrm>
          <a:prstGeom prst="rect">
            <a:avLst/>
          </a:prstGeom>
          <a:noFill/>
        </p:spPr>
        <p:txBody>
          <a:bodyPr wrap="square" rtlCol="0">
            <a:spAutoFit/>
          </a:bodyPr>
          <a:lstStyle/>
          <a:p>
            <a:pPr marL="457200" indent="-457200">
              <a:buAutoNum type="arabicPeriod"/>
            </a:pPr>
            <a:r>
              <a:rPr lang="en-US" sz="2100" b="0" dirty="0">
                <a:effectLst/>
                <a:latin typeface="Arial" panose="020B0604020202020204" pitchFamily="34" charset="0"/>
                <a:cs typeface="Arial" panose="020B0604020202020204" pitchFamily="34" charset="0"/>
              </a:rPr>
              <a:t>What is the primary reason for the low conductivity of an intrinsic (pure) semiconductor like silicon?</a:t>
            </a:r>
          </a:p>
          <a:p>
            <a:pPr marL="457200" indent="-457200">
              <a:buAutoNum type="arabicPeriod"/>
            </a:pPr>
            <a:endParaRPr lang="en-US" sz="2100" b="0" dirty="0">
              <a:effectLst/>
              <a:latin typeface="Arial" panose="020B0604020202020204" pitchFamily="34" charset="0"/>
              <a:cs typeface="Arial" panose="020B0604020202020204" pitchFamily="34" charset="0"/>
            </a:endParaRPr>
          </a:p>
          <a:p>
            <a:r>
              <a:rPr lang="en-US" sz="2100" b="0" dirty="0">
                <a:effectLst/>
                <a:latin typeface="Arial" panose="020B0604020202020204" pitchFamily="34" charset="0"/>
                <a:cs typeface="Arial" panose="020B0604020202020204" pitchFamily="34" charset="0"/>
              </a:rPr>
              <a:t>2. When an acceptor dopant like boron (which has one fewer valence electron than silicon) is added, what type of charge carrier is created?</a:t>
            </a:r>
          </a:p>
          <a:p>
            <a:endParaRPr lang="en-US" sz="2100" b="0" dirty="0">
              <a:effectLst/>
              <a:latin typeface="Arial" panose="020B0604020202020204" pitchFamily="34" charset="0"/>
              <a:cs typeface="Arial" panose="020B0604020202020204" pitchFamily="34" charset="0"/>
            </a:endParaRPr>
          </a:p>
          <a:p>
            <a:r>
              <a:rPr lang="en-US" sz="2100" b="0" dirty="0">
                <a:effectLst/>
                <a:latin typeface="Arial" panose="020B0604020202020204" pitchFamily="34" charset="0"/>
                <a:cs typeface="Arial" panose="020B0604020202020204" pitchFamily="34" charset="0"/>
              </a:rPr>
              <a:t>3. How does the conductivity of a semiconductor generally change as temperature increases (in the intrinsic regime)?</a:t>
            </a:r>
          </a:p>
          <a:p>
            <a:endParaRPr lang="en-US" sz="2100" b="0" dirty="0">
              <a:effectLst/>
              <a:latin typeface="Arial" panose="020B0604020202020204" pitchFamily="34" charset="0"/>
              <a:cs typeface="Arial" panose="020B0604020202020204" pitchFamily="34" charset="0"/>
            </a:endParaRPr>
          </a:p>
          <a:p>
            <a:r>
              <a:rPr lang="en-US" sz="2100" b="0" dirty="0">
                <a:effectLst/>
                <a:latin typeface="Arial" panose="020B0604020202020204" pitchFamily="34" charset="0"/>
                <a:cs typeface="Arial" panose="020B0604020202020204" pitchFamily="34" charset="0"/>
              </a:rPr>
              <a:t>4.In a doped semiconductor, what is the "saturation regime"?</a:t>
            </a:r>
          </a:p>
        </p:txBody>
      </p:sp>
    </p:spTree>
    <p:extLst>
      <p:ext uri="{BB962C8B-B14F-4D97-AF65-F5344CB8AC3E}">
        <p14:creationId xmlns:p14="http://schemas.microsoft.com/office/powerpoint/2010/main" val="348939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2_time_0062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4_ANNOT_time_0066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78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C621F-2310-9933-C966-40573AF30BA1}"/>
              </a:ext>
            </a:extLst>
          </p:cNvPr>
          <p:cNvPicPr>
            <a:picLocks noChangeAspect="1"/>
          </p:cNvPicPr>
          <p:nvPr/>
        </p:nvPicPr>
        <p:blipFill>
          <a:blip r:embed="rId3"/>
          <a:stretch>
            <a:fillRect/>
          </a:stretch>
        </p:blipFill>
        <p:spPr>
          <a:xfrm>
            <a:off x="1371599" y="0"/>
            <a:ext cx="10412963"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7_time_0084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ght-Emitting Principal of LEDs">
            <a:extLst>
              <a:ext uri="{FF2B5EF4-FFF2-40B4-BE49-F238E27FC236}">
                <a16:creationId xmlns:a16="http://schemas.microsoft.com/office/drawing/2014/main" id="{25FFE28E-20F0-6B14-1613-40632679C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040" y="205014"/>
            <a:ext cx="7711920" cy="644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97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C06C04-A703-37F2-7C9D-3A786A0B0441}"/>
              </a:ext>
            </a:extLst>
          </p:cNvPr>
          <p:cNvPicPr>
            <a:picLocks noChangeAspect="1"/>
          </p:cNvPicPr>
          <p:nvPr/>
        </p:nvPicPr>
        <p:blipFill>
          <a:blip r:embed="rId3"/>
          <a:stretch>
            <a:fillRect/>
          </a:stretch>
        </p:blipFill>
        <p:spPr>
          <a:xfrm>
            <a:off x="1486505" y="0"/>
            <a:ext cx="9218990" cy="4056353"/>
          </a:xfrm>
          <a:prstGeom prst="rect">
            <a:avLst/>
          </a:prstGeom>
        </p:spPr>
      </p:pic>
      <p:pic>
        <p:nvPicPr>
          <p:cNvPr id="3" name="Picture 2">
            <a:extLst>
              <a:ext uri="{FF2B5EF4-FFF2-40B4-BE49-F238E27FC236}">
                <a16:creationId xmlns:a16="http://schemas.microsoft.com/office/drawing/2014/main" id="{C4706EDC-F8C7-8B95-E64E-2DD82A8D94D0}"/>
              </a:ext>
            </a:extLst>
          </p:cNvPr>
          <p:cNvPicPr>
            <a:picLocks noChangeAspect="1"/>
          </p:cNvPicPr>
          <p:nvPr/>
        </p:nvPicPr>
        <p:blipFill>
          <a:blip r:embed="rId4"/>
          <a:stretch>
            <a:fillRect/>
          </a:stretch>
        </p:blipFill>
        <p:spPr>
          <a:xfrm>
            <a:off x="1084038" y="4169229"/>
            <a:ext cx="4714418" cy="2419241"/>
          </a:xfrm>
          <a:prstGeom prst="rect">
            <a:avLst/>
          </a:prstGeom>
        </p:spPr>
      </p:pic>
      <p:pic>
        <p:nvPicPr>
          <p:cNvPr id="4" name="Picture 3">
            <a:extLst>
              <a:ext uri="{FF2B5EF4-FFF2-40B4-BE49-F238E27FC236}">
                <a16:creationId xmlns:a16="http://schemas.microsoft.com/office/drawing/2014/main" id="{455BABC0-39F7-6820-4B05-00A5BD3AE1FB}"/>
              </a:ext>
            </a:extLst>
          </p:cNvPr>
          <p:cNvPicPr>
            <a:picLocks noChangeAspect="1"/>
          </p:cNvPicPr>
          <p:nvPr/>
        </p:nvPicPr>
        <p:blipFill>
          <a:blip r:embed="rId5"/>
          <a:stretch>
            <a:fillRect/>
          </a:stretch>
        </p:blipFill>
        <p:spPr>
          <a:xfrm>
            <a:off x="6393545" y="4325883"/>
            <a:ext cx="5215455" cy="2262587"/>
          </a:xfrm>
          <a:prstGeom prst="rect">
            <a:avLst/>
          </a:prstGeom>
        </p:spPr>
      </p:pic>
    </p:spTree>
    <p:extLst>
      <p:ext uri="{BB962C8B-B14F-4D97-AF65-F5344CB8AC3E}">
        <p14:creationId xmlns:p14="http://schemas.microsoft.com/office/powerpoint/2010/main" val="239419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E7860F-77DE-0049-5384-25B9D5AEDC45}"/>
              </a:ext>
            </a:extLst>
          </p:cNvPr>
          <p:cNvPicPr>
            <a:picLocks noChangeAspect="1"/>
          </p:cNvPicPr>
          <p:nvPr/>
        </p:nvPicPr>
        <p:blipFill>
          <a:blip r:embed="rId3"/>
          <a:stretch>
            <a:fillRect/>
          </a:stretch>
        </p:blipFill>
        <p:spPr>
          <a:xfrm>
            <a:off x="1648591" y="0"/>
            <a:ext cx="8790214" cy="6858000"/>
          </a:xfrm>
          <a:prstGeom prst="rect">
            <a:avLst/>
          </a:prstGeom>
        </p:spPr>
      </p:pic>
    </p:spTree>
    <p:extLst>
      <p:ext uri="{BB962C8B-B14F-4D97-AF65-F5344CB8AC3E}">
        <p14:creationId xmlns:p14="http://schemas.microsoft.com/office/powerpoint/2010/main" val="1649146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1_time_0095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3_time_0099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4_time_0101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5_time_0103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023.5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43A8D5-E403-7A6D-6992-56119D73F72F}"/>
              </a:ext>
            </a:extLst>
          </p:cNvPr>
          <p:cNvSpPr txBox="1"/>
          <p:nvPr/>
        </p:nvSpPr>
        <p:spPr>
          <a:xfrm>
            <a:off x="2248930" y="538889"/>
            <a:ext cx="5980670" cy="646331"/>
          </a:xfrm>
          <a:prstGeom prst="rect">
            <a:avLst/>
          </a:prstGeom>
          <a:noFill/>
        </p:spPr>
        <p:txBody>
          <a:bodyPr wrap="square" rtlCol="0">
            <a:spAutoFit/>
          </a:bodyPr>
          <a:lstStyle/>
          <a:p>
            <a:pPr algn="ctr"/>
            <a:r>
              <a:rPr lang="en-US" sz="3600" dirty="0"/>
              <a:t>See </a:t>
            </a:r>
            <a:r>
              <a:rPr lang="en-US" sz="3600" dirty="0" err="1"/>
              <a:t>Gradescope</a:t>
            </a:r>
            <a:r>
              <a:rPr lang="en-US" sz="3600" dirty="0"/>
              <a:t> Quiz 2</a:t>
            </a:r>
          </a:p>
        </p:txBody>
      </p:sp>
      <p:sp>
        <p:nvSpPr>
          <p:cNvPr id="3" name="TextBox 2">
            <a:extLst>
              <a:ext uri="{FF2B5EF4-FFF2-40B4-BE49-F238E27FC236}">
                <a16:creationId xmlns:a16="http://schemas.microsoft.com/office/drawing/2014/main" id="{67A01B2C-1BB7-53F5-1084-9DE6F96196A8}"/>
              </a:ext>
            </a:extLst>
          </p:cNvPr>
          <p:cNvSpPr txBox="1"/>
          <p:nvPr/>
        </p:nvSpPr>
        <p:spPr>
          <a:xfrm>
            <a:off x="844557" y="1425464"/>
            <a:ext cx="10181968" cy="4401205"/>
          </a:xfrm>
          <a:prstGeom prst="rect">
            <a:avLst/>
          </a:prstGeom>
          <a:noFill/>
        </p:spPr>
        <p:txBody>
          <a:bodyPr wrap="square" rtlCol="0">
            <a:spAutoFit/>
          </a:bodyPr>
          <a:lstStyle/>
          <a:p>
            <a:pPr marL="457200" indent="-457200">
              <a:buAutoNum type="arabicPeriod"/>
            </a:pPr>
            <a:r>
              <a:rPr lang="en-US" sz="2000" b="0" dirty="0">
                <a:effectLst/>
                <a:latin typeface="Arial" panose="020B0604020202020204" pitchFamily="34" charset="0"/>
                <a:cs typeface="Arial" panose="020B0604020202020204" pitchFamily="34" charset="0"/>
              </a:rPr>
              <a:t>In a p-n junction at equilibrium (no external voltage), what is the fundamental origin of the built-in electric field within the depletion region?</a:t>
            </a:r>
          </a:p>
          <a:p>
            <a:pPr marL="457200" indent="-457200">
              <a:buAutoNum type="arabicPeriod"/>
            </a:pPr>
            <a:endParaRPr lang="en-US" sz="2000" b="0" dirty="0">
              <a:effectLst/>
              <a:latin typeface="Arial" panose="020B0604020202020204" pitchFamily="34" charset="0"/>
              <a:cs typeface="Arial" panose="020B0604020202020204" pitchFamily="34" charset="0"/>
            </a:endParaRPr>
          </a:p>
          <a:p>
            <a:r>
              <a:rPr lang="en-US" sz="2000" b="0" dirty="0">
                <a:effectLst/>
                <a:latin typeface="Arial" panose="020B0604020202020204" pitchFamily="34" charset="0"/>
                <a:cs typeface="Arial" panose="020B0604020202020204" pitchFamily="34" charset="0"/>
              </a:rPr>
              <a:t>2. When a p-n junction is formed, the conduction and valence bands "bend" across the depletion region. What is the primary physical reason for this band bending?</a:t>
            </a:r>
          </a:p>
          <a:p>
            <a:endParaRPr lang="en-US" sz="2000" b="0" dirty="0">
              <a:effectLst/>
              <a:latin typeface="Arial" panose="020B0604020202020204" pitchFamily="34" charset="0"/>
              <a:cs typeface="Arial" panose="020B0604020202020204" pitchFamily="34" charset="0"/>
            </a:endParaRPr>
          </a:p>
          <a:p>
            <a:r>
              <a:rPr lang="en-US" sz="2000" b="0" dirty="0">
                <a:effectLst/>
                <a:latin typeface="Arial" panose="020B0604020202020204" pitchFamily="34" charset="0"/>
                <a:cs typeface="Arial" panose="020B0604020202020204" pitchFamily="34" charset="0"/>
              </a:rPr>
              <a:t>3. Applying a reverse bias to a p-n junction (e.g., positive voltage to the n-type side) stops significant current flow. How does it accomplish this?</a:t>
            </a:r>
          </a:p>
          <a:p>
            <a:endParaRPr lang="en-US" sz="2000" b="0" dirty="0">
              <a:effectLst/>
              <a:latin typeface="Arial" panose="020B0604020202020204" pitchFamily="34" charset="0"/>
              <a:cs typeface="Arial" panose="020B0604020202020204" pitchFamily="34" charset="0"/>
            </a:endParaRPr>
          </a:p>
          <a:p>
            <a:r>
              <a:rPr lang="en-US" sz="2000" b="0" dirty="0">
                <a:effectLst/>
                <a:latin typeface="Arial" panose="020B0604020202020204" pitchFamily="34" charset="0"/>
                <a:cs typeface="Arial" panose="020B0604020202020204" pitchFamily="34" charset="0"/>
              </a:rPr>
              <a:t>4. In an n-channel MOSFET built on a p-type substrate, how does applying a strong positive voltage to the gate electrode "turn on" the transistor?</a:t>
            </a:r>
          </a:p>
          <a:p>
            <a:endParaRPr lang="en-US" sz="2000" b="0" dirty="0">
              <a:effectLst/>
              <a:latin typeface="Arial" panose="020B0604020202020204" pitchFamily="34" charset="0"/>
              <a:cs typeface="Arial" panose="020B0604020202020204" pitchFamily="34" charset="0"/>
            </a:endParaRPr>
          </a:p>
          <a:p>
            <a:r>
              <a:rPr lang="en-US" sz="2000" b="0" dirty="0">
                <a:effectLst/>
                <a:latin typeface="Arial" panose="020B0604020202020204" pitchFamily="34" charset="0"/>
                <a:cs typeface="Arial" panose="020B0604020202020204" pitchFamily="34" charset="0"/>
              </a:rPr>
              <a:t>5. Why was it necessary for the semiconductor industry to switch from silicon dioxide (SiO2) to a high-k dielectric like hafnium oxide (HfO2) for the gate?</a:t>
            </a:r>
          </a:p>
        </p:txBody>
      </p:sp>
    </p:spTree>
    <p:extLst>
      <p:ext uri="{BB962C8B-B14F-4D97-AF65-F5344CB8AC3E}">
        <p14:creationId xmlns:p14="http://schemas.microsoft.com/office/powerpoint/2010/main" val="91715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771DEE-7FED-4A35-7579-F53E96A7C6F8}"/>
              </a:ext>
            </a:extLst>
          </p:cNvPr>
          <p:cNvSpPr txBox="1"/>
          <p:nvPr/>
        </p:nvSpPr>
        <p:spPr>
          <a:xfrm>
            <a:off x="1233377" y="786809"/>
            <a:ext cx="9781953" cy="1200329"/>
          </a:xfrm>
          <a:prstGeom prst="rect">
            <a:avLst/>
          </a:prstGeom>
          <a:noFill/>
        </p:spPr>
        <p:txBody>
          <a:bodyPr wrap="square" rtlCol="0">
            <a:spAutoFit/>
          </a:bodyPr>
          <a:lstStyle/>
          <a:p>
            <a:r>
              <a:rPr lang="en-US" sz="3600" dirty="0"/>
              <a:t>Homework: </a:t>
            </a:r>
          </a:p>
          <a:p>
            <a:r>
              <a:rPr lang="en-US" sz="3600" dirty="0"/>
              <a:t>10.11-10.13</a:t>
            </a:r>
          </a:p>
        </p:txBody>
      </p:sp>
    </p:spTree>
    <p:extLst>
      <p:ext uri="{BB962C8B-B14F-4D97-AF65-F5344CB8AC3E}">
        <p14:creationId xmlns:p14="http://schemas.microsoft.com/office/powerpoint/2010/main" val="132553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tmp/rasterized-gradient-9f92aa6a.png"/>
          <p:cNvPicPr>
            <a:picLocks noChangeAspect="1"/>
          </p:cNvPicPr>
          <p:nvPr/>
        </p:nvPicPr>
        <p:blipFill>
          <a:blip r:embed="rId3"/>
          <a:stretch>
            <a:fillRect/>
          </a:stretch>
        </p:blipFill>
        <p:spPr>
          <a:xfrm>
            <a:off x="0" y="1"/>
            <a:ext cx="12192000" cy="1640681"/>
          </a:xfrm>
          <a:prstGeom prst="rect">
            <a:avLst/>
          </a:prstGeom>
        </p:spPr>
      </p:pic>
      <p:sp>
        <p:nvSpPr>
          <p:cNvPr id="3" name="Text 0"/>
          <p:cNvSpPr/>
          <p:nvPr/>
        </p:nvSpPr>
        <p:spPr>
          <a:xfrm>
            <a:off x="508000" y="304800"/>
            <a:ext cx="5712715" cy="558800"/>
          </a:xfrm>
          <a:prstGeom prst="rect">
            <a:avLst/>
          </a:prstGeom>
          <a:noFill/>
          <a:ln/>
        </p:spPr>
        <p:txBody>
          <a:bodyPr wrap="square" lIns="0" tIns="0" rIns="0" bIns="0" rtlCol="0" anchor="t"/>
          <a:lstStyle/>
          <a:p>
            <a:pPr>
              <a:lnSpc>
                <a:spcPts val="4400"/>
              </a:lnSpc>
            </a:pPr>
            <a:r>
              <a:rPr lang="en-US" sz="4400" b="1" dirty="0">
                <a:solidFill>
                  <a:srgbClr val="FFFFFF"/>
                </a:solidFill>
                <a:latin typeface="Arial" pitchFamily="34" charset="0"/>
                <a:ea typeface="Arial" pitchFamily="34" charset="-122"/>
                <a:cs typeface="Arial" pitchFamily="34" charset="-120"/>
              </a:rPr>
              <a:t>Learning Objectives</a:t>
            </a:r>
            <a:endParaRPr lang="en-US" sz="4400" dirty="0"/>
          </a:p>
        </p:txBody>
      </p:sp>
      <p:sp>
        <p:nvSpPr>
          <p:cNvPr id="4" name="Text 1"/>
          <p:cNvSpPr/>
          <p:nvPr/>
        </p:nvSpPr>
        <p:spPr>
          <a:xfrm>
            <a:off x="508000" y="965201"/>
            <a:ext cx="11399520" cy="319881"/>
          </a:xfrm>
          <a:prstGeom prst="rect">
            <a:avLst/>
          </a:prstGeom>
          <a:noFill/>
          <a:ln/>
        </p:spPr>
        <p:txBody>
          <a:bodyPr wrap="square" lIns="0" tIns="0" rIns="0" bIns="0" rtlCol="0" anchor="t"/>
          <a:lstStyle/>
          <a:p>
            <a:pPr>
              <a:lnSpc>
                <a:spcPts val="2520"/>
              </a:lnSpc>
              <a:spcBef>
                <a:spcPts val="800"/>
              </a:spcBef>
            </a:pPr>
            <a:r>
              <a:rPr lang="en-US" dirty="0">
                <a:solidFill>
                  <a:srgbClr val="E8F4F3"/>
                </a:solidFill>
                <a:latin typeface="Arial" pitchFamily="34" charset="0"/>
                <a:ea typeface="Arial" pitchFamily="34" charset="-122"/>
                <a:cs typeface="Arial" pitchFamily="34" charset="-120"/>
              </a:rPr>
              <a:t>Conductivity of Transition Metal Compounds</a:t>
            </a:r>
            <a:endParaRPr lang="en-US" dirty="0"/>
          </a:p>
        </p:txBody>
      </p:sp>
      <p:sp>
        <p:nvSpPr>
          <p:cNvPr id="5" name="Text 2"/>
          <p:cNvSpPr/>
          <p:nvPr/>
        </p:nvSpPr>
        <p:spPr>
          <a:xfrm>
            <a:off x="508000" y="2148681"/>
            <a:ext cx="11399520" cy="355600"/>
          </a:xfrm>
          <a:prstGeom prst="rect">
            <a:avLst/>
          </a:prstGeom>
          <a:noFill/>
          <a:ln/>
        </p:spPr>
        <p:txBody>
          <a:bodyPr wrap="square" lIns="0" tIns="0" rIns="0" bIns="0" rtlCol="0" anchor="t"/>
          <a:lstStyle/>
          <a:p>
            <a:pPr>
              <a:lnSpc>
                <a:spcPts val="2800"/>
              </a:lnSpc>
              <a:spcAft>
                <a:spcPts val="2400"/>
              </a:spcAft>
            </a:pPr>
            <a:r>
              <a:rPr lang="en-US" sz="2000" b="1" dirty="0">
                <a:solidFill>
                  <a:srgbClr val="0A2F3F"/>
                </a:solidFill>
                <a:latin typeface="Arial" pitchFamily="34" charset="0"/>
                <a:ea typeface="Arial" pitchFamily="34" charset="-122"/>
                <a:cs typeface="Arial" pitchFamily="34" charset="-120"/>
              </a:rPr>
              <a:t>After this lecture, you will be able to:</a:t>
            </a:r>
            <a:endParaRPr lang="en-US" sz="2000" dirty="0"/>
          </a:p>
        </p:txBody>
      </p:sp>
      <p:sp>
        <p:nvSpPr>
          <p:cNvPr id="6" name="Text 3"/>
          <p:cNvSpPr/>
          <p:nvPr/>
        </p:nvSpPr>
        <p:spPr>
          <a:xfrm>
            <a:off x="508000" y="2809081"/>
            <a:ext cx="11176000" cy="3048000"/>
          </a:xfrm>
          <a:prstGeom prst="rect">
            <a:avLst/>
          </a:prstGeom>
          <a:noFill/>
          <a:ln/>
        </p:spPr>
        <p:txBody>
          <a:bodyPr wrap="square" lIns="127000" tIns="0" rIns="0" bIns="0" rtlCol="0" anchor="t"/>
          <a:lstStyle/>
          <a:p>
            <a:pPr marL="126997" indent="-126997">
              <a:lnSpc>
                <a:spcPts val="2800"/>
              </a:lnSpc>
              <a:buSzPct val="100000"/>
              <a:buChar char="•"/>
            </a:pPr>
            <a:r>
              <a:rPr lang="en-US" dirty="0">
                <a:solidFill>
                  <a:srgbClr val="2C3E50"/>
                </a:solidFill>
                <a:latin typeface="Arial" pitchFamily="34" charset="0"/>
                <a:ea typeface="Arial" pitchFamily="34" charset="-122"/>
                <a:cs typeface="Arial" pitchFamily="34" charset="-120"/>
              </a:rPr>
              <a:t>Explain how electron-electron repulsions determine conductivity in transition metal compounds</a:t>
            </a:r>
            <a:endParaRPr lang="en-US" dirty="0"/>
          </a:p>
          <a:p>
            <a:pPr marL="126997" indent="-126997">
              <a:lnSpc>
                <a:spcPts val="2800"/>
              </a:lnSpc>
              <a:buSzPct val="100000"/>
              <a:buChar char="•"/>
            </a:pPr>
            <a:r>
              <a:rPr lang="en-US" dirty="0">
                <a:solidFill>
                  <a:srgbClr val="2C3E50"/>
                </a:solidFill>
                <a:latin typeface="Arial" pitchFamily="34" charset="0"/>
                <a:ea typeface="Arial" pitchFamily="34" charset="-122"/>
                <a:cs typeface="Arial" pitchFamily="34" charset="-120"/>
              </a:rPr>
              <a:t>Apply the Hubbard model to predict metallic vs. insulating behavior by comparing bandwidth (W) and on-site repulsion (U)</a:t>
            </a:r>
            <a:endParaRPr lang="en-US" dirty="0"/>
          </a:p>
          <a:p>
            <a:pPr marL="126997" indent="-126997">
              <a:lnSpc>
                <a:spcPts val="2800"/>
              </a:lnSpc>
              <a:buSzPct val="100000"/>
              <a:buChar char="•"/>
            </a:pPr>
            <a:r>
              <a:rPr lang="en-US" dirty="0">
                <a:solidFill>
                  <a:srgbClr val="2C3E50"/>
                </a:solidFill>
                <a:latin typeface="Arial" pitchFamily="34" charset="0"/>
                <a:ea typeface="Arial" pitchFamily="34" charset="-122"/>
                <a:cs typeface="Arial" pitchFamily="34" charset="-120"/>
              </a:rPr>
              <a:t>Identify Mott-Hubbard insulators and explain their origin</a:t>
            </a:r>
            <a:endParaRPr lang="en-US" dirty="0"/>
          </a:p>
          <a:p>
            <a:pPr marL="126997" indent="-126997">
              <a:lnSpc>
                <a:spcPts val="2800"/>
              </a:lnSpc>
              <a:buSzPct val="100000"/>
              <a:buChar char="•"/>
            </a:pPr>
            <a:r>
              <a:rPr lang="en-US" dirty="0">
                <a:solidFill>
                  <a:srgbClr val="2C3E50"/>
                </a:solidFill>
                <a:latin typeface="Arial" pitchFamily="34" charset="0"/>
                <a:ea typeface="Arial" pitchFamily="34" charset="-122"/>
                <a:cs typeface="Arial" pitchFamily="34" charset="-120"/>
              </a:rPr>
              <a:t>Predict conductivity trends across rock salt structure oxides based on d-orbital contraction and metal-metal distance</a:t>
            </a:r>
            <a:endParaRPr lang="en-US" dirty="0"/>
          </a:p>
          <a:p>
            <a:pPr marL="126997" indent="-126997">
              <a:lnSpc>
                <a:spcPts val="2800"/>
              </a:lnSpc>
              <a:buSzPct val="100000"/>
              <a:buChar char="•"/>
            </a:pPr>
            <a:r>
              <a:rPr lang="en-US" dirty="0">
                <a:solidFill>
                  <a:srgbClr val="2C3E50"/>
                </a:solidFill>
                <a:latin typeface="Arial" pitchFamily="34" charset="0"/>
                <a:ea typeface="Arial" pitchFamily="34" charset="-122"/>
                <a:cs typeface="Arial" pitchFamily="34" charset="-120"/>
              </a:rPr>
              <a:t>Analyze conductivity patterns in perovskite structures and explain differences between 3+ and 4+ oxidation states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526CDF-8C1F-1DB2-9CCD-509328ED3944}"/>
              </a:ext>
            </a:extLst>
          </p:cNvPr>
          <p:cNvPicPr>
            <a:picLocks noChangeAspect="1"/>
          </p:cNvPicPr>
          <p:nvPr/>
        </p:nvPicPr>
        <p:blipFill>
          <a:blip r:embed="rId3"/>
          <a:stretch>
            <a:fillRect/>
          </a:stretch>
        </p:blipFill>
        <p:spPr>
          <a:xfrm>
            <a:off x="1835819" y="101600"/>
            <a:ext cx="8896786" cy="6756400"/>
          </a:xfrm>
          <a:prstGeom prst="rect">
            <a:avLst/>
          </a:prstGeom>
        </p:spPr>
      </p:pic>
    </p:spTree>
    <p:extLst>
      <p:ext uri="{BB962C8B-B14F-4D97-AF65-F5344CB8AC3E}">
        <p14:creationId xmlns:p14="http://schemas.microsoft.com/office/powerpoint/2010/main" val="775801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_time_0005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6A404E-C2D4-9798-B7B6-11BD907FF876}"/>
              </a:ext>
            </a:extLst>
          </p:cNvPr>
          <p:cNvPicPr>
            <a:picLocks noChangeAspect="1"/>
          </p:cNvPicPr>
          <p:nvPr/>
        </p:nvPicPr>
        <p:blipFill>
          <a:blip r:embed="rId3"/>
          <a:stretch>
            <a:fillRect/>
          </a:stretch>
        </p:blipFill>
        <p:spPr>
          <a:xfrm>
            <a:off x="1631042" y="0"/>
            <a:ext cx="9216803" cy="6858000"/>
          </a:xfrm>
          <a:prstGeom prst="rect">
            <a:avLst/>
          </a:prstGeom>
        </p:spPr>
      </p:pic>
    </p:spTree>
    <p:extLst>
      <p:ext uri="{BB962C8B-B14F-4D97-AF65-F5344CB8AC3E}">
        <p14:creationId xmlns:p14="http://schemas.microsoft.com/office/powerpoint/2010/main" val="2916856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10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7_time_0028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time_0032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42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time_0048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9_ANNOT_time_0061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0666.00s.jpg"/>
          <p:cNvPicPr>
            <a:picLocks noChangeAspect="1"/>
          </p:cNvPicPr>
          <p:nvPr/>
        </p:nvPicPr>
        <p:blipFill>
          <a:blip r:embed="rId3"/>
          <a:stretch>
            <a:fillRect/>
          </a:stretch>
        </p:blipFill>
        <p:spPr>
          <a:xfrm>
            <a:off x="-273036" y="-314325"/>
            <a:ext cx="12750481" cy="7172325"/>
          </a:xfrm>
          <a:prstGeom prst="rect">
            <a:avLst/>
          </a:prstGeom>
        </p:spPr>
      </p:pic>
      <p:sp>
        <p:nvSpPr>
          <p:cNvPr id="3" name="Rectangle 2">
            <a:extLst>
              <a:ext uri="{FF2B5EF4-FFF2-40B4-BE49-F238E27FC236}">
                <a16:creationId xmlns:a16="http://schemas.microsoft.com/office/drawing/2014/main" id="{25621E1F-5A49-6438-708D-20D4C106C810}"/>
              </a:ext>
            </a:extLst>
          </p:cNvPr>
          <p:cNvSpPr/>
          <p:nvPr/>
        </p:nvSpPr>
        <p:spPr>
          <a:xfrm>
            <a:off x="0" y="4086225"/>
            <a:ext cx="14458950" cy="30575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0666.00s.jpg"/>
          <p:cNvPicPr>
            <a:picLocks noChangeAspect="1"/>
          </p:cNvPicPr>
          <p:nvPr/>
        </p:nvPicPr>
        <p:blipFill>
          <a:blip r:embed="rId3"/>
          <a:stretch>
            <a:fillRect/>
          </a:stretch>
        </p:blipFill>
        <p:spPr>
          <a:xfrm>
            <a:off x="0" y="0"/>
            <a:ext cx="12191695" cy="6858000"/>
          </a:xfrm>
          <a:prstGeom prst="rect">
            <a:avLst/>
          </a:prstGeom>
        </p:spPr>
      </p:pic>
    </p:spTree>
    <p:extLst>
      <p:ext uri="{BB962C8B-B14F-4D97-AF65-F5344CB8AC3E}">
        <p14:creationId xmlns:p14="http://schemas.microsoft.com/office/powerpoint/2010/main" val="3541486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4_time_0087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5BD766-98D6-CE33-37B6-121B6FE92095}"/>
              </a:ext>
            </a:extLst>
          </p:cNvPr>
          <p:cNvSpPr txBox="1"/>
          <p:nvPr/>
        </p:nvSpPr>
        <p:spPr>
          <a:xfrm>
            <a:off x="386080" y="1720840"/>
            <a:ext cx="11054080" cy="4247317"/>
          </a:xfrm>
          <a:prstGeom prst="rect">
            <a:avLst/>
          </a:prstGeom>
          <a:noFill/>
        </p:spPr>
        <p:txBody>
          <a:bodyPr wrap="square">
            <a:spAutoFit/>
          </a:bodyPr>
          <a:lstStyle/>
          <a:p>
            <a:pPr marL="342900" indent="-342900">
              <a:buAutoNum type="arabicPeriod"/>
            </a:pPr>
            <a:r>
              <a:rPr lang="en-US" b="0" dirty="0">
                <a:effectLst/>
                <a:latin typeface="Menlo" panose="020B0609030804020204" pitchFamily="49" charset="0"/>
              </a:rPr>
              <a:t>Which of the following best explains the dramatic difference in conductivity between </a:t>
            </a:r>
            <a:r>
              <a:rPr lang="en-US" b="0" dirty="0" err="1">
                <a:effectLst/>
                <a:latin typeface="Menlo" panose="020B0609030804020204" pitchFamily="49" charset="0"/>
              </a:rPr>
              <a:t>NiO</a:t>
            </a:r>
            <a:r>
              <a:rPr lang="en-US" b="0" dirty="0">
                <a:effectLst/>
                <a:latin typeface="Menlo" panose="020B0609030804020204" pitchFamily="49" charset="0"/>
              </a:rPr>
              <a:t> and </a:t>
            </a:r>
            <a:r>
              <a:rPr lang="en-US" b="0" dirty="0" err="1">
                <a:effectLst/>
                <a:latin typeface="Menlo" panose="020B0609030804020204" pitchFamily="49" charset="0"/>
              </a:rPr>
              <a:t>TiO</a:t>
            </a:r>
            <a:r>
              <a:rPr lang="en-US" b="0" dirty="0">
                <a:effectLst/>
                <a:latin typeface="Menlo" panose="020B0609030804020204" pitchFamily="49" charset="0"/>
              </a:rPr>
              <a:t>, despite both having the rock salt structure and partially filled d-orbitals?</a:t>
            </a:r>
          </a:p>
          <a:p>
            <a:pPr marL="342900" indent="-342900">
              <a:buAutoNum type="arabicPeriod"/>
            </a:pPr>
            <a:endParaRPr lang="en-US" b="0" dirty="0">
              <a:effectLst/>
              <a:latin typeface="Menlo" panose="020B0609030804020204" pitchFamily="49" charset="0"/>
            </a:endParaRPr>
          </a:p>
          <a:p>
            <a:r>
              <a:rPr lang="en-US" b="0" dirty="0">
                <a:effectLst/>
                <a:latin typeface="Menlo" panose="020B0609030804020204" pitchFamily="49" charset="0"/>
              </a:rPr>
              <a:t>2. In the context of the Hubbard model, which condition is most likely to lead to a Mott-Hubbard insulator?</a:t>
            </a:r>
          </a:p>
          <a:p>
            <a:endParaRPr lang="en-US" b="0" dirty="0">
              <a:effectLst/>
              <a:latin typeface="Menlo" panose="020B0609030804020204" pitchFamily="49" charset="0"/>
            </a:endParaRPr>
          </a:p>
          <a:p>
            <a:r>
              <a:rPr lang="en-US" b="0" dirty="0">
                <a:effectLst/>
                <a:latin typeface="Menlo" panose="020B0609030804020204" pitchFamily="49" charset="0"/>
              </a:rPr>
              <a:t>3. Considering transition metal oxides with the rock salt structure (e.g., </a:t>
            </a:r>
            <a:r>
              <a:rPr lang="en-US" b="0" dirty="0" err="1">
                <a:effectLst/>
                <a:latin typeface="Menlo" panose="020B0609030804020204" pitchFamily="49" charset="0"/>
              </a:rPr>
              <a:t>TiO</a:t>
            </a:r>
            <a:r>
              <a:rPr lang="en-US" b="0" dirty="0">
                <a:effectLst/>
                <a:latin typeface="Menlo" panose="020B0609030804020204" pitchFamily="49" charset="0"/>
              </a:rPr>
              <a:t>, VO, </a:t>
            </a:r>
            <a:r>
              <a:rPr lang="en-US" b="0" dirty="0" err="1">
                <a:effectLst/>
                <a:latin typeface="Menlo" panose="020B0609030804020204" pitchFamily="49" charset="0"/>
              </a:rPr>
              <a:t>MnO</a:t>
            </a:r>
            <a:r>
              <a:rPr lang="en-US" b="0" dirty="0">
                <a:effectLst/>
                <a:latin typeface="Menlo" panose="020B0609030804020204" pitchFamily="49" charset="0"/>
              </a:rPr>
              <a:t>), why does the conductivity trend from metallic (</a:t>
            </a:r>
            <a:r>
              <a:rPr lang="en-US" b="0" dirty="0" err="1">
                <a:effectLst/>
                <a:latin typeface="Menlo" panose="020B0609030804020204" pitchFamily="49" charset="0"/>
              </a:rPr>
              <a:t>TiO</a:t>
            </a:r>
            <a:r>
              <a:rPr lang="en-US" b="0" dirty="0">
                <a:effectLst/>
                <a:latin typeface="Menlo" panose="020B0609030804020204" pitchFamily="49" charset="0"/>
              </a:rPr>
              <a:t>) to semiconducting (</a:t>
            </a:r>
            <a:r>
              <a:rPr lang="en-US" b="0" dirty="0" err="1">
                <a:effectLst/>
                <a:latin typeface="Menlo" panose="020B0609030804020204" pitchFamily="49" charset="0"/>
              </a:rPr>
              <a:t>MnO</a:t>
            </a:r>
            <a:r>
              <a:rPr lang="en-US" b="0" dirty="0">
                <a:effectLst/>
                <a:latin typeface="Menlo" panose="020B0609030804020204" pitchFamily="49" charset="0"/>
              </a:rPr>
              <a:t>) as we move across the period?</a:t>
            </a:r>
          </a:p>
          <a:p>
            <a:endParaRPr lang="en-US" b="0" dirty="0">
              <a:effectLst/>
              <a:latin typeface="Menlo" panose="020B0609030804020204" pitchFamily="49" charset="0"/>
            </a:endParaRPr>
          </a:p>
          <a:p>
            <a:r>
              <a:rPr lang="en-US" b="0" dirty="0">
                <a:effectLst/>
                <a:latin typeface="Menlo" panose="020B0609030804020204" pitchFamily="49" charset="0"/>
              </a:rPr>
              <a:t>4. Strontium manganate (SrMnO3) is a semiconductor, even though other 4+ perovskites exhibit metallic behavior. This is attributed to a particularly large Hubbard U. What characteristic of the Mn4+ (d3) electron configuration contributes to this exceptionally large U?</a:t>
            </a:r>
          </a:p>
        </p:txBody>
      </p:sp>
      <p:sp>
        <p:nvSpPr>
          <p:cNvPr id="4" name="TextBox 3">
            <a:extLst>
              <a:ext uri="{FF2B5EF4-FFF2-40B4-BE49-F238E27FC236}">
                <a16:creationId xmlns:a16="http://schemas.microsoft.com/office/drawing/2014/main" id="{0FD89578-8E6B-CF08-C6B6-ADB5948FC62F}"/>
              </a:ext>
            </a:extLst>
          </p:cNvPr>
          <p:cNvSpPr txBox="1"/>
          <p:nvPr/>
        </p:nvSpPr>
        <p:spPr>
          <a:xfrm>
            <a:off x="2248930" y="538889"/>
            <a:ext cx="5980670" cy="646331"/>
          </a:xfrm>
          <a:prstGeom prst="rect">
            <a:avLst/>
          </a:prstGeom>
          <a:noFill/>
        </p:spPr>
        <p:txBody>
          <a:bodyPr wrap="square" rtlCol="0">
            <a:spAutoFit/>
          </a:bodyPr>
          <a:lstStyle/>
          <a:p>
            <a:pPr algn="ctr"/>
            <a:r>
              <a:rPr lang="en-US" sz="3600" dirty="0"/>
              <a:t>See </a:t>
            </a:r>
            <a:r>
              <a:rPr lang="en-US" sz="3600" dirty="0" err="1"/>
              <a:t>Gradescope</a:t>
            </a:r>
            <a:r>
              <a:rPr lang="en-US" sz="3600" dirty="0"/>
              <a:t> Quiz 3</a:t>
            </a:r>
          </a:p>
        </p:txBody>
      </p:sp>
    </p:spTree>
    <p:extLst>
      <p:ext uri="{BB962C8B-B14F-4D97-AF65-F5344CB8AC3E}">
        <p14:creationId xmlns:p14="http://schemas.microsoft.com/office/powerpoint/2010/main" val="382123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8DD454-36E8-6EC7-8452-8241B4170B25}"/>
              </a:ext>
            </a:extLst>
          </p:cNvPr>
          <p:cNvPicPr>
            <a:picLocks noChangeAspect="1"/>
          </p:cNvPicPr>
          <p:nvPr/>
        </p:nvPicPr>
        <p:blipFill>
          <a:blip r:embed="rId3"/>
          <a:stretch>
            <a:fillRect/>
          </a:stretch>
        </p:blipFill>
        <p:spPr>
          <a:xfrm>
            <a:off x="1481176" y="0"/>
            <a:ext cx="9036170" cy="6858000"/>
          </a:xfrm>
          <a:prstGeom prst="rect">
            <a:avLst/>
          </a:prstGeom>
        </p:spPr>
      </p:pic>
      <p:sp>
        <p:nvSpPr>
          <p:cNvPr id="3" name="TextBox 2">
            <a:extLst>
              <a:ext uri="{FF2B5EF4-FFF2-40B4-BE49-F238E27FC236}">
                <a16:creationId xmlns:a16="http://schemas.microsoft.com/office/drawing/2014/main" id="{A25E1B74-9CC6-111F-4D8F-2BEDC1F1B342}"/>
              </a:ext>
            </a:extLst>
          </p:cNvPr>
          <p:cNvSpPr txBox="1"/>
          <p:nvPr/>
        </p:nvSpPr>
        <p:spPr>
          <a:xfrm>
            <a:off x="8251371" y="6211669"/>
            <a:ext cx="3505200" cy="646331"/>
          </a:xfrm>
          <a:prstGeom prst="rect">
            <a:avLst/>
          </a:prstGeom>
          <a:noFill/>
        </p:spPr>
        <p:txBody>
          <a:bodyPr wrap="square" rtlCol="0">
            <a:spAutoFit/>
          </a:bodyPr>
          <a:lstStyle/>
          <a:p>
            <a:r>
              <a:rPr lang="en-US" dirty="0"/>
              <a:t>@300k, Si (</a:t>
            </a:r>
            <a:r>
              <a:rPr lang="en-US" dirty="0" err="1"/>
              <a:t>Eg</a:t>
            </a:r>
            <a:r>
              <a:rPr lang="en-US" dirty="0"/>
              <a:t> = 1.1 eV) has  1 electron per trillion atoms</a:t>
            </a:r>
          </a:p>
        </p:txBody>
      </p:sp>
    </p:spTree>
    <p:extLst>
      <p:ext uri="{BB962C8B-B14F-4D97-AF65-F5344CB8AC3E}">
        <p14:creationId xmlns:p14="http://schemas.microsoft.com/office/powerpoint/2010/main" val="715081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771DEE-7FED-4A35-7579-F53E96A7C6F8}"/>
              </a:ext>
            </a:extLst>
          </p:cNvPr>
          <p:cNvSpPr txBox="1"/>
          <p:nvPr/>
        </p:nvSpPr>
        <p:spPr>
          <a:xfrm>
            <a:off x="1233377" y="786809"/>
            <a:ext cx="9781953" cy="1200329"/>
          </a:xfrm>
          <a:prstGeom prst="rect">
            <a:avLst/>
          </a:prstGeom>
          <a:noFill/>
        </p:spPr>
        <p:txBody>
          <a:bodyPr wrap="square" rtlCol="0">
            <a:spAutoFit/>
          </a:bodyPr>
          <a:lstStyle/>
          <a:p>
            <a:r>
              <a:rPr lang="en-US" sz="3600" dirty="0"/>
              <a:t>Homework: </a:t>
            </a:r>
          </a:p>
          <a:p>
            <a:r>
              <a:rPr lang="en-US" sz="3600" dirty="0"/>
              <a:t>10.14-10.16</a:t>
            </a:r>
          </a:p>
        </p:txBody>
      </p:sp>
    </p:spTree>
    <p:extLst>
      <p:ext uri="{BB962C8B-B14F-4D97-AF65-F5344CB8AC3E}">
        <p14:creationId xmlns:p14="http://schemas.microsoft.com/office/powerpoint/2010/main" val="3643670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299.00s.jpg"/>
          <p:cNvPicPr>
            <a:picLocks noChangeAspect="1"/>
          </p:cNvPicPr>
          <p:nvPr/>
        </p:nvPicPr>
        <p:blipFill>
          <a:blip r:embed="rId3"/>
          <a:stretch>
            <a:fillRect/>
          </a:stretch>
        </p:blipFill>
        <p:spPr>
          <a:xfrm>
            <a:off x="0" y="0"/>
            <a:ext cx="12191695"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7BB082C-856B-3FF6-CFEC-70F6656227D2}"/>
                  </a:ext>
                </a:extLst>
              </p14:cNvPr>
              <p14:cNvContentPartPr/>
              <p14:nvPr/>
            </p14:nvContentPartPr>
            <p14:xfrm>
              <a:off x="5933389" y="2438411"/>
              <a:ext cx="4154400" cy="74160"/>
            </p14:xfrm>
          </p:contentPart>
        </mc:Choice>
        <mc:Fallback xmlns="">
          <p:pic>
            <p:nvPicPr>
              <p:cNvPr id="3" name="Ink 2">
                <a:extLst>
                  <a:ext uri="{FF2B5EF4-FFF2-40B4-BE49-F238E27FC236}">
                    <a16:creationId xmlns:a16="http://schemas.microsoft.com/office/drawing/2014/main" id="{87BB082C-856B-3FF6-CFEC-70F6656227D2}"/>
                  </a:ext>
                </a:extLst>
              </p:cNvPr>
              <p:cNvPicPr/>
              <p:nvPr/>
            </p:nvPicPr>
            <p:blipFill>
              <a:blip r:embed="rId5"/>
              <a:stretch>
                <a:fillRect/>
              </a:stretch>
            </p:blipFill>
            <p:spPr>
              <a:xfrm>
                <a:off x="5879749" y="2330771"/>
                <a:ext cx="42620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EDFD919-DBBE-4E12-88EC-8D013C346052}"/>
                  </a:ext>
                </a:extLst>
              </p14:cNvPr>
              <p14:cNvContentPartPr/>
              <p14:nvPr/>
            </p14:nvContentPartPr>
            <p14:xfrm>
              <a:off x="6617389" y="5908811"/>
              <a:ext cx="3331440" cy="119520"/>
            </p14:xfrm>
          </p:contentPart>
        </mc:Choice>
        <mc:Fallback xmlns="">
          <p:pic>
            <p:nvPicPr>
              <p:cNvPr id="4" name="Ink 3">
                <a:extLst>
                  <a:ext uri="{FF2B5EF4-FFF2-40B4-BE49-F238E27FC236}">
                    <a16:creationId xmlns:a16="http://schemas.microsoft.com/office/drawing/2014/main" id="{9EDFD919-DBBE-4E12-88EC-8D013C346052}"/>
                  </a:ext>
                </a:extLst>
              </p:cNvPr>
              <p:cNvPicPr/>
              <p:nvPr/>
            </p:nvPicPr>
            <p:blipFill>
              <a:blip r:embed="rId7"/>
              <a:stretch>
                <a:fillRect/>
              </a:stretch>
            </p:blipFill>
            <p:spPr>
              <a:xfrm>
                <a:off x="6563749" y="5801171"/>
                <a:ext cx="3439080" cy="33516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19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_time_00202.00s.jpg"/>
          <p:cNvPicPr>
            <a:picLocks noChangeAspect="1"/>
          </p:cNvPicPr>
          <p:nvPr/>
        </p:nvPicPr>
        <p:blipFill>
          <a:blip r:embed="rId3"/>
          <a:stretch>
            <a:fillRect/>
          </a:stretch>
        </p:blipFill>
        <p:spPr>
          <a:xfrm>
            <a:off x="0" y="0"/>
            <a:ext cx="12191695" cy="6858000"/>
          </a:xfrm>
          <a:prstGeom prst="rect">
            <a:avLst/>
          </a:prstGeom>
        </p:spPr>
      </p:pic>
      <p:sp>
        <p:nvSpPr>
          <p:cNvPr id="3" name="Rectangle 2">
            <a:extLst>
              <a:ext uri="{FF2B5EF4-FFF2-40B4-BE49-F238E27FC236}">
                <a16:creationId xmlns:a16="http://schemas.microsoft.com/office/drawing/2014/main" id="{8DDB8343-3D2F-A1A7-9D15-CE7F0E49B2CE}"/>
              </a:ext>
            </a:extLst>
          </p:cNvPr>
          <p:cNvSpPr/>
          <p:nvPr/>
        </p:nvSpPr>
        <p:spPr>
          <a:xfrm>
            <a:off x="6096000" y="0"/>
            <a:ext cx="6232634"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_time_00202.00s.jpg"/>
          <p:cNvPicPr>
            <a:picLocks noChangeAspect="1"/>
          </p:cNvPicPr>
          <p:nvPr/>
        </p:nvPicPr>
        <p:blipFill>
          <a:blip r:embed="rId3"/>
          <a:stretch>
            <a:fillRect/>
          </a:stretch>
        </p:blipFill>
        <p:spPr>
          <a:xfrm>
            <a:off x="0" y="0"/>
            <a:ext cx="12191695" cy="6858000"/>
          </a:xfrm>
          <a:prstGeom prst="rect">
            <a:avLst/>
          </a:prstGeom>
        </p:spPr>
      </p:pic>
    </p:spTree>
    <p:extLst>
      <p:ext uri="{BB962C8B-B14F-4D97-AF65-F5344CB8AC3E}">
        <p14:creationId xmlns:p14="http://schemas.microsoft.com/office/powerpoint/2010/main" val="64516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time_0030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7_time_0038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1684</TotalTime>
  <Words>4744</Words>
  <Application>Microsoft Macintosh PowerPoint</Application>
  <PresentationFormat>Widescreen</PresentationFormat>
  <Paragraphs>171</Paragraphs>
  <Slides>41</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Aptos</vt:lpstr>
      <vt:lpstr>Arial</vt:lpstr>
      <vt:lpstr>Calibri</vt:lpstr>
      <vt:lpstr>Menlo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Benjamin Wiley, Ph.D.</cp:lastModifiedBy>
  <cp:revision>24</cp:revision>
  <dcterms:created xsi:type="dcterms:W3CDTF">2013-01-27T09:14:16Z</dcterms:created>
  <dcterms:modified xsi:type="dcterms:W3CDTF">2025-11-13T19:51:00Z</dcterms:modified>
  <cp:category/>
</cp:coreProperties>
</file>