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79" r:id="rId2"/>
    <p:sldId id="278" r:id="rId3"/>
    <p:sldId id="280" r:id="rId4"/>
    <p:sldId id="281" r:id="rId5"/>
    <p:sldId id="282" r:id="rId6"/>
    <p:sldId id="256" r:id="rId7"/>
    <p:sldId id="283" r:id="rId8"/>
    <p:sldId id="260" r:id="rId9"/>
    <p:sldId id="284" r:id="rId10"/>
    <p:sldId id="285" r:id="rId11"/>
    <p:sldId id="286" r:id="rId12"/>
    <p:sldId id="266" r:id="rId13"/>
    <p:sldId id="287" r:id="rId14"/>
    <p:sldId id="270" r:id="rId15"/>
    <p:sldId id="272" r:id="rId16"/>
    <p:sldId id="274" r:id="rId17"/>
    <p:sldId id="288" r:id="rId18"/>
    <p:sldId id="277"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1"/>
    <p:restoredTop sz="74809"/>
  </p:normalViewPr>
  <p:slideViewPr>
    <p:cSldViewPr snapToGrid="0" snapToObjects="1">
      <p:cViewPr varScale="1">
        <p:scale>
          <a:sx n="60" d="100"/>
          <a:sy n="60" d="100"/>
        </p:scale>
        <p:origin x="113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CB301D-5F6D-094D-96AF-C535AD0DB0F0}" type="datetimeFigureOut">
              <a:rPr lang="en-US" smtClean="0"/>
              <a:t>11/6/25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C1B2E-1BD5-134B-913E-6C9C51BD92F0}" type="slidenum">
              <a:rPr lang="en-US" smtClean="0"/>
              <a:t>‹#›</a:t>
            </a:fld>
            <a:endParaRPr lang="en-US"/>
          </a:p>
        </p:txBody>
      </p:sp>
    </p:spTree>
    <p:extLst>
      <p:ext uri="{BB962C8B-B14F-4D97-AF65-F5344CB8AC3E}">
        <p14:creationId xmlns:p14="http://schemas.microsoft.com/office/powerpoint/2010/main" val="2731832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the </a:t>
            </a:r>
            <a:r>
              <a:rPr lang="el-GR" dirty="0"/>
              <a:t>σ* </a:t>
            </a:r>
            <a:r>
              <a:rPr lang="en-US" dirty="0"/>
              <a:t>bands (highest energy), at </a:t>
            </a:r>
            <a:r>
              <a:rPr lang="el-GR" dirty="0"/>
              <a:t>Γ </a:t>
            </a:r>
            <a:r>
              <a:rPr lang="en-US" dirty="0"/>
              <a:t>the dx²-y² orbital overlaps with oxygen. As discussed for the copper-oxygen layer, oxygen p orbitals cannot mix with dx²-y² at </a:t>
            </a:r>
            <a:r>
              <a:rPr lang="el-GR" dirty="0"/>
              <a:t>Γ. </a:t>
            </a:r>
            <a:r>
              <a:rPr lang="en-US" dirty="0"/>
              <a:t>However, oxygen 2s contributes, making this crystal orbital weakly antibonding—weak because oxygen 2s lies tens of eV below oxygen 2p and has poor energetic overlap with rhenium 5d.</a:t>
            </a:r>
          </a:p>
          <a:p>
            <a:r>
              <a:rPr lang="en-US" dirty="0"/>
              <a:t>Moving to the M point, energy increases substantially (wide bandwidth). The crystal orbital is now </a:t>
            </a:r>
            <a:r>
              <a:rPr lang="el-GR" dirty="0"/>
              <a:t>σ </a:t>
            </a:r>
            <a:r>
              <a:rPr lang="en-US" dirty="0"/>
              <a:t>antibonding. This large energy increase occurs because at M, oxygen 2p orbitals (which have good energetic overlap with rhenium 5d) can now interact in a </a:t>
            </a:r>
            <a:r>
              <a:rPr lang="el-GR" dirty="0"/>
              <a:t>σ* </a:t>
            </a:r>
            <a:r>
              <a:rPr lang="en-US" dirty="0"/>
              <a:t>fashion, unlike at </a:t>
            </a:r>
            <a:r>
              <a:rPr lang="el-GR" dirty="0"/>
              <a:t>Γ.</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10</a:t>
            </a:fld>
            <a:endParaRPr lang="en-US"/>
          </a:p>
        </p:txBody>
      </p:sp>
    </p:spTree>
    <p:extLst>
      <p:ext uri="{BB962C8B-B14F-4D97-AF65-F5344CB8AC3E}">
        <p14:creationId xmlns:p14="http://schemas.microsoft.com/office/powerpoint/2010/main" val="3121299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analysis identifies the discussed band as dx²-y², making the other </a:t>
            </a:r>
            <a:r>
              <a:rPr lang="el-GR" dirty="0"/>
              <a:t>σ* </a:t>
            </a:r>
            <a:r>
              <a:rPr lang="en-US" dirty="0"/>
              <a:t>band dz² by default. They're degenerate at </a:t>
            </a:r>
            <a:r>
              <a:rPr lang="el-GR" dirty="0"/>
              <a:t>Γ </a:t>
            </a:r>
            <a:r>
              <a:rPr lang="en-US" dirty="0"/>
              <a:t>and at R. Note: if these orbital overlap arguments seem fast, review the copper oxide layers lecture—the CuO2 layer overlaps are nearly identical to what occurs here in the </a:t>
            </a:r>
            <a:r>
              <a:rPr lang="en-US" dirty="0" err="1"/>
              <a:t>xy</a:t>
            </a:r>
            <a:r>
              <a:rPr lang="en-US" dirty="0"/>
              <a:t> plane.</a:t>
            </a:r>
          </a:p>
        </p:txBody>
      </p:sp>
      <p:sp>
        <p:nvSpPr>
          <p:cNvPr id="4" name="Slide Number Placeholder 3"/>
          <p:cNvSpPr>
            <a:spLocks noGrp="1"/>
          </p:cNvSpPr>
          <p:nvPr>
            <p:ph type="sldNum" sz="quarter" idx="5"/>
          </p:nvPr>
        </p:nvSpPr>
        <p:spPr/>
        <p:txBody>
          <a:bodyPr/>
          <a:lstStyle/>
          <a:p>
            <a:fld id="{72EC1B2E-1BD5-134B-913E-6C9C51BD92F0}" type="slidenum">
              <a:rPr lang="en-US" smtClean="0"/>
              <a:t>11</a:t>
            </a:fld>
            <a:endParaRPr lang="en-US"/>
          </a:p>
        </p:txBody>
      </p:sp>
    </p:spTree>
    <p:extLst>
      <p:ext uri="{BB962C8B-B14F-4D97-AF65-F5344CB8AC3E}">
        <p14:creationId xmlns:p14="http://schemas.microsoft.com/office/powerpoint/2010/main" val="1663674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to the t2g (</a:t>
            </a:r>
            <a:r>
              <a:rPr lang="el-GR" dirty="0"/>
              <a:t>π*) </a:t>
            </a:r>
            <a:r>
              <a:rPr lang="en-US" dirty="0"/>
              <a:t>bands: at </a:t>
            </a:r>
            <a:r>
              <a:rPr lang="el-GR" dirty="0"/>
              <a:t>Γ, </a:t>
            </a:r>
            <a:r>
              <a:rPr lang="en-US" dirty="0"/>
              <a:t>the </a:t>
            </a:r>
            <a:r>
              <a:rPr lang="en-US" dirty="0" err="1"/>
              <a:t>dxy</a:t>
            </a:r>
            <a:r>
              <a:rPr lang="en-US" dirty="0"/>
              <a:t> orbital cannot overlap with oxygen 2p or 2s orbitals by symmetry, making this band entirely rhenium 5d non-bonding. The </a:t>
            </a:r>
            <a:r>
              <a:rPr lang="en-US" dirty="0" err="1"/>
              <a:t>dxz</a:t>
            </a:r>
            <a:r>
              <a:rPr lang="en-US" dirty="0"/>
              <a:t> and </a:t>
            </a:r>
            <a:r>
              <a:rPr lang="en-US" dirty="0" err="1"/>
              <a:t>dyz</a:t>
            </a:r>
            <a:r>
              <a:rPr lang="en-US" dirty="0"/>
              <a:t> bands are likewise completely non-bonding at </a:t>
            </a:r>
            <a:r>
              <a:rPr lang="el-GR" dirty="0"/>
              <a:t>Γ, </a:t>
            </a:r>
            <a:r>
              <a:rPr lang="en-US" dirty="0"/>
              <a:t>explaining why all three bands are degenerate there.</a:t>
            </a:r>
          </a:p>
        </p:txBody>
      </p:sp>
      <p:sp>
        <p:nvSpPr>
          <p:cNvPr id="4" name="Slide Number Placeholder 3"/>
          <p:cNvSpPr>
            <a:spLocks noGrp="1"/>
          </p:cNvSpPr>
          <p:nvPr>
            <p:ph type="sldNum" sz="quarter" idx="5"/>
          </p:nvPr>
        </p:nvSpPr>
        <p:spPr/>
        <p:txBody>
          <a:bodyPr/>
          <a:lstStyle/>
          <a:p>
            <a:fld id="{72EC1B2E-1BD5-134B-913E-6C9C51BD92F0}" type="slidenum">
              <a:rPr lang="en-US" smtClean="0"/>
              <a:t>12</a:t>
            </a:fld>
            <a:endParaRPr lang="en-US"/>
          </a:p>
        </p:txBody>
      </p:sp>
    </p:spTree>
    <p:extLst>
      <p:ext uri="{BB962C8B-B14F-4D97-AF65-F5344CB8AC3E}">
        <p14:creationId xmlns:p14="http://schemas.microsoft.com/office/powerpoint/2010/main" val="262412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to M, antibonding </a:t>
            </a:r>
            <a:r>
              <a:rPr lang="el-GR" dirty="0"/>
              <a:t>π </a:t>
            </a:r>
            <a:r>
              <a:rPr lang="en-US" dirty="0"/>
              <a:t>character develops, significantly increasing energy. At </a:t>
            </a:r>
            <a:r>
              <a:rPr lang="el-GR" dirty="0"/>
              <a:t>Γ (</a:t>
            </a:r>
            <a:r>
              <a:rPr lang="en-US" dirty="0"/>
              <a:t>no phase change between unit cells) and R (phase changes with every unit cell translation in any direction), these three orbitals remain degenerate.</a:t>
            </a:r>
          </a:p>
        </p:txBody>
      </p:sp>
      <p:sp>
        <p:nvSpPr>
          <p:cNvPr id="4" name="Slide Number Placeholder 3"/>
          <p:cNvSpPr>
            <a:spLocks noGrp="1"/>
          </p:cNvSpPr>
          <p:nvPr>
            <p:ph type="sldNum" sz="quarter" idx="5"/>
          </p:nvPr>
        </p:nvSpPr>
        <p:spPr/>
        <p:txBody>
          <a:bodyPr/>
          <a:lstStyle/>
          <a:p>
            <a:fld id="{72EC1B2E-1BD5-134B-913E-6C9C51BD92F0}" type="slidenum">
              <a:rPr lang="en-US" smtClean="0"/>
              <a:t>13</a:t>
            </a:fld>
            <a:endParaRPr lang="en-US"/>
          </a:p>
        </p:txBody>
      </p:sp>
    </p:spTree>
    <p:extLst>
      <p:ext uri="{BB962C8B-B14F-4D97-AF65-F5344CB8AC3E}">
        <p14:creationId xmlns:p14="http://schemas.microsoft.com/office/powerpoint/2010/main" val="4108765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examining the highest-energy oxygen 2p bands (mostly non-bonding): at </a:t>
            </a:r>
            <a:r>
              <a:rPr lang="el-GR" dirty="0"/>
              <a:t>Γ, </a:t>
            </a:r>
            <a:r>
              <a:rPr lang="en-US" dirty="0"/>
              <a:t>the crystal orbital shows no bonding/antibonding between oxygens, and no rhenium s, p, or d orbitals have the correct symmetry to overlap—it's purely non-bonding.</a:t>
            </a:r>
          </a:p>
          <a:p>
            <a:r>
              <a:rPr lang="en-US" dirty="0"/>
              <a:t>At M, changing orbital phases along x or y doesn't alter this picture; these orbitals still lack the proper symmetry to mix with rhenium d, p, or s orbitals. A very weak </a:t>
            </a:r>
            <a:r>
              <a:rPr lang="el-GR" dirty="0"/>
              <a:t>π </a:t>
            </a:r>
            <a:r>
              <a:rPr lang="en-US" dirty="0"/>
              <a:t>overlap with rhenium p orbitals is possible, explaining the slight energy changes from </a:t>
            </a:r>
            <a:r>
              <a:rPr lang="el-GR" dirty="0"/>
              <a:t>Γ </a:t>
            </a:r>
            <a:r>
              <a:rPr lang="en-US" dirty="0"/>
              <a:t>to M to R.</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14</a:t>
            </a:fld>
            <a:endParaRPr lang="en-US"/>
          </a:p>
        </p:txBody>
      </p:sp>
    </p:spTree>
    <p:extLst>
      <p:ext uri="{BB962C8B-B14F-4D97-AF65-F5344CB8AC3E}">
        <p14:creationId xmlns:p14="http://schemas.microsoft.com/office/powerpoint/2010/main" val="3440582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perovskite band structure reveals key bonding information through specific energy differences:</a:t>
            </a:r>
          </a:p>
          <a:p>
            <a:r>
              <a:rPr lang="en-US" dirty="0"/>
              <a:t>At R, where both t2g and </a:t>
            </a:r>
            <a:r>
              <a:rPr lang="en-US" dirty="0" err="1"/>
              <a:t>eg</a:t>
            </a:r>
            <a:r>
              <a:rPr lang="en-US" dirty="0"/>
              <a:t> orbitals are entirely antibonding with oxygen, their energy splitting equals the octahedral ligand field splitting (</a:t>
            </a:r>
            <a:r>
              <a:rPr lang="el-GR" dirty="0"/>
              <a:t>Δ</a:t>
            </a:r>
            <a:r>
              <a:rPr lang="en-US" dirty="0"/>
              <a:t>o) from the molecular orbital diagram.</a:t>
            </a:r>
          </a:p>
          <a:p>
            <a:r>
              <a:rPr lang="en-US" dirty="0"/>
              <a:t>At </a:t>
            </a:r>
            <a:r>
              <a:rPr lang="el-GR" dirty="0"/>
              <a:t>Γ, </a:t>
            </a:r>
            <a:r>
              <a:rPr lang="en-US" dirty="0"/>
              <a:t>where both oxygen 2p and rhenium 5d states are non-bonding, their energy difference approximates the charge transfer energy from oxygen to rhenium. The </a:t>
            </a:r>
            <a:r>
              <a:rPr lang="el-GR" dirty="0"/>
              <a:t>σ* </a:t>
            </a:r>
            <a:r>
              <a:rPr lang="en-US" dirty="0"/>
              <a:t>bands don't drop to this non-bonding level due to antibonding interaction with oxygen 2s, raising energy by several eV.</a:t>
            </a:r>
          </a:p>
          <a:p>
            <a:r>
              <a:rPr lang="en-US" dirty="0"/>
              <a:t>The energy difference between the highest oxygen 2p state (at R) and lowest rhenium 5d state (at </a:t>
            </a:r>
            <a:r>
              <a:rPr lang="el-GR" dirty="0"/>
              <a:t>Γ) </a:t>
            </a:r>
            <a:r>
              <a:rPr lang="en-US" dirty="0"/>
              <a:t>becomes the band gap in d0 compounds like SrTiO3. This band gap is inherently indirect since the valence band maximum and conduction band minimum occur at different k-points.</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15</a:t>
            </a:fld>
            <a:endParaRPr lang="en-US"/>
          </a:p>
        </p:txBody>
      </p:sp>
    </p:spTree>
    <p:extLst>
      <p:ext uri="{BB962C8B-B14F-4D97-AF65-F5344CB8AC3E}">
        <p14:creationId xmlns:p14="http://schemas.microsoft.com/office/powerpoint/2010/main" val="251364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Examining four cubic metal-oxygen frameworks moving right to left across the periodic table—Re, W, Ta, Hf with charges 6+, 6+, 5+, 4+ respectively (ReO3, WO3, KTaO3, BaHfO3)—reveals periodic trends. Band structures are qualitatively similar but differ quantitatively due to changing metal electronegativity and bond distances.</a:t>
            </a:r>
          </a:p>
          <a:p>
            <a:r>
              <a:rPr lang="en-US" dirty="0"/>
              <a:t>As effective nuclear charge decreases, metal-oxygen bond distances increase and covalency decreases (more ionic character). This causes two effects: (1) antibonding orbitals become less antibonding, narrowing </a:t>
            </a:r>
            <a:r>
              <a:rPr lang="el-GR" dirty="0"/>
              <a:t>σ* </a:t>
            </a:r>
            <a:r>
              <a:rPr lang="en-US" dirty="0"/>
              <a:t>and </a:t>
            </a:r>
            <a:r>
              <a:rPr lang="el-GR" dirty="0"/>
              <a:t>π* </a:t>
            </a:r>
            <a:r>
              <a:rPr lang="en-US" dirty="0"/>
              <a:t>bandwidths, and (2) longer bonds reduce spatial overlap. The octahedral ligand field splitting (</a:t>
            </a:r>
            <a:r>
              <a:rPr lang="el-GR" dirty="0"/>
              <a:t>Δ</a:t>
            </a:r>
            <a:r>
              <a:rPr lang="en-US" dirty="0"/>
              <a:t>o) also decreases.</a:t>
            </a:r>
          </a:p>
          <a:p>
            <a:r>
              <a:rPr lang="en-US" dirty="0"/>
              <a:t>Charge transfer energy increases with decreasing metal electronegativity (Re more electronegative than Hf). From Re to Hf, bonds become substantially more ionic (Hf more positively charged)—a significant change. This increased ionicity enlarges the band gap in d0 systems, since the band gap represents an oxygen-to-metal charge transfer.</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16</a:t>
            </a:fld>
            <a:endParaRPr lang="en-US"/>
          </a:p>
        </p:txBody>
      </p:sp>
    </p:spTree>
    <p:extLst>
      <p:ext uri="{BB962C8B-B14F-4D97-AF65-F5344CB8AC3E}">
        <p14:creationId xmlns:p14="http://schemas.microsoft.com/office/powerpoint/2010/main" val="1020372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17</a:t>
            </a:fld>
            <a:endParaRPr lang="en-US"/>
          </a:p>
        </p:txBody>
      </p:sp>
    </p:spTree>
    <p:extLst>
      <p:ext uri="{BB962C8B-B14F-4D97-AF65-F5344CB8AC3E}">
        <p14:creationId xmlns:p14="http://schemas.microsoft.com/office/powerpoint/2010/main" val="2984188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vertically in the periodic table: comparing SrTiO3 with BaHfO3 (Ti and Hf are both group 4).</a:t>
            </a:r>
          </a:p>
          <a:p>
            <a:r>
              <a:rPr lang="en-US" dirty="0"/>
              <a:t>Charge transfer energy increases from 4.1 eV (SrTiO3) to 5.3 eV (BaHfO3), indicating titanium is more electronegative than hafnium—better energetic overlap between Ti and O.</a:t>
            </a:r>
          </a:p>
          <a:p>
            <a:r>
              <a:rPr lang="en-US" dirty="0"/>
              <a:t>However, BaHfO3 shows larger bandwidths despite poorer energetic overlap. This occurs because 5d orbitals (Hf) extend farther from the nucleus than 3d orbitals (Ti), providing greater spatial overlap between metal and oxygen.</a:t>
            </a:r>
          </a:p>
          <a:p>
            <a:r>
              <a:rPr lang="en-US" b="1" dirty="0"/>
              <a:t>Competing trends</a:t>
            </a:r>
            <a:r>
              <a:rPr lang="en-US" dirty="0"/>
              <a:t>: energetic overlap favors Ti, spatial overlap favors Hf. These competing factors—bandwidth and charge transfer energy—will be crucial for determining whether perovskites exhibit localized or delocalized electrons when discussing electrical properties.</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18</a:t>
            </a:fld>
            <a:endParaRPr lang="en-US"/>
          </a:p>
        </p:txBody>
      </p:sp>
    </p:spTree>
    <p:extLst>
      <p:ext uri="{BB962C8B-B14F-4D97-AF65-F5344CB8AC3E}">
        <p14:creationId xmlns:p14="http://schemas.microsoft.com/office/powerpoint/2010/main" val="3918618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Returning to the introductory slide from our electronic band structure study: our goal was to progress from a molecular orbital diagram—specifically for an octahedron—to the band structure of a three-dimensional solid. The example band structure diagram shown was for rhenium trioxide. We're now positioned to understand that diagram, marking significant progress.</a:t>
            </a:r>
          </a:p>
        </p:txBody>
      </p:sp>
      <p:sp>
        <p:nvSpPr>
          <p:cNvPr id="4" name="Slide Number Placeholder 3"/>
          <p:cNvSpPr>
            <a:spLocks noGrp="1"/>
          </p:cNvSpPr>
          <p:nvPr>
            <p:ph type="sldNum" sz="quarter" idx="5"/>
          </p:nvPr>
        </p:nvSpPr>
        <p:spPr/>
        <p:txBody>
          <a:bodyPr/>
          <a:lstStyle/>
          <a:p>
            <a:fld id="{72EC1B2E-1BD5-134B-913E-6C9C51BD92F0}" type="slidenum">
              <a:rPr lang="en-US" smtClean="0"/>
              <a:t>2</a:t>
            </a:fld>
            <a:endParaRPr lang="en-US"/>
          </a:p>
        </p:txBody>
      </p:sp>
    </p:spTree>
    <p:extLst>
      <p:ext uri="{BB962C8B-B14F-4D97-AF65-F5344CB8AC3E}">
        <p14:creationId xmlns:p14="http://schemas.microsoft.com/office/powerpoint/2010/main" val="593159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Ohm's Law (V = IR) uses extrinsic quantities that depend on sample dimensions: resistance increases with length and decreases with cross-sectional area. For materials design, we need intrinsic properties:</a:t>
            </a:r>
          </a:p>
          <a:p>
            <a:pPr>
              <a:buFont typeface="Arial" panose="020B0604020202020204" pitchFamily="34" charset="0"/>
              <a:buChar char="•"/>
            </a:pPr>
            <a:r>
              <a:rPr lang="en-US" dirty="0"/>
              <a:t>Current → </a:t>
            </a:r>
            <a:r>
              <a:rPr lang="en-US" b="1" dirty="0"/>
              <a:t>Current density</a:t>
            </a:r>
            <a:r>
              <a:rPr lang="en-US" dirty="0"/>
              <a:t> (J = I/A)</a:t>
            </a:r>
          </a:p>
          <a:p>
            <a:pPr>
              <a:buFont typeface="Arial" panose="020B0604020202020204" pitchFamily="34" charset="0"/>
              <a:buChar char="•"/>
            </a:pPr>
            <a:r>
              <a:rPr lang="en-US" dirty="0"/>
              <a:t>Voltage drop → </a:t>
            </a:r>
            <a:r>
              <a:rPr lang="en-US" b="1" dirty="0"/>
              <a:t>Electric field</a:t>
            </a:r>
            <a:r>
              <a:rPr lang="en-US" dirty="0"/>
              <a:t> (E = V/L)</a:t>
            </a:r>
          </a:p>
          <a:p>
            <a:pPr>
              <a:buFont typeface="Arial" panose="020B0604020202020204" pitchFamily="34" charset="0"/>
              <a:buChar char="•"/>
            </a:pPr>
            <a:r>
              <a:rPr lang="en-US" dirty="0"/>
              <a:t>Resistance → </a:t>
            </a:r>
            <a:r>
              <a:rPr lang="en-US" b="1" dirty="0"/>
              <a:t>Resistivity</a:t>
            </a:r>
            <a:r>
              <a:rPr lang="en-US" dirty="0"/>
              <a:t> (</a:t>
            </a:r>
            <a:r>
              <a:rPr lang="el-GR" dirty="0"/>
              <a:t>ρ = </a:t>
            </a:r>
            <a:r>
              <a:rPr lang="en-US" dirty="0"/>
              <a:t>RA/L)</a:t>
            </a:r>
          </a:p>
          <a:p>
            <a:r>
              <a:rPr lang="en-US" dirty="0"/>
              <a:t>These intrinsic properties are independent of sample geometry.</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30</a:t>
            </a:fld>
            <a:endParaRPr lang="en-US"/>
          </a:p>
        </p:txBody>
      </p:sp>
    </p:spTree>
    <p:extLst>
      <p:ext uri="{BB962C8B-B14F-4D97-AF65-F5344CB8AC3E}">
        <p14:creationId xmlns:p14="http://schemas.microsoft.com/office/powerpoint/2010/main" val="189128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Recasting Ohm's Law (I = V/R) into intrinsic form: substitute I → JA, V → EL, R → </a:t>
            </a:r>
            <a:r>
              <a:rPr lang="el-GR" dirty="0"/>
              <a:t>ρ</a:t>
            </a:r>
            <a:r>
              <a:rPr lang="en-US" dirty="0"/>
              <a:t>L/A, giving JA = EL/(</a:t>
            </a:r>
            <a:r>
              <a:rPr lang="el-GR" dirty="0"/>
              <a:t>ρ</a:t>
            </a:r>
            <a:r>
              <a:rPr lang="en-US" dirty="0"/>
              <a:t>L/A). Lengths and areas cancel, yielding:</a:t>
            </a:r>
          </a:p>
          <a:p>
            <a:r>
              <a:rPr lang="en-US" b="1" dirty="0"/>
              <a:t>J = E/</a:t>
            </a:r>
            <a:r>
              <a:rPr lang="el-GR" b="1" dirty="0"/>
              <a:t>ρ</a:t>
            </a:r>
            <a:endParaRPr lang="el-GR" dirty="0"/>
          </a:p>
          <a:p>
            <a:r>
              <a:rPr lang="en-US" dirty="0"/>
              <a:t>Current density equals electric field divided by resistivity. Conductivity </a:t>
            </a:r>
            <a:r>
              <a:rPr lang="el-GR" dirty="0"/>
              <a:t>σ = 1/ρ, </a:t>
            </a:r>
            <a:r>
              <a:rPr lang="en-US" dirty="0"/>
              <a:t>so alternatively J = </a:t>
            </a:r>
            <a:r>
              <a:rPr lang="el-GR" dirty="0"/>
              <a:t>σ</a:t>
            </a:r>
            <a:r>
              <a:rPr lang="en-US" dirty="0"/>
              <a:t>E.</a:t>
            </a:r>
          </a:p>
          <a:p>
            <a:r>
              <a:rPr lang="en-US" dirty="0"/>
              <a:t>Units: resistivity is </a:t>
            </a:r>
            <a:r>
              <a:rPr lang="el-GR" dirty="0"/>
              <a:t>Ω·</a:t>
            </a:r>
            <a:r>
              <a:rPr lang="en-US" dirty="0"/>
              <a:t>m, conductivity is S/m (Siemens per meter, where S = 1/</a:t>
            </a:r>
            <a:r>
              <a:rPr lang="el-GR" dirty="0"/>
              <a:t>Ω).</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31</a:t>
            </a:fld>
            <a:endParaRPr lang="en-US"/>
          </a:p>
        </p:txBody>
      </p:sp>
    </p:spTree>
    <p:extLst>
      <p:ext uri="{BB962C8B-B14F-4D97-AF65-F5344CB8AC3E}">
        <p14:creationId xmlns:p14="http://schemas.microsoft.com/office/powerpoint/2010/main" val="4243323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Conductivity spans an immense 28 orders of magnitude—from the best metals to the most insulating insulators. Few properties exhibit such a wide range.</a:t>
            </a:r>
          </a:p>
          <a:p>
            <a:r>
              <a:rPr lang="en-US" dirty="0"/>
              <a:t>Metals: high conductivity, ~10^8 to 10^4 S/m Semiconductors: intermediate region Insulators: low conductivity, spanning a wide range</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32</a:t>
            </a:fld>
            <a:endParaRPr lang="en-US"/>
          </a:p>
        </p:txBody>
      </p:sp>
    </p:spTree>
    <p:extLst>
      <p:ext uri="{BB962C8B-B14F-4D97-AF65-F5344CB8AC3E}">
        <p14:creationId xmlns:p14="http://schemas.microsoft.com/office/powerpoint/2010/main" val="4067728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upper left, we have elemental metals with the highest conductivity, often used as conductors. Silver and copper have conductivities around 6×10^7 S/m. Silver is actually the most conductive element at room temperature. Aluminum isn't far behind. We also see a mixture of other metals, including rhenium trioxide with quite high conductivity, other oxides, and a nitride like niobium nitride.</a:t>
            </a:r>
          </a:p>
          <a:p>
            <a:r>
              <a:rPr lang="en-US" dirty="0"/>
              <a:t>Looking at this table raises several questions:</a:t>
            </a:r>
          </a:p>
          <a:p>
            <a:r>
              <a:rPr lang="en-US" dirty="0"/>
              <a:t>What makes silver so much more conductive than metals like titanium or lanthanum? It's over an order of magnitude more conducting.</a:t>
            </a:r>
          </a:p>
          <a:p>
            <a:r>
              <a:rPr lang="en-US" dirty="0"/>
              <a:t>What makes some oxides like rhenium trioxide and strontium molybdates so highly conducting, whereas others like SiO2, aluminum oxide, and nickel oxide are highly insulating? You might say for SiO2 and aluminum oxide, all electrons are tied up in covalent bonds with no partially filled bands—and that's true, unlike in titanium oxide, niobium nitride, or rhenium trioxide. But what about nickel oxide? It has the rock salt structure, Ni2+ has a d8 configuration with partially filled d orbitals. Titanium oxide also has the rock salt structure with Ti2+ (d2), yet there's 13 orders of magnitude difference in their conductivity. What explains that?</a:t>
            </a:r>
          </a:p>
          <a:p>
            <a:r>
              <a:rPr lang="en-US" dirty="0"/>
              <a:t>We have semiconductors like silicon and germanium. Silicon's intrinsic conductivity isn't very high, yet there's a hugely important industry based on it. How do we understand semiconductor conductivity?</a:t>
            </a:r>
          </a:p>
          <a:p>
            <a:r>
              <a:rPr lang="en-US" dirty="0"/>
              <a:t>And we have organics like Teflon, which unsurprisingly is a terrible conductor. But what about doped polyacetylene? It has appreciable conductivity, not far behind some metals. How do we get polymers and organic molecules to conduct electricity?</a:t>
            </a:r>
          </a:p>
          <a:p>
            <a:r>
              <a:rPr lang="en-US" dirty="0"/>
              <a:t>These are questions we want to answer by the end of this chapter.</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33</a:t>
            </a:fld>
            <a:endParaRPr lang="en-US"/>
          </a:p>
        </p:txBody>
      </p:sp>
    </p:spTree>
    <p:extLst>
      <p:ext uri="{BB962C8B-B14F-4D97-AF65-F5344CB8AC3E}">
        <p14:creationId xmlns:p14="http://schemas.microsoft.com/office/powerpoint/2010/main" val="402903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Rhenium trioxide, discussed in Chapter 1, has a primitive cubic Bravais lattice: metals at unit cell corners, oxygens at edge centers. This builds an infinite network of corner-connected octahedra, with six-coordinate rhenium and two-coordinate oxygen.</a:t>
            </a:r>
          </a:p>
          <a:p>
            <a:r>
              <a:rPr lang="en-US" dirty="0"/>
              <a:t>Regarding electrical conductivity, rhenium trioxide is exceptional. While less conductive than silver or copper, it's substantially more conductive than early transition metals like titanium or manganese, and post-transition metals like bismuth. For an oxide—typically an ionic compound—this electrical conductivity is remarkable.</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3</a:t>
            </a:fld>
            <a:endParaRPr lang="en-US"/>
          </a:p>
        </p:txBody>
      </p:sp>
    </p:spTree>
    <p:extLst>
      <p:ext uri="{BB962C8B-B14F-4D97-AF65-F5344CB8AC3E}">
        <p14:creationId xmlns:p14="http://schemas.microsoft.com/office/powerpoint/2010/main" val="3580259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rhenium trioxide structure closely relates to the perovskite structure. The difference: perovskites like strontium titanate add a large electropositive cation (strontium) at the unit cell center within the </a:t>
            </a:r>
            <a:r>
              <a:rPr lang="en-US" dirty="0" err="1"/>
              <a:t>cuboctahedral</a:t>
            </a:r>
            <a:r>
              <a:rPr lang="en-US" dirty="0"/>
              <a:t> cage. This cation forms ionic bonds with the anions and, in the limit, simply donates its electrons to the metal-oxide framework. Under this approximation, perovskite band structures become analogous to rhenium trioxide band structures, so we'll treat them as essentially equivalent.</a:t>
            </a:r>
          </a:p>
        </p:txBody>
      </p:sp>
      <p:sp>
        <p:nvSpPr>
          <p:cNvPr id="4" name="Slide Number Placeholder 3"/>
          <p:cNvSpPr>
            <a:spLocks noGrp="1"/>
          </p:cNvSpPr>
          <p:nvPr>
            <p:ph type="sldNum" sz="quarter" idx="5"/>
          </p:nvPr>
        </p:nvSpPr>
        <p:spPr/>
        <p:txBody>
          <a:bodyPr/>
          <a:lstStyle/>
          <a:p>
            <a:fld id="{72EC1B2E-1BD5-134B-913E-6C9C51BD92F0}" type="slidenum">
              <a:rPr lang="en-US" smtClean="0"/>
              <a:t>4</a:t>
            </a:fld>
            <a:endParaRPr lang="en-US"/>
          </a:p>
        </p:txBody>
      </p:sp>
    </p:spTree>
    <p:extLst>
      <p:ext uri="{BB962C8B-B14F-4D97-AF65-F5344CB8AC3E}">
        <p14:creationId xmlns:p14="http://schemas.microsoft.com/office/powerpoint/2010/main" val="3724504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advantage: the primitive cubic lattice yields a simple, easily understood primitive cubic first Brillouin zone. We covered this Brillouin zone in our first lecture on three-dimensional crystal structures when discussing alpha-polonium. If the special points are unclear, review that lecture.</a:t>
            </a:r>
          </a:p>
          <a:p>
            <a:r>
              <a:rPr lang="en-US" dirty="0"/>
              <a:t>Remember – the first Brillouin zone is defined as the points at ½ each of the lattice vectors, which is the point at which the scalar values of k = pi/a</a:t>
            </a:r>
          </a:p>
        </p:txBody>
      </p:sp>
      <p:sp>
        <p:nvSpPr>
          <p:cNvPr id="4" name="Slide Number Placeholder 3"/>
          <p:cNvSpPr>
            <a:spLocks noGrp="1"/>
          </p:cNvSpPr>
          <p:nvPr>
            <p:ph type="sldNum" sz="quarter" idx="5"/>
          </p:nvPr>
        </p:nvSpPr>
        <p:spPr/>
        <p:txBody>
          <a:bodyPr/>
          <a:lstStyle/>
          <a:p>
            <a:fld id="{72EC1B2E-1BD5-134B-913E-6C9C51BD92F0}" type="slidenum">
              <a:rPr lang="en-US" smtClean="0"/>
              <a:t>5</a:t>
            </a:fld>
            <a:endParaRPr lang="en-US"/>
          </a:p>
        </p:txBody>
      </p:sp>
    </p:spTree>
    <p:extLst>
      <p:ext uri="{BB962C8B-B14F-4D97-AF65-F5344CB8AC3E}">
        <p14:creationId xmlns:p14="http://schemas.microsoft.com/office/powerpoint/2010/main" val="3917879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molecular orbital diagram for a rhenium-centered octahedron (Chapter 6). Neglecting oxygen 2s orbitals (because of energy mismatch), we have 18 oxygen 2p SALCs (6×3) and five rhenium d-orbitals, plus higher-lying 6s and 6p orbitals.</a:t>
            </a:r>
          </a:p>
          <a:p>
            <a:r>
              <a:rPr lang="en-US" dirty="0"/>
              <a:t>From lowest to highest energy: rhenium-oxygen bonding MOs, then non-bonding oxygen 2p MOs (oxygen SALCs lacking rhenium partners), then antibonding rhenium 5d-oxygen 2p states split by the octahedral crystal field into triply degenerate t2g (</a:t>
            </a:r>
            <a:r>
              <a:rPr lang="el-GR" dirty="0"/>
              <a:t>π </a:t>
            </a:r>
            <a:r>
              <a:rPr lang="en-US" dirty="0"/>
              <a:t>antibonding) and doubly degenerate </a:t>
            </a:r>
            <a:r>
              <a:rPr lang="en-US" dirty="0" err="1"/>
              <a:t>eg</a:t>
            </a:r>
            <a:r>
              <a:rPr lang="en-US" dirty="0"/>
              <a:t> (</a:t>
            </a:r>
            <a:r>
              <a:rPr lang="el-GR" dirty="0"/>
              <a:t>σ </a:t>
            </a:r>
            <a:r>
              <a:rPr lang="en-US" dirty="0"/>
              <a:t>antibonding), and finally antibonding 6s and 6p states.</a:t>
            </a:r>
          </a:p>
          <a:p>
            <a:r>
              <a:rPr lang="en-US" dirty="0"/>
              <a:t>We'll focus on orbitals near the Fermi level (near HOMO/LUMO): the oxygen 2p and rhenium 5d bands. Note the molecular orbital diagram doesn't reliably predict band count because the </a:t>
            </a:r>
            <a:r>
              <a:rPr lang="en-US" dirty="0" err="1"/>
              <a:t>Re:O</a:t>
            </a:r>
            <a:r>
              <a:rPr lang="en-US" dirty="0"/>
              <a:t> ratio differs between an isolated octahedron and the extended solid where oxygens are shared between octahedra.</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6</a:t>
            </a:fld>
            <a:endParaRPr lang="en-US"/>
          </a:p>
        </p:txBody>
      </p:sp>
    </p:spTree>
    <p:extLst>
      <p:ext uri="{BB962C8B-B14F-4D97-AF65-F5344CB8AC3E}">
        <p14:creationId xmlns:p14="http://schemas.microsoft.com/office/powerpoint/2010/main" val="3716445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unit cell contains one rhenium and three oxygens, yielding: three oxygen 2s bands, nine oxygen 2p bands (3×3), five rhenium 5d bands, three rhenium 6p bands, and one rhenium 6s band. Neglecting the low-lying oxygen 2s and higher-lying rhenium 6s/6p bands, we focus on the oxygen 2p (nine bands) and rhenium 5d (five bands).</a:t>
            </a:r>
          </a:p>
        </p:txBody>
      </p:sp>
      <p:sp>
        <p:nvSpPr>
          <p:cNvPr id="4" name="Slide Number Placeholder 3"/>
          <p:cNvSpPr>
            <a:spLocks noGrp="1"/>
          </p:cNvSpPr>
          <p:nvPr>
            <p:ph type="sldNum" sz="quarter" idx="5"/>
          </p:nvPr>
        </p:nvSpPr>
        <p:spPr/>
        <p:txBody>
          <a:bodyPr/>
          <a:lstStyle/>
          <a:p>
            <a:fld id="{72EC1B2E-1BD5-134B-913E-6C9C51BD92F0}" type="slidenum">
              <a:rPr lang="en-US" smtClean="0"/>
              <a:t>7</a:t>
            </a:fld>
            <a:endParaRPr lang="en-US"/>
          </a:p>
        </p:txBody>
      </p:sp>
    </p:spTree>
    <p:extLst>
      <p:ext uri="{BB962C8B-B14F-4D97-AF65-F5344CB8AC3E}">
        <p14:creationId xmlns:p14="http://schemas.microsoft.com/office/powerpoint/2010/main" val="1024588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calculated band structure shows nine oxygen 2p bands at the bottom (three oxygens × three p orbitals each). High-energy regions correspond to oxygen 2p non-bonding states, while lower-energy regions reflect bonding with rhenium (bandwidth ~8 eV).</a:t>
            </a:r>
          </a:p>
          <a:p>
            <a:r>
              <a:rPr lang="en-US" dirty="0"/>
              <a:t>Three bands with rhenium 5d parentage are the t2g bands (from </a:t>
            </a:r>
            <a:r>
              <a:rPr lang="en-US" dirty="0" err="1"/>
              <a:t>dxy</a:t>
            </a:r>
            <a:r>
              <a:rPr lang="en-US" dirty="0"/>
              <a:t>, </a:t>
            </a:r>
            <a:r>
              <a:rPr lang="en-US" dirty="0" err="1"/>
              <a:t>dxz</a:t>
            </a:r>
            <a:r>
              <a:rPr lang="en-US" dirty="0"/>
              <a:t>, </a:t>
            </a:r>
            <a:r>
              <a:rPr lang="en-US" dirty="0" err="1"/>
              <a:t>dyz</a:t>
            </a:r>
            <a:r>
              <a:rPr lang="en-US" dirty="0"/>
              <a:t>)—called the </a:t>
            </a:r>
            <a:r>
              <a:rPr lang="el-GR" dirty="0"/>
              <a:t>π* </a:t>
            </a:r>
            <a:r>
              <a:rPr lang="en-US" dirty="0"/>
              <a:t>bands. Since Re6+ is d1, these bands are one-sixth filled (, placing the Fermi level within them. At highest energy are more rhenium 5d bands from dx²-y² and dz² (the </a:t>
            </a:r>
            <a:r>
              <a:rPr lang="en-US" dirty="0" err="1"/>
              <a:t>eg</a:t>
            </a:r>
            <a:r>
              <a:rPr lang="en-US" dirty="0"/>
              <a:t> set, </a:t>
            </a:r>
            <a:r>
              <a:rPr lang="el-GR" dirty="0"/>
              <a:t>σ </a:t>
            </a:r>
            <a:r>
              <a:rPr lang="en-US" dirty="0"/>
              <a:t>antibonding).</a:t>
            </a:r>
          </a:p>
          <a:p>
            <a:endParaRPr lang="en-US" dirty="0"/>
          </a:p>
          <a:p>
            <a:r>
              <a:rPr lang="en-US" dirty="0"/>
              <a:t>Each oxygen has 6 valence electrons (2s² 2p⁴). With three oxygens per unit cell, that's 18 electrons from oxygen. These 18 electrons completely fill the nine oxygen 2p-derived bands (each band holds 2 electrons with spin).</a:t>
            </a:r>
          </a:p>
          <a:p>
            <a:r>
              <a:rPr lang="en-US" dirty="0"/>
              <a:t>The Re6+ ion (d¹) contributes just 1 additional electron. Since the oxygen 2p bands are already full, this electron must occupy the </a:t>
            </a:r>
            <a:r>
              <a:rPr lang="en-US" b="1" dirty="0"/>
              <a:t>lowest unoccupied states</a:t>
            </a:r>
            <a:r>
              <a:rPr lang="en-US" dirty="0"/>
              <a:t>, which are the t2g (</a:t>
            </a:r>
            <a:r>
              <a:rPr lang="el-GR" dirty="0"/>
              <a:t>π*) </a:t>
            </a:r>
            <a:r>
              <a:rPr lang="en-US" dirty="0"/>
              <a:t>bands.</a:t>
            </a:r>
          </a:p>
          <a:p>
            <a:endParaRPr lang="en-US" dirty="0"/>
          </a:p>
          <a:p>
            <a:r>
              <a:rPr lang="en-US" dirty="0"/>
              <a:t>Now let's examine crystal orbitals at various special points.</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8</a:t>
            </a:fld>
            <a:endParaRPr lang="en-US"/>
          </a:p>
        </p:txBody>
      </p:sp>
    </p:spTree>
    <p:extLst>
      <p:ext uri="{BB962C8B-B14F-4D97-AF65-F5344CB8AC3E}">
        <p14:creationId xmlns:p14="http://schemas.microsoft.com/office/powerpoint/2010/main" val="3085330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the </a:t>
            </a:r>
            <a:r>
              <a:rPr lang="el-GR" dirty="0"/>
              <a:t>σ* </a:t>
            </a:r>
            <a:r>
              <a:rPr lang="en-US" dirty="0"/>
              <a:t>bands (highest energy), at </a:t>
            </a:r>
            <a:r>
              <a:rPr lang="el-GR" dirty="0"/>
              <a:t>Γ </a:t>
            </a:r>
            <a:r>
              <a:rPr lang="en-US" dirty="0"/>
              <a:t>the dx²-y² orbital overlaps with oxygen. As discussed for the copper-oxygen layer, the two oxygen p orbitals cannot mix with dx²-y² at </a:t>
            </a:r>
            <a:r>
              <a:rPr lang="el-GR" dirty="0"/>
              <a:t>Γ</a:t>
            </a:r>
            <a:r>
              <a:rPr lang="en-US" dirty="0"/>
              <a:t> (net non-bonding)</a:t>
            </a:r>
            <a:r>
              <a:rPr lang="el-GR" dirty="0"/>
              <a:t>. </a:t>
            </a:r>
            <a:r>
              <a:rPr lang="en-US" dirty="0"/>
              <a:t>However, oxygen 2s does contribute (shown here), making this crystal orbital weakly antibonding.</a:t>
            </a:r>
          </a:p>
        </p:txBody>
      </p:sp>
      <p:sp>
        <p:nvSpPr>
          <p:cNvPr id="4" name="Slide Number Placeholder 3"/>
          <p:cNvSpPr>
            <a:spLocks noGrp="1"/>
          </p:cNvSpPr>
          <p:nvPr>
            <p:ph type="sldNum" sz="quarter" idx="5"/>
          </p:nvPr>
        </p:nvSpPr>
        <p:spPr/>
        <p:txBody>
          <a:bodyPr/>
          <a:lstStyle/>
          <a:p>
            <a:fld id="{72EC1B2E-1BD5-134B-913E-6C9C51BD92F0}" type="slidenum">
              <a:rPr lang="en-US" smtClean="0"/>
              <a:t>9</a:t>
            </a:fld>
            <a:endParaRPr lang="en-US"/>
          </a:p>
        </p:txBody>
      </p:sp>
    </p:spTree>
    <p:extLst>
      <p:ext uri="{BB962C8B-B14F-4D97-AF65-F5344CB8AC3E}">
        <p14:creationId xmlns:p14="http://schemas.microsoft.com/office/powerpoint/2010/main" val="181666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14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0" y="0"/>
            <a:ext cx="12192000" cy="965200"/>
          </a:xfrm>
          <a:prstGeom prst="rect">
            <a:avLst/>
          </a:prstGeom>
          <a:solidFill>
            <a:srgbClr val="1A3A54"/>
          </a:solidFill>
          <a:ln/>
        </p:spPr>
        <p:txBody>
          <a:bodyPr wrap="square" rtlCol="0" anchor="ctr"/>
          <a:lstStyle/>
          <a:p>
            <a:endParaRPr lang="en-US" sz="2400" dirty="0"/>
          </a:p>
        </p:txBody>
      </p:sp>
      <p:sp>
        <p:nvSpPr>
          <p:cNvPr id="3" name="Text 1"/>
          <p:cNvSpPr/>
          <p:nvPr/>
        </p:nvSpPr>
        <p:spPr>
          <a:xfrm>
            <a:off x="508000" y="254000"/>
            <a:ext cx="5712715" cy="457200"/>
          </a:xfrm>
          <a:prstGeom prst="rect">
            <a:avLst/>
          </a:prstGeom>
          <a:noFill/>
          <a:ln/>
        </p:spPr>
        <p:txBody>
          <a:bodyPr wrap="square" lIns="0" tIns="0" rIns="0" bIns="0" rtlCol="0" anchor="t"/>
          <a:lstStyle/>
          <a:p>
            <a:pPr>
              <a:lnSpc>
                <a:spcPts val="3600"/>
              </a:lnSpc>
            </a:pPr>
            <a:r>
              <a:rPr lang="en-US" sz="3000" b="1" dirty="0">
                <a:solidFill>
                  <a:srgbClr val="FFFFFF"/>
                </a:solidFill>
                <a:latin typeface="Arial" pitchFamily="34" charset="0"/>
                <a:ea typeface="Arial" pitchFamily="34" charset="-122"/>
                <a:cs typeface="Arial" pitchFamily="34" charset="-120"/>
              </a:rPr>
              <a:t>Learning Objectives</a:t>
            </a:r>
            <a:endParaRPr lang="en-US" sz="3000" dirty="0"/>
          </a:p>
        </p:txBody>
      </p:sp>
      <p:sp>
        <p:nvSpPr>
          <p:cNvPr id="4" name="Text 2"/>
          <p:cNvSpPr/>
          <p:nvPr/>
        </p:nvSpPr>
        <p:spPr>
          <a:xfrm>
            <a:off x="0" y="1168400"/>
            <a:ext cx="12192000" cy="4927600"/>
          </a:xfrm>
          <a:prstGeom prst="rect">
            <a:avLst/>
          </a:prstGeom>
          <a:solidFill>
            <a:srgbClr val="FFFFFF"/>
          </a:solidFill>
          <a:ln/>
        </p:spPr>
        <p:txBody>
          <a:bodyPr wrap="square" rtlCol="0" anchor="ctr"/>
          <a:lstStyle/>
          <a:p>
            <a:endParaRPr lang="en-US" sz="2400" dirty="0"/>
          </a:p>
        </p:txBody>
      </p:sp>
      <p:sp>
        <p:nvSpPr>
          <p:cNvPr id="5" name="Text 3"/>
          <p:cNvSpPr/>
          <p:nvPr/>
        </p:nvSpPr>
        <p:spPr>
          <a:xfrm>
            <a:off x="635001" y="1549400"/>
            <a:ext cx="5583175" cy="355600"/>
          </a:xfrm>
          <a:prstGeom prst="rect">
            <a:avLst/>
          </a:prstGeom>
          <a:noFill/>
          <a:ln/>
        </p:spPr>
        <p:txBody>
          <a:bodyPr wrap="square" lIns="0" tIns="0" rIns="0" bIns="0" rtlCol="0" anchor="t"/>
          <a:lstStyle/>
          <a:p>
            <a:pPr>
              <a:lnSpc>
                <a:spcPts val="2800"/>
              </a:lnSpc>
              <a:spcAft>
                <a:spcPts val="2000"/>
              </a:spcAft>
            </a:pPr>
            <a:r>
              <a:rPr lang="en-US" sz="2000" b="1" dirty="0">
                <a:solidFill>
                  <a:srgbClr val="2C5F8D"/>
                </a:solidFill>
                <a:latin typeface="Arial" pitchFamily="34" charset="0"/>
                <a:ea typeface="Arial" pitchFamily="34" charset="-122"/>
                <a:cs typeface="Arial" pitchFamily="34" charset="-120"/>
              </a:rPr>
              <a:t>Band Structures of Transition Metal Oxides</a:t>
            </a:r>
            <a:endParaRPr lang="en-US" sz="2000" dirty="0"/>
          </a:p>
        </p:txBody>
      </p:sp>
      <p:sp>
        <p:nvSpPr>
          <p:cNvPr id="6" name="Text 4"/>
          <p:cNvSpPr/>
          <p:nvPr/>
        </p:nvSpPr>
        <p:spPr>
          <a:xfrm>
            <a:off x="635000" y="2362200"/>
            <a:ext cx="10922000" cy="3352800"/>
          </a:xfrm>
          <a:prstGeom prst="rect">
            <a:avLst/>
          </a:prstGeom>
          <a:noFill/>
          <a:ln/>
        </p:spPr>
        <p:txBody>
          <a:bodyPr wrap="square" lIns="107951" tIns="0" rIns="0" bIns="0" rtlCol="0" anchor="t"/>
          <a:lstStyle/>
          <a:p>
            <a:pPr marL="107948" indent="-107948">
              <a:lnSpc>
                <a:spcPts val="2800"/>
              </a:lnSpc>
              <a:buSzPct val="100000"/>
              <a:buChar char="•"/>
            </a:pPr>
            <a:r>
              <a:rPr lang="en-US" dirty="0">
                <a:solidFill>
                  <a:srgbClr val="2C2C2C"/>
                </a:solidFill>
                <a:latin typeface="Arial" pitchFamily="34" charset="0"/>
                <a:ea typeface="Arial" pitchFamily="34" charset="-122"/>
                <a:cs typeface="Arial" pitchFamily="34" charset="-120"/>
              </a:rPr>
              <a:t>Describe the crystal structure of ReO₃ and its relationship to perovskite structures</a:t>
            </a:r>
            <a:endParaRPr lang="en-US" dirty="0"/>
          </a:p>
          <a:p>
            <a:pPr marL="107948" indent="-107948">
              <a:lnSpc>
                <a:spcPts val="2800"/>
              </a:lnSpc>
              <a:buSzPct val="100000"/>
              <a:buChar char="•"/>
            </a:pPr>
            <a:r>
              <a:rPr lang="en-US" dirty="0">
                <a:solidFill>
                  <a:srgbClr val="2C2C2C"/>
                </a:solidFill>
                <a:latin typeface="Arial" pitchFamily="34" charset="0"/>
                <a:ea typeface="Arial" pitchFamily="34" charset="-122"/>
                <a:cs typeface="Arial" pitchFamily="34" charset="-120"/>
              </a:rPr>
              <a:t>Construct band structure diagrams from molecular orbital diagrams for octahedral transition metal complexes</a:t>
            </a:r>
            <a:endParaRPr lang="en-US" dirty="0"/>
          </a:p>
          <a:p>
            <a:pPr marL="107948" indent="-107948">
              <a:lnSpc>
                <a:spcPts val="2800"/>
              </a:lnSpc>
              <a:buSzPct val="100000"/>
              <a:buChar char="•"/>
            </a:pPr>
            <a:r>
              <a:rPr lang="en-US" dirty="0">
                <a:solidFill>
                  <a:srgbClr val="2C2C2C"/>
                </a:solidFill>
                <a:latin typeface="Arial" pitchFamily="34" charset="0"/>
                <a:ea typeface="Arial" pitchFamily="34" charset="-122"/>
                <a:cs typeface="Arial" pitchFamily="34" charset="-120"/>
              </a:rPr>
              <a:t>Identify and interpret oxygen 2p bands and metal d bands (π* and σ*) at special k-points</a:t>
            </a:r>
            <a:endParaRPr lang="en-US" dirty="0"/>
          </a:p>
          <a:p>
            <a:pPr marL="107948" indent="-107948">
              <a:lnSpc>
                <a:spcPts val="2800"/>
              </a:lnSpc>
              <a:buSzPct val="100000"/>
              <a:buChar char="•"/>
            </a:pPr>
            <a:r>
              <a:rPr lang="en-US" dirty="0">
                <a:solidFill>
                  <a:srgbClr val="2C2C2C"/>
                </a:solidFill>
                <a:latin typeface="Arial" pitchFamily="34" charset="0"/>
                <a:ea typeface="Arial" pitchFamily="34" charset="-122"/>
                <a:cs typeface="Arial" pitchFamily="34" charset="-120"/>
              </a:rPr>
              <a:t>Extract key energetic parameters from band structures: octahedral ligand field splitting, charge transfer energy, and band gap</a:t>
            </a:r>
            <a:endParaRPr lang="en-US" dirty="0"/>
          </a:p>
          <a:p>
            <a:pPr marL="107948" indent="-107948">
              <a:lnSpc>
                <a:spcPts val="2800"/>
              </a:lnSpc>
              <a:buSzPct val="100000"/>
              <a:buChar char="•"/>
            </a:pPr>
            <a:r>
              <a:rPr lang="en-US" dirty="0">
                <a:solidFill>
                  <a:srgbClr val="2C2C2C"/>
                </a:solidFill>
                <a:latin typeface="Arial" pitchFamily="34" charset="0"/>
                <a:ea typeface="Arial" pitchFamily="34" charset="-122"/>
                <a:cs typeface="Arial" pitchFamily="34" charset="-120"/>
              </a:rPr>
              <a:t>Predict periodic trends in band structure when moving across the periodic table (changing electronegativity and covalency)</a:t>
            </a:r>
            <a:endParaRPr lang="en-US" dirty="0"/>
          </a:p>
          <a:p>
            <a:pPr marL="107948" indent="-107948">
              <a:lnSpc>
                <a:spcPts val="2800"/>
              </a:lnSpc>
              <a:buSzPct val="100000"/>
              <a:buChar char="•"/>
            </a:pPr>
            <a:r>
              <a:rPr lang="en-US" dirty="0">
                <a:solidFill>
                  <a:srgbClr val="2C2C2C"/>
                </a:solidFill>
                <a:latin typeface="Arial" pitchFamily="34" charset="0"/>
                <a:ea typeface="Arial" pitchFamily="34" charset="-122"/>
                <a:cs typeface="Arial" pitchFamily="34" charset="-120"/>
              </a:rPr>
              <a:t>Analyze the competing effects of spatial overlap versus energetic overlap when moving down the periodic table (3d vs 4d vs 5d)</a:t>
            </a:r>
            <a:endParaRPr lang="en-US" dirty="0"/>
          </a:p>
        </p:txBody>
      </p:sp>
      <p:sp>
        <p:nvSpPr>
          <p:cNvPr id="7" name="Text 5"/>
          <p:cNvSpPr/>
          <p:nvPr/>
        </p:nvSpPr>
        <p:spPr>
          <a:xfrm>
            <a:off x="0" y="6299200"/>
            <a:ext cx="12192000" cy="558800"/>
          </a:xfrm>
          <a:prstGeom prst="rect">
            <a:avLst/>
          </a:prstGeom>
          <a:solidFill>
            <a:srgbClr val="D4E5F4"/>
          </a:solidFill>
          <a:ln/>
        </p:spPr>
        <p:txBody>
          <a:bodyPr wrap="square" rtlCol="0" anchor="ctr"/>
          <a:lstStyle/>
          <a:p>
            <a:endParaRPr lang="en-US" sz="2400" dirty="0"/>
          </a:p>
        </p:txBody>
      </p:sp>
      <p:sp>
        <p:nvSpPr>
          <p:cNvPr id="8" name="Text 6"/>
          <p:cNvSpPr/>
          <p:nvPr/>
        </p:nvSpPr>
        <p:spPr>
          <a:xfrm>
            <a:off x="508000" y="6451600"/>
            <a:ext cx="11399520" cy="254000"/>
          </a:xfrm>
          <a:prstGeom prst="rect">
            <a:avLst/>
          </a:prstGeom>
          <a:noFill/>
          <a:ln/>
        </p:spPr>
        <p:txBody>
          <a:bodyPr wrap="square" lIns="0" tIns="0" rIns="0" bIns="0" rtlCol="0" anchor="t"/>
          <a:lstStyle/>
          <a:p>
            <a:pPr>
              <a:lnSpc>
                <a:spcPts val="2000"/>
              </a:lnSpc>
            </a:pPr>
            <a:r>
              <a:rPr lang="en-US" sz="1400" dirty="0">
                <a:solidFill>
                  <a:srgbClr val="1A3A54"/>
                </a:solidFill>
                <a:latin typeface="Arial" pitchFamily="34" charset="0"/>
                <a:ea typeface="Arial" pitchFamily="34" charset="-122"/>
                <a:cs typeface="Arial" pitchFamily="34" charset="-120"/>
              </a:rPr>
              <a:t>Electronic Band Structures | Materials Science &amp; Chemistry</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D77E03-C2D5-997F-C184-240A8BDB62D4}"/>
              </a:ext>
            </a:extLst>
          </p:cNvPr>
          <p:cNvPicPr>
            <a:picLocks noChangeAspect="1"/>
          </p:cNvPicPr>
          <p:nvPr/>
        </p:nvPicPr>
        <p:blipFill>
          <a:blip r:embed="rId3"/>
          <a:stretch>
            <a:fillRect/>
          </a:stretch>
        </p:blipFill>
        <p:spPr>
          <a:xfrm>
            <a:off x="1767280" y="0"/>
            <a:ext cx="8657440" cy="6858000"/>
          </a:xfrm>
          <a:prstGeom prst="rect">
            <a:avLst/>
          </a:prstGeom>
        </p:spPr>
      </p:pic>
    </p:spTree>
    <p:extLst>
      <p:ext uri="{BB962C8B-B14F-4D97-AF65-F5344CB8AC3E}">
        <p14:creationId xmlns:p14="http://schemas.microsoft.com/office/powerpoint/2010/main" val="300596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2FA9CD-4CB9-E52E-B299-5F3D216EC7DD}"/>
              </a:ext>
            </a:extLst>
          </p:cNvPr>
          <p:cNvPicPr>
            <a:picLocks noChangeAspect="1"/>
          </p:cNvPicPr>
          <p:nvPr/>
        </p:nvPicPr>
        <p:blipFill>
          <a:blip r:embed="rId3"/>
          <a:stretch>
            <a:fillRect/>
          </a:stretch>
        </p:blipFill>
        <p:spPr>
          <a:xfrm>
            <a:off x="1981200" y="0"/>
            <a:ext cx="8875810" cy="6858000"/>
          </a:xfrm>
          <a:prstGeom prst="rect">
            <a:avLst/>
          </a:prstGeom>
        </p:spPr>
      </p:pic>
    </p:spTree>
    <p:extLst>
      <p:ext uri="{BB962C8B-B14F-4D97-AF65-F5344CB8AC3E}">
        <p14:creationId xmlns:p14="http://schemas.microsoft.com/office/powerpoint/2010/main" val="3799613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1_ANNOT_time_00699.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B0F502-9324-2094-0169-BBE1499F8836}"/>
              </a:ext>
            </a:extLst>
          </p:cNvPr>
          <p:cNvPicPr>
            <a:picLocks noChangeAspect="1"/>
          </p:cNvPicPr>
          <p:nvPr/>
        </p:nvPicPr>
        <p:blipFill>
          <a:blip r:embed="rId3"/>
          <a:stretch>
            <a:fillRect/>
          </a:stretch>
        </p:blipFill>
        <p:spPr>
          <a:xfrm>
            <a:off x="1779418" y="0"/>
            <a:ext cx="8633163" cy="6858000"/>
          </a:xfrm>
          <a:prstGeom prst="rect">
            <a:avLst/>
          </a:prstGeom>
        </p:spPr>
      </p:pic>
    </p:spTree>
    <p:extLst>
      <p:ext uri="{BB962C8B-B14F-4D97-AF65-F5344CB8AC3E}">
        <p14:creationId xmlns:p14="http://schemas.microsoft.com/office/powerpoint/2010/main" val="2577324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5_time_0082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7_time_0098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9_time_0098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4F04E1-A4BD-9496-2379-0127EF9505C2}"/>
              </a:ext>
            </a:extLst>
          </p:cNvPr>
          <p:cNvPicPr>
            <a:picLocks noChangeAspect="1"/>
          </p:cNvPicPr>
          <p:nvPr/>
        </p:nvPicPr>
        <p:blipFill>
          <a:blip r:embed="rId3"/>
          <a:stretch>
            <a:fillRect/>
          </a:stretch>
        </p:blipFill>
        <p:spPr>
          <a:xfrm>
            <a:off x="643227" y="103754"/>
            <a:ext cx="10905545" cy="6650491"/>
          </a:xfrm>
          <a:prstGeom prst="rect">
            <a:avLst/>
          </a:prstGeom>
        </p:spPr>
      </p:pic>
    </p:spTree>
    <p:extLst>
      <p:ext uri="{BB962C8B-B14F-4D97-AF65-F5344CB8AC3E}">
        <p14:creationId xmlns:p14="http://schemas.microsoft.com/office/powerpoint/2010/main" val="3039530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2_time_0115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4CD78E-6559-2DBE-A714-C916F4BC008B}"/>
              </a:ext>
            </a:extLst>
          </p:cNvPr>
          <p:cNvPicPr>
            <a:picLocks noChangeAspect="1"/>
          </p:cNvPicPr>
          <p:nvPr/>
        </p:nvPicPr>
        <p:blipFill>
          <a:blip r:embed="rId2"/>
          <a:stretch>
            <a:fillRect/>
          </a:stretch>
        </p:blipFill>
        <p:spPr>
          <a:xfrm>
            <a:off x="607083" y="194094"/>
            <a:ext cx="11287007" cy="6469811"/>
          </a:xfrm>
          <a:prstGeom prst="rect">
            <a:avLst/>
          </a:prstGeom>
        </p:spPr>
      </p:pic>
    </p:spTree>
    <p:extLst>
      <p:ext uri="{BB962C8B-B14F-4D97-AF65-F5344CB8AC3E}">
        <p14:creationId xmlns:p14="http://schemas.microsoft.com/office/powerpoint/2010/main" val="1995824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45990-F0FB-13A1-1CC6-09F53454CB9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00739A6-BB42-8C9E-B2ED-48CEDDF299D1}"/>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8726BAF1-C744-0231-B6F0-1A9B1D478990}"/>
              </a:ext>
            </a:extLst>
          </p:cNvPr>
          <p:cNvPicPr>
            <a:picLocks noChangeAspect="1"/>
          </p:cNvPicPr>
          <p:nvPr/>
        </p:nvPicPr>
        <p:blipFill>
          <a:blip r:embed="rId3"/>
          <a:stretch>
            <a:fillRect/>
          </a:stretch>
        </p:blipFill>
        <p:spPr>
          <a:xfrm>
            <a:off x="1717964" y="82534"/>
            <a:ext cx="8864050" cy="6775465"/>
          </a:xfrm>
          <a:prstGeom prst="rect">
            <a:avLst/>
          </a:prstGeom>
        </p:spPr>
      </p:pic>
    </p:spTree>
    <p:extLst>
      <p:ext uri="{BB962C8B-B14F-4D97-AF65-F5344CB8AC3E}">
        <p14:creationId xmlns:p14="http://schemas.microsoft.com/office/powerpoint/2010/main" val="1324982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41861FD7-C930-6E27-CE04-277884480E2B}"/>
              </a:ext>
            </a:extLst>
          </p:cNvPr>
          <p:cNvPicPr>
            <a:picLocks noChangeAspect="1"/>
          </p:cNvPicPr>
          <p:nvPr/>
        </p:nvPicPr>
        <p:blipFill>
          <a:blip r:embed="rId2"/>
          <a:stretch>
            <a:fillRect/>
          </a:stretch>
        </p:blipFill>
        <p:spPr>
          <a:xfrm>
            <a:off x="1263578" y="2047235"/>
            <a:ext cx="9664846" cy="2585346"/>
          </a:xfrm>
          <a:prstGeom prst="rect">
            <a:avLst/>
          </a:prstGeom>
        </p:spPr>
      </p:pic>
    </p:spTree>
    <p:extLst>
      <p:ext uri="{BB962C8B-B14F-4D97-AF65-F5344CB8AC3E}">
        <p14:creationId xmlns:p14="http://schemas.microsoft.com/office/powerpoint/2010/main" val="1742089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CC40AD-C98C-8A51-169F-36F0E4B61892}"/>
              </a:ext>
            </a:extLst>
          </p:cNvPr>
          <p:cNvPicPr>
            <a:picLocks noChangeAspect="1"/>
          </p:cNvPicPr>
          <p:nvPr/>
        </p:nvPicPr>
        <p:blipFill>
          <a:blip r:embed="rId2"/>
          <a:stretch>
            <a:fillRect/>
          </a:stretch>
        </p:blipFill>
        <p:spPr>
          <a:xfrm>
            <a:off x="268573" y="0"/>
            <a:ext cx="11654853" cy="6858000"/>
          </a:xfrm>
          <a:prstGeom prst="rect">
            <a:avLst/>
          </a:prstGeom>
        </p:spPr>
      </p:pic>
    </p:spTree>
    <p:extLst>
      <p:ext uri="{BB962C8B-B14F-4D97-AF65-F5344CB8AC3E}">
        <p14:creationId xmlns:p14="http://schemas.microsoft.com/office/powerpoint/2010/main" val="1623452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FB1824FF-BD99-A623-6C8D-4FB35603AF5A}"/>
              </a:ext>
            </a:extLst>
          </p:cNvPr>
          <p:cNvPicPr>
            <a:picLocks noChangeAspect="1"/>
          </p:cNvPicPr>
          <p:nvPr/>
        </p:nvPicPr>
        <p:blipFill>
          <a:blip r:embed="rId2"/>
          <a:stretch>
            <a:fillRect/>
          </a:stretch>
        </p:blipFill>
        <p:spPr>
          <a:xfrm>
            <a:off x="1263578" y="1778799"/>
            <a:ext cx="9664846" cy="3122218"/>
          </a:xfrm>
          <a:prstGeom prst="rect">
            <a:avLst/>
          </a:prstGeom>
        </p:spPr>
      </p:pic>
    </p:spTree>
    <p:extLst>
      <p:ext uri="{BB962C8B-B14F-4D97-AF65-F5344CB8AC3E}">
        <p14:creationId xmlns:p14="http://schemas.microsoft.com/office/powerpoint/2010/main" val="467715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C36CD105-9108-88D5-F808-3DE5E6D6A5CB}"/>
              </a:ext>
            </a:extLst>
          </p:cNvPr>
          <p:cNvPicPr>
            <a:picLocks noChangeAspect="1"/>
          </p:cNvPicPr>
          <p:nvPr/>
        </p:nvPicPr>
        <p:blipFill>
          <a:blip r:embed="rId2"/>
          <a:srcRect b="8924"/>
          <a:stretch>
            <a:fillRect/>
          </a:stretch>
        </p:blipFill>
        <p:spPr>
          <a:xfrm>
            <a:off x="20" y="1282"/>
            <a:ext cx="12191980" cy="6856718"/>
          </a:xfrm>
          <a:prstGeom prst="rect">
            <a:avLst/>
          </a:prstGeom>
        </p:spPr>
      </p:pic>
    </p:spTree>
    <p:extLst>
      <p:ext uri="{BB962C8B-B14F-4D97-AF65-F5344CB8AC3E}">
        <p14:creationId xmlns:p14="http://schemas.microsoft.com/office/powerpoint/2010/main" val="1548183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7FBC0D-9C75-DF66-4851-2AE494BAD3F0}"/>
              </a:ext>
            </a:extLst>
          </p:cNvPr>
          <p:cNvPicPr>
            <a:picLocks noChangeAspect="1"/>
          </p:cNvPicPr>
          <p:nvPr/>
        </p:nvPicPr>
        <p:blipFill>
          <a:blip r:embed="rId2"/>
          <a:stretch>
            <a:fillRect/>
          </a:stretch>
        </p:blipFill>
        <p:spPr>
          <a:xfrm>
            <a:off x="643467" y="1493351"/>
            <a:ext cx="10905066" cy="3871296"/>
          </a:xfrm>
          <a:prstGeom prst="rect">
            <a:avLst/>
          </a:prstGeom>
        </p:spPr>
      </p:pic>
    </p:spTree>
    <p:extLst>
      <p:ext uri="{BB962C8B-B14F-4D97-AF65-F5344CB8AC3E}">
        <p14:creationId xmlns:p14="http://schemas.microsoft.com/office/powerpoint/2010/main" val="2325471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C8EA67D7-A7F6-44EA-132F-2F03BCD9CDAD}"/>
              </a:ext>
            </a:extLst>
          </p:cNvPr>
          <p:cNvPicPr>
            <a:picLocks noChangeAspect="1"/>
          </p:cNvPicPr>
          <p:nvPr/>
        </p:nvPicPr>
        <p:blipFill>
          <a:blip r:embed="rId2"/>
          <a:srcRect b="5081"/>
          <a:stretch>
            <a:fillRect/>
          </a:stretch>
        </p:blipFill>
        <p:spPr>
          <a:xfrm>
            <a:off x="20" y="1282"/>
            <a:ext cx="12191980" cy="6856718"/>
          </a:xfrm>
          <a:prstGeom prst="rect">
            <a:avLst/>
          </a:prstGeom>
        </p:spPr>
      </p:pic>
    </p:spTree>
    <p:extLst>
      <p:ext uri="{BB962C8B-B14F-4D97-AF65-F5344CB8AC3E}">
        <p14:creationId xmlns:p14="http://schemas.microsoft.com/office/powerpoint/2010/main" val="1206905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ECF84477-5A1E-2771-6C06-93A787381151}"/>
              </a:ext>
            </a:extLst>
          </p:cNvPr>
          <p:cNvPicPr>
            <a:picLocks noChangeAspect="1"/>
          </p:cNvPicPr>
          <p:nvPr/>
        </p:nvPicPr>
        <p:blipFill>
          <a:blip r:embed="rId2"/>
          <a:stretch>
            <a:fillRect/>
          </a:stretch>
        </p:blipFill>
        <p:spPr>
          <a:xfrm>
            <a:off x="1263578" y="2058919"/>
            <a:ext cx="9664846" cy="2561979"/>
          </a:xfrm>
          <a:prstGeom prst="rect">
            <a:avLst/>
          </a:prstGeom>
        </p:spPr>
      </p:pic>
    </p:spTree>
    <p:extLst>
      <p:ext uri="{BB962C8B-B14F-4D97-AF65-F5344CB8AC3E}">
        <p14:creationId xmlns:p14="http://schemas.microsoft.com/office/powerpoint/2010/main" val="1704736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E456703A-4452-AA10-F386-A25F65DF3482}"/>
              </a:ext>
            </a:extLst>
          </p:cNvPr>
          <p:cNvPicPr>
            <a:picLocks noChangeAspect="1"/>
          </p:cNvPicPr>
          <p:nvPr/>
        </p:nvPicPr>
        <p:blipFill>
          <a:blip r:embed="rId2"/>
          <a:srcRect b="2192"/>
          <a:stretch>
            <a:fillRect/>
          </a:stretch>
        </p:blipFill>
        <p:spPr>
          <a:xfrm>
            <a:off x="20" y="1282"/>
            <a:ext cx="12191980" cy="6856718"/>
          </a:xfrm>
          <a:prstGeom prst="rect">
            <a:avLst/>
          </a:prstGeom>
        </p:spPr>
      </p:pic>
    </p:spTree>
    <p:extLst>
      <p:ext uri="{BB962C8B-B14F-4D97-AF65-F5344CB8AC3E}">
        <p14:creationId xmlns:p14="http://schemas.microsoft.com/office/powerpoint/2010/main" val="606350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Picture 1" descr="A black background with white text&#10;&#10;Description automatically generated">
            <a:extLst>
              <a:ext uri="{FF2B5EF4-FFF2-40B4-BE49-F238E27FC236}">
                <a16:creationId xmlns:a16="http://schemas.microsoft.com/office/drawing/2014/main" id="{70AC85E0-A4A2-D40D-33B8-CA21D619D42B}"/>
              </a:ext>
            </a:extLst>
          </p:cNvPr>
          <p:cNvPicPr>
            <a:picLocks noChangeAspect="1"/>
          </p:cNvPicPr>
          <p:nvPr/>
        </p:nvPicPr>
        <p:blipFill>
          <a:blip r:embed="rId2"/>
          <a:stretch>
            <a:fillRect/>
          </a:stretch>
        </p:blipFill>
        <p:spPr>
          <a:xfrm>
            <a:off x="1263578" y="1950366"/>
            <a:ext cx="9664846" cy="2779085"/>
          </a:xfrm>
          <a:prstGeom prst="rect">
            <a:avLst/>
          </a:prstGeom>
        </p:spPr>
      </p:pic>
    </p:spTree>
    <p:extLst>
      <p:ext uri="{BB962C8B-B14F-4D97-AF65-F5344CB8AC3E}">
        <p14:creationId xmlns:p14="http://schemas.microsoft.com/office/powerpoint/2010/main" val="3919960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0" y="0"/>
            <a:ext cx="12192000" cy="965200"/>
          </a:xfrm>
          <a:prstGeom prst="rect">
            <a:avLst/>
          </a:prstGeom>
          <a:solidFill>
            <a:srgbClr val="1A3A54"/>
          </a:solidFill>
          <a:ln/>
        </p:spPr>
        <p:txBody>
          <a:bodyPr wrap="square" rtlCol="0" anchor="ctr"/>
          <a:lstStyle/>
          <a:p>
            <a:endParaRPr lang="en-US" sz="2400" dirty="0"/>
          </a:p>
        </p:txBody>
      </p:sp>
      <p:sp>
        <p:nvSpPr>
          <p:cNvPr id="3" name="Text 1"/>
          <p:cNvSpPr/>
          <p:nvPr/>
        </p:nvSpPr>
        <p:spPr>
          <a:xfrm>
            <a:off x="508000" y="254000"/>
            <a:ext cx="5712715" cy="457200"/>
          </a:xfrm>
          <a:prstGeom prst="rect">
            <a:avLst/>
          </a:prstGeom>
          <a:noFill/>
          <a:ln/>
        </p:spPr>
        <p:txBody>
          <a:bodyPr wrap="square" lIns="0" tIns="0" rIns="0" bIns="0" rtlCol="0" anchor="t"/>
          <a:lstStyle/>
          <a:p>
            <a:pPr>
              <a:lnSpc>
                <a:spcPts val="3600"/>
              </a:lnSpc>
            </a:pPr>
            <a:r>
              <a:rPr lang="en-US" sz="3000" b="1" dirty="0">
                <a:solidFill>
                  <a:srgbClr val="FFFFFF"/>
                </a:solidFill>
                <a:latin typeface="Arial" pitchFamily="34" charset="0"/>
                <a:ea typeface="Arial" pitchFamily="34" charset="-122"/>
                <a:cs typeface="Arial" pitchFamily="34" charset="-120"/>
              </a:rPr>
              <a:t>Learning Objectives</a:t>
            </a:r>
            <a:endParaRPr lang="en-US" sz="3000" dirty="0"/>
          </a:p>
        </p:txBody>
      </p:sp>
      <p:sp>
        <p:nvSpPr>
          <p:cNvPr id="4" name="Text 2"/>
          <p:cNvSpPr/>
          <p:nvPr/>
        </p:nvSpPr>
        <p:spPr>
          <a:xfrm>
            <a:off x="0" y="1168400"/>
            <a:ext cx="12192000" cy="4927600"/>
          </a:xfrm>
          <a:prstGeom prst="rect">
            <a:avLst/>
          </a:prstGeom>
          <a:solidFill>
            <a:srgbClr val="FFFFFF"/>
          </a:solidFill>
          <a:ln/>
        </p:spPr>
        <p:txBody>
          <a:bodyPr wrap="square" rtlCol="0" anchor="ctr"/>
          <a:lstStyle/>
          <a:p>
            <a:endParaRPr lang="en-US" sz="2400" dirty="0"/>
          </a:p>
        </p:txBody>
      </p:sp>
      <p:sp>
        <p:nvSpPr>
          <p:cNvPr id="5" name="Text 3"/>
          <p:cNvSpPr/>
          <p:nvPr/>
        </p:nvSpPr>
        <p:spPr>
          <a:xfrm>
            <a:off x="635001" y="1549400"/>
            <a:ext cx="5583175" cy="355600"/>
          </a:xfrm>
          <a:prstGeom prst="rect">
            <a:avLst/>
          </a:prstGeom>
          <a:noFill/>
          <a:ln/>
        </p:spPr>
        <p:txBody>
          <a:bodyPr wrap="square" lIns="0" tIns="0" rIns="0" bIns="0" rtlCol="0" anchor="t"/>
          <a:lstStyle/>
          <a:p>
            <a:pPr>
              <a:lnSpc>
                <a:spcPts val="2800"/>
              </a:lnSpc>
              <a:spcAft>
                <a:spcPts val="2000"/>
              </a:spcAft>
            </a:pPr>
            <a:r>
              <a:rPr lang="en-US" sz="2000" b="1" dirty="0">
                <a:solidFill>
                  <a:srgbClr val="2C5F8D"/>
                </a:solidFill>
                <a:latin typeface="Arial" pitchFamily="34" charset="0"/>
                <a:ea typeface="Arial" pitchFamily="34" charset="-122"/>
                <a:cs typeface="Arial" pitchFamily="34" charset="-120"/>
              </a:rPr>
              <a:t>Electrical Conductivity and the Drude Model</a:t>
            </a:r>
            <a:endParaRPr lang="en-US" sz="2000" dirty="0"/>
          </a:p>
        </p:txBody>
      </p:sp>
      <p:sp>
        <p:nvSpPr>
          <p:cNvPr id="6" name="Text 4"/>
          <p:cNvSpPr/>
          <p:nvPr/>
        </p:nvSpPr>
        <p:spPr>
          <a:xfrm>
            <a:off x="635000" y="2362200"/>
            <a:ext cx="10922000" cy="3352800"/>
          </a:xfrm>
          <a:prstGeom prst="rect">
            <a:avLst/>
          </a:prstGeom>
          <a:noFill/>
          <a:ln/>
        </p:spPr>
        <p:txBody>
          <a:bodyPr wrap="square" lIns="107951" tIns="0" rIns="0" bIns="0" rtlCol="0" anchor="t"/>
          <a:lstStyle/>
          <a:p>
            <a:pPr marL="107948" indent="-107948">
              <a:lnSpc>
                <a:spcPts val="2800"/>
              </a:lnSpc>
              <a:buSzPct val="100000"/>
              <a:buChar char="•"/>
            </a:pPr>
            <a:r>
              <a:rPr lang="en-US" dirty="0">
                <a:solidFill>
                  <a:srgbClr val="2C2C2C"/>
                </a:solidFill>
                <a:latin typeface="Arial" pitchFamily="34" charset="0"/>
                <a:ea typeface="Arial" pitchFamily="34" charset="-122"/>
                <a:cs typeface="Arial" pitchFamily="34" charset="-120"/>
              </a:rPr>
              <a:t>Distinguish between extrinsic (I, V, R) and intrinsic (J, E, σ, ρ) electrical properties</a:t>
            </a:r>
            <a:endParaRPr lang="en-US" dirty="0"/>
          </a:p>
          <a:p>
            <a:pPr marL="107948" indent="-107948">
              <a:lnSpc>
                <a:spcPts val="2800"/>
              </a:lnSpc>
              <a:buSzPct val="100000"/>
              <a:buChar char="•"/>
            </a:pPr>
            <a:r>
              <a:rPr lang="en-US" dirty="0">
                <a:solidFill>
                  <a:srgbClr val="2C2C2C"/>
                </a:solidFill>
                <a:latin typeface="Arial" pitchFamily="34" charset="0"/>
                <a:ea typeface="Arial" pitchFamily="34" charset="-122"/>
                <a:cs typeface="Arial" pitchFamily="34" charset="-120"/>
              </a:rPr>
              <a:t>Apply the Drude model to describe electron behavior as an ideal gas in metals</a:t>
            </a:r>
            <a:endParaRPr lang="en-US" dirty="0"/>
          </a:p>
          <a:p>
            <a:pPr marL="107948" indent="-107948">
              <a:lnSpc>
                <a:spcPts val="2800"/>
              </a:lnSpc>
              <a:buSzPct val="100000"/>
              <a:buChar char="•"/>
            </a:pPr>
            <a:r>
              <a:rPr lang="en-US" dirty="0">
                <a:solidFill>
                  <a:srgbClr val="2C2C2C"/>
                </a:solidFill>
                <a:latin typeface="Arial" pitchFamily="34" charset="0"/>
                <a:ea typeface="Arial" pitchFamily="34" charset="-122"/>
                <a:cs typeface="Arial" pitchFamily="34" charset="-120"/>
              </a:rPr>
              <a:t>Calculate key parameters: drift velocity, electron mobility, mean free path, and relaxation time</a:t>
            </a:r>
            <a:endParaRPr lang="en-US" dirty="0"/>
          </a:p>
          <a:p>
            <a:pPr marL="107948" indent="-107948">
              <a:lnSpc>
                <a:spcPts val="2800"/>
              </a:lnSpc>
              <a:buSzPct val="100000"/>
              <a:buChar char="•"/>
            </a:pPr>
            <a:r>
              <a:rPr lang="en-US" dirty="0">
                <a:solidFill>
                  <a:srgbClr val="2C2C2C"/>
                </a:solidFill>
                <a:latin typeface="Arial" pitchFamily="34" charset="0"/>
                <a:ea typeface="Arial" pitchFamily="34" charset="-122"/>
                <a:cs typeface="Arial" pitchFamily="34" charset="-120"/>
              </a:rPr>
              <a:t>Derive the relationship between conductivity, carrier concentration, and mobility (σ = neμ)</a:t>
            </a:r>
            <a:endParaRPr lang="en-US" dirty="0"/>
          </a:p>
          <a:p>
            <a:pPr marL="107948" indent="-107948">
              <a:lnSpc>
                <a:spcPts val="2800"/>
              </a:lnSpc>
              <a:buSzPct val="100000"/>
              <a:buChar char="•"/>
            </a:pPr>
            <a:r>
              <a:rPr lang="en-US" dirty="0">
                <a:solidFill>
                  <a:srgbClr val="2C2C2C"/>
                </a:solidFill>
                <a:latin typeface="Arial" pitchFamily="34" charset="0"/>
                <a:ea typeface="Arial" pitchFamily="34" charset="-122"/>
                <a:cs typeface="Arial" pitchFamily="34" charset="-120"/>
              </a:rPr>
              <a:t>Estimate conductivity parameters for simple metals using the Drude model</a:t>
            </a:r>
            <a:endParaRPr lang="en-US" dirty="0"/>
          </a:p>
          <a:p>
            <a:pPr marL="107948" indent="-107948">
              <a:lnSpc>
                <a:spcPts val="2800"/>
              </a:lnSpc>
              <a:buSzPct val="100000"/>
              <a:buChar char="•"/>
            </a:pPr>
            <a:r>
              <a:rPr lang="en-US" dirty="0">
                <a:solidFill>
                  <a:srgbClr val="2C2C2C"/>
                </a:solidFill>
                <a:latin typeface="Arial" pitchFamily="34" charset="0"/>
                <a:ea typeface="Arial" pitchFamily="34" charset="-122"/>
                <a:cs typeface="Arial" pitchFamily="34" charset="-120"/>
              </a:rPr>
              <a:t>Recognize the limitations and failures of the Drude model in predicting temperature dependence and trends across different metals</a:t>
            </a:r>
            <a:endParaRPr lang="en-US" dirty="0"/>
          </a:p>
        </p:txBody>
      </p:sp>
      <p:sp>
        <p:nvSpPr>
          <p:cNvPr id="7" name="Text 5"/>
          <p:cNvSpPr/>
          <p:nvPr/>
        </p:nvSpPr>
        <p:spPr>
          <a:xfrm>
            <a:off x="0" y="6299200"/>
            <a:ext cx="12192000" cy="558800"/>
          </a:xfrm>
          <a:prstGeom prst="rect">
            <a:avLst/>
          </a:prstGeom>
          <a:solidFill>
            <a:srgbClr val="D4E5F4"/>
          </a:solidFill>
          <a:ln/>
        </p:spPr>
        <p:txBody>
          <a:bodyPr wrap="square" rtlCol="0" anchor="ctr"/>
          <a:lstStyle/>
          <a:p>
            <a:endParaRPr lang="en-US" sz="2400" dirty="0"/>
          </a:p>
        </p:txBody>
      </p:sp>
      <p:sp>
        <p:nvSpPr>
          <p:cNvPr id="8" name="Text 6"/>
          <p:cNvSpPr/>
          <p:nvPr/>
        </p:nvSpPr>
        <p:spPr>
          <a:xfrm>
            <a:off x="508000" y="6451600"/>
            <a:ext cx="11399520" cy="254000"/>
          </a:xfrm>
          <a:prstGeom prst="rect">
            <a:avLst/>
          </a:prstGeom>
          <a:noFill/>
          <a:ln/>
        </p:spPr>
        <p:txBody>
          <a:bodyPr wrap="square" lIns="0" tIns="0" rIns="0" bIns="0" rtlCol="0" anchor="t"/>
          <a:lstStyle/>
          <a:p>
            <a:pPr>
              <a:lnSpc>
                <a:spcPts val="2000"/>
              </a:lnSpc>
            </a:pPr>
            <a:r>
              <a:rPr lang="en-US" sz="1400" dirty="0">
                <a:solidFill>
                  <a:srgbClr val="1A3A54"/>
                </a:solidFill>
                <a:latin typeface="Arial" pitchFamily="34" charset="0"/>
                <a:ea typeface="Arial" pitchFamily="34" charset="-122"/>
                <a:cs typeface="Arial" pitchFamily="34" charset="-120"/>
              </a:rPr>
              <a:t>Electrical Properties of Materials | Materials Science &amp; Chemistry</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D88D85-6032-4280-E8F9-277C9FF38F7A}"/>
              </a:ext>
            </a:extLst>
          </p:cNvPr>
          <p:cNvPicPr>
            <a:picLocks noChangeAspect="1"/>
          </p:cNvPicPr>
          <p:nvPr/>
        </p:nvPicPr>
        <p:blipFill>
          <a:blip r:embed="rId3"/>
          <a:stretch>
            <a:fillRect/>
          </a:stretch>
        </p:blipFill>
        <p:spPr>
          <a:xfrm>
            <a:off x="2209800" y="213047"/>
            <a:ext cx="7772400" cy="6431906"/>
          </a:xfrm>
          <a:prstGeom prst="rect">
            <a:avLst/>
          </a:prstGeom>
        </p:spPr>
      </p:pic>
    </p:spTree>
    <p:extLst>
      <p:ext uri="{BB962C8B-B14F-4D97-AF65-F5344CB8AC3E}">
        <p14:creationId xmlns:p14="http://schemas.microsoft.com/office/powerpoint/2010/main" val="2616428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A79F2F-AE4A-DFDD-15DB-3091961593E9}"/>
              </a:ext>
            </a:extLst>
          </p:cNvPr>
          <p:cNvPicPr>
            <a:picLocks noChangeAspect="1"/>
          </p:cNvPicPr>
          <p:nvPr/>
        </p:nvPicPr>
        <p:blipFill>
          <a:blip r:embed="rId3"/>
          <a:stretch>
            <a:fillRect/>
          </a:stretch>
        </p:blipFill>
        <p:spPr>
          <a:xfrm>
            <a:off x="1529612" y="0"/>
            <a:ext cx="8583706" cy="6858000"/>
          </a:xfrm>
          <a:prstGeom prst="rect">
            <a:avLst/>
          </a:prstGeom>
        </p:spPr>
      </p:pic>
    </p:spTree>
    <p:extLst>
      <p:ext uri="{BB962C8B-B14F-4D97-AF65-F5344CB8AC3E}">
        <p14:creationId xmlns:p14="http://schemas.microsoft.com/office/powerpoint/2010/main" val="2142070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93F2E9-23B1-7680-E893-18786825DCD1}"/>
              </a:ext>
            </a:extLst>
          </p:cNvPr>
          <p:cNvPicPr>
            <a:picLocks noChangeAspect="1"/>
          </p:cNvPicPr>
          <p:nvPr/>
        </p:nvPicPr>
        <p:blipFill>
          <a:blip r:embed="rId3"/>
          <a:stretch>
            <a:fillRect/>
          </a:stretch>
        </p:blipFill>
        <p:spPr>
          <a:xfrm>
            <a:off x="1564427" y="0"/>
            <a:ext cx="9063145" cy="6858000"/>
          </a:xfrm>
          <a:prstGeom prst="rect">
            <a:avLst/>
          </a:prstGeom>
        </p:spPr>
      </p:pic>
    </p:spTree>
    <p:extLst>
      <p:ext uri="{BB962C8B-B14F-4D97-AF65-F5344CB8AC3E}">
        <p14:creationId xmlns:p14="http://schemas.microsoft.com/office/powerpoint/2010/main" val="3939217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E6A89D-C121-1B9B-2B0C-34104A1E56C0}"/>
              </a:ext>
            </a:extLst>
          </p:cNvPr>
          <p:cNvPicPr>
            <a:picLocks noChangeAspect="1"/>
          </p:cNvPicPr>
          <p:nvPr/>
        </p:nvPicPr>
        <p:blipFill>
          <a:blip r:embed="rId3"/>
          <a:stretch>
            <a:fillRect/>
          </a:stretch>
        </p:blipFill>
        <p:spPr>
          <a:xfrm>
            <a:off x="826020" y="0"/>
            <a:ext cx="10539959" cy="6858000"/>
          </a:xfrm>
          <a:prstGeom prst="rect">
            <a:avLst/>
          </a:prstGeom>
        </p:spPr>
      </p:pic>
    </p:spTree>
    <p:extLst>
      <p:ext uri="{BB962C8B-B14F-4D97-AF65-F5344CB8AC3E}">
        <p14:creationId xmlns:p14="http://schemas.microsoft.com/office/powerpoint/2010/main" val="1322154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299.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F98BFA-01D0-475C-B9D9-A200E5B76413}"/>
              </a:ext>
            </a:extLst>
          </p:cNvPr>
          <p:cNvPicPr>
            <a:picLocks noChangeAspect="1"/>
          </p:cNvPicPr>
          <p:nvPr/>
        </p:nvPicPr>
        <p:blipFill>
          <a:blip r:embed="rId3"/>
          <a:stretch>
            <a:fillRect/>
          </a:stretch>
        </p:blipFill>
        <p:spPr>
          <a:xfrm>
            <a:off x="1774371" y="0"/>
            <a:ext cx="8358997" cy="6858000"/>
          </a:xfrm>
          <a:prstGeom prst="rect">
            <a:avLst/>
          </a:prstGeom>
        </p:spPr>
      </p:pic>
    </p:spTree>
    <p:extLst>
      <p:ext uri="{BB962C8B-B14F-4D97-AF65-F5344CB8AC3E}">
        <p14:creationId xmlns:p14="http://schemas.microsoft.com/office/powerpoint/2010/main" val="172739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E3CC04-2C76-96AF-1036-A39F771ACE48}"/>
              </a:ext>
            </a:extLst>
          </p:cNvPr>
          <p:cNvPicPr>
            <a:picLocks noChangeAspect="1"/>
          </p:cNvPicPr>
          <p:nvPr/>
        </p:nvPicPr>
        <p:blipFill>
          <a:blip r:embed="rId3"/>
          <a:stretch>
            <a:fillRect/>
          </a:stretch>
        </p:blipFill>
        <p:spPr>
          <a:xfrm>
            <a:off x="1197428" y="0"/>
            <a:ext cx="9797146" cy="6858000"/>
          </a:xfrm>
          <a:prstGeom prst="rect">
            <a:avLst/>
          </a:prstGeom>
        </p:spPr>
      </p:pic>
    </p:spTree>
    <p:extLst>
      <p:ext uri="{BB962C8B-B14F-4D97-AF65-F5344CB8AC3E}">
        <p14:creationId xmlns:p14="http://schemas.microsoft.com/office/powerpoint/2010/main" val="4136745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260.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CB0915-3F91-CF41-3EF1-F289C713CC2D}"/>
              </a:ext>
            </a:extLst>
          </p:cNvPr>
          <p:cNvPicPr>
            <a:picLocks noChangeAspect="1"/>
          </p:cNvPicPr>
          <p:nvPr/>
        </p:nvPicPr>
        <p:blipFill>
          <a:blip r:embed="rId3"/>
          <a:stretch>
            <a:fillRect/>
          </a:stretch>
        </p:blipFill>
        <p:spPr>
          <a:xfrm>
            <a:off x="2578100" y="31750"/>
            <a:ext cx="7035800" cy="6794500"/>
          </a:xfrm>
          <a:prstGeom prst="rect">
            <a:avLst/>
          </a:prstGeom>
        </p:spPr>
      </p:pic>
    </p:spTree>
    <p:extLst>
      <p:ext uri="{BB962C8B-B14F-4D97-AF65-F5344CB8AC3E}">
        <p14:creationId xmlns:p14="http://schemas.microsoft.com/office/powerpoint/2010/main" val="3621064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_time_00424.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D04753-B67C-BF73-0EF9-EC252B1797A6}"/>
              </a:ext>
            </a:extLst>
          </p:cNvPr>
          <p:cNvPicPr>
            <a:picLocks noChangeAspect="1"/>
          </p:cNvPicPr>
          <p:nvPr/>
        </p:nvPicPr>
        <p:blipFill>
          <a:blip r:embed="rId3"/>
          <a:stretch>
            <a:fillRect/>
          </a:stretch>
        </p:blipFill>
        <p:spPr>
          <a:xfrm>
            <a:off x="1595438" y="0"/>
            <a:ext cx="9323646" cy="6858000"/>
          </a:xfrm>
          <a:prstGeom prst="rect">
            <a:avLst/>
          </a:prstGeom>
        </p:spPr>
      </p:pic>
    </p:spTree>
    <p:extLst>
      <p:ext uri="{BB962C8B-B14F-4D97-AF65-F5344CB8AC3E}">
        <p14:creationId xmlns:p14="http://schemas.microsoft.com/office/powerpoint/2010/main" val="1066296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2078</TotalTime>
  <Words>2454</Words>
  <Application>Microsoft Macintosh PowerPoint</Application>
  <PresentationFormat>Widescreen</PresentationFormat>
  <Paragraphs>95</Paragraphs>
  <Slides>33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Aptos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Benjamin Wiley, Ph.D.</cp:lastModifiedBy>
  <cp:revision>14</cp:revision>
  <dcterms:created xsi:type="dcterms:W3CDTF">2013-01-27T09:14:16Z</dcterms:created>
  <dcterms:modified xsi:type="dcterms:W3CDTF">2025-11-06T15:24:24Z</dcterms:modified>
  <cp:category/>
</cp:coreProperties>
</file>