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83" r:id="rId3"/>
    <p:sldId id="284" r:id="rId4"/>
    <p:sldId id="286" r:id="rId5"/>
    <p:sldId id="285" r:id="rId6"/>
    <p:sldId id="258" r:id="rId7"/>
    <p:sldId id="260" r:id="rId8"/>
    <p:sldId id="262" r:id="rId9"/>
    <p:sldId id="266" r:id="rId10"/>
    <p:sldId id="268" r:id="rId11"/>
    <p:sldId id="273" r:id="rId12"/>
    <p:sldId id="276" r:id="rId13"/>
    <p:sldId id="287" r:id="rId14"/>
    <p:sldId id="288" r:id="rId15"/>
    <p:sldId id="289" r:id="rId16"/>
    <p:sldId id="290" r:id="rId17"/>
    <p:sldId id="291" r:id="rId18"/>
    <p:sldId id="292" r:id="rId19"/>
    <p:sldId id="293" r:id="rId20"/>
    <p:sldId id="294" r:id="rId21"/>
    <p:sldId id="304" r:id="rId22"/>
    <p:sldId id="257" r:id="rId23"/>
    <p:sldId id="299" r:id="rId24"/>
    <p:sldId id="267" r:id="rId25"/>
    <p:sldId id="271" r:id="rId26"/>
    <p:sldId id="272" r:id="rId27"/>
    <p:sldId id="305" r:id="rId28"/>
    <p:sldId id="306" r:id="rId29"/>
    <p:sldId id="307" r:id="rId30"/>
    <p:sldId id="308" r:id="rId31"/>
    <p:sldId id="274" r:id="rId32"/>
    <p:sldId id="309" r:id="rId33"/>
    <p:sldId id="275" r:id="rId34"/>
    <p:sldId id="302" r:id="rId35"/>
    <p:sldId id="277" r:id="rId36"/>
    <p:sldId id="310" r:id="rId37"/>
    <p:sldId id="311" r:id="rId38"/>
    <p:sldId id="312" r:id="rId39"/>
    <p:sldId id="280" r:id="rId40"/>
    <p:sldId id="281" r:id="rId41"/>
    <p:sldId id="313" r:id="rId42"/>
    <p:sldId id="314" r:id="rId43"/>
    <p:sldId id="315" r:id="rId44"/>
    <p:sldId id="316" r:id="rId45"/>
    <p:sldId id="317" r:id="rId46"/>
    <p:sldId id="318" r:id="rId47"/>
    <p:sldId id="323" r:id="rId48"/>
    <p:sldId id="319" r:id="rId49"/>
    <p:sldId id="259" r:id="rId50"/>
    <p:sldId id="320" r:id="rId51"/>
    <p:sldId id="263" r:id="rId52"/>
    <p:sldId id="265" r:id="rId53"/>
    <p:sldId id="322" r:id="rId54"/>
    <p:sldId id="326" r:id="rId55"/>
    <p:sldId id="327" r:id="rId56"/>
    <p:sldId id="324" r:id="rId57"/>
    <p:sldId id="325"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3"/>
    <p:restoredTop sz="69039"/>
  </p:normalViewPr>
  <p:slideViewPr>
    <p:cSldViewPr snapToGrid="0" snapToObjects="1">
      <p:cViewPr varScale="1">
        <p:scale>
          <a:sx n="60" d="100"/>
          <a:sy n="60" d="100"/>
        </p:scale>
        <p:origin x="33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F24899-B1E9-014E-8DF1-44FAB9A5FAC9}"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099C0-A139-5F4B-A199-FC5DBF917461}" type="slidenum">
              <a:rPr lang="en-US" smtClean="0"/>
              <a:t>‹#›</a:t>
            </a:fld>
            <a:endParaRPr lang="en-US"/>
          </a:p>
        </p:txBody>
      </p:sp>
    </p:spTree>
    <p:extLst>
      <p:ext uri="{BB962C8B-B14F-4D97-AF65-F5344CB8AC3E}">
        <p14:creationId xmlns:p14="http://schemas.microsoft.com/office/powerpoint/2010/main" val="81897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lecture on graphene - arguably the most famous 2D material. This lecture introduces hexagonal lattices, where unit cell axes are no longer orthogonal.</a:t>
            </a:r>
          </a:p>
          <a:p>
            <a:endParaRPr lang="en-US" dirty="0"/>
          </a:p>
          <a:p>
            <a:r>
              <a:rPr lang="en-US" dirty="0"/>
              <a:t>HEXAGONAL RECIPROCAL LATTICE: For hexagonal systems, real space vectors A and B have equal length with 120 degree angle. A-star must be perpendicular to B, pointing vertically in our convention, while B-star is perpendicular to A. The reciprocal lattice vectors make a 60 degree angle. The first Brillouin zone is a hexagon - the Wigner-Seitz cell defined as points closer to the origin than any other lattice point. This differs from crystallographic unit cells.</a:t>
            </a:r>
          </a:p>
          <a:p>
            <a:endParaRPr lang="en-US" dirty="0"/>
          </a:p>
          <a:p>
            <a:r>
              <a:rPr lang="en-US" dirty="0"/>
              <a:t>SPECIAL K-POINTS: Gamma at the center where k equals zero. M at the hexagon edge center, half A-star with no B component. K at hexagon corners at one-third A-star plus one-third B-star. K-prime at two-thirds A-star minus one-third B-star. These high-symmetry points are where we analyze the band structure.</a:t>
            </a:r>
          </a:p>
          <a:p>
            <a:endParaRPr lang="en-US" dirty="0"/>
          </a:p>
          <a:p>
            <a:r>
              <a:rPr lang="en-US" dirty="0"/>
              <a:t>GRAPHENE STRUCTURE: Honeycomb lattice of fused benzene rings. Two carbons per unit cell means eight total bands from 2s, 2px, 2py, 2pz orbitals. At gamma, 2s is orthogonal to 2p orbitals - a recurring theme where valence s forms bonding orbitals and valence p forms orthogonal antibonding orbitals.</a:t>
            </a:r>
          </a:p>
          <a:p>
            <a:endParaRPr lang="en-US" dirty="0"/>
          </a:p>
          <a:p>
            <a:r>
              <a:rPr lang="en-US" dirty="0"/>
              <a:t>PI BANDS: Like benzene, graphene's key features come from pi overlap of 2pz orbitals perpendicular to the sheet. These remain orthogonal to sigma orbitals throughout the Brillouin zone, simplifying our analysis to just pi interactions.</a:t>
            </a:r>
          </a:p>
          <a:p>
            <a:endParaRPr lang="en-US" dirty="0"/>
          </a:p>
          <a:p>
            <a:r>
              <a:rPr lang="en-US" dirty="0"/>
              <a:t>CRYSTAL ORBITALS: At gamma, pi bonding MO has bonding interactions everywhere - lowest energy. Pi antibonding MO has antibonding everywhere - highest energy. At M with k equals half A-star, phases alternate in A direction but not B. Each carbon has two bonding and one antibonding interaction, giving weakly bonding and weakly antibonding character. At K with one-third lattice vectors in both directions, phases change every three unit cells. The three neighbors of each carbon have zero pz coefficient - completely nonbonding for both pi and pi-star. The bands touch precisely at K.</a:t>
            </a:r>
          </a:p>
          <a:p>
            <a:endParaRPr lang="en-US" dirty="0"/>
          </a:p>
          <a:p>
            <a:r>
              <a:rPr lang="en-US" dirty="0"/>
              <a:t>SEMI-METALLIC BEHAVIOR: With four valence electrons per carbon, eight total per unit cell fills exactly four bands - three sigma bands plus the pi band, leaving pi-star empty. At K and K-prime points, bands just touch with zero gap - these are Dirac points. This makes graphene a perfect semi-metal: Fermi level neither cuts through a band like metals nor has a gap like semiconductors. Near Dirac points, energy varies linearly with k-vector - unique behavior with important implications we'll explore in chapter 10. Any doping converts graphene to a metallic conductor.</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 the reciprocal space lattice vector is (1/2)A* + 0B*, meaning orbital phase changes when moving in the A direction but stays constant in the B direction. For the bonding MO, moving one unit cell in the A direction changes the phase, while moving in the B direction preserves it. Each carbon forms two </a:t>
            </a:r>
            <a:r>
              <a:rPr lang="el-GR" dirty="0"/>
              <a:t>π </a:t>
            </a:r>
            <a:r>
              <a:rPr lang="en-US" dirty="0"/>
              <a:t>bonding and one </a:t>
            </a:r>
            <a:r>
              <a:rPr lang="el-GR" dirty="0"/>
              <a:t>π </a:t>
            </a:r>
            <a:r>
              <a:rPr lang="en-US" dirty="0"/>
              <a:t>antibonding interaction, yielding a weakly bonding crystal orbital. For the antibonding band, the same phase change pattern applies: moving horizontally changes phase between unit cells, while moving along the other lattice vector maintains constant phase. This gives each carbon two antibonding and one bonding interaction—a weakly </a:t>
            </a:r>
            <a:r>
              <a:rPr lang="el-GR" dirty="0"/>
              <a:t>π </a:t>
            </a:r>
            <a:r>
              <a:rPr lang="en-US" dirty="0"/>
              <a:t>antibonding crystal orbital. At M, there's still considerable energy separation between the two bands. What about at K?</a:t>
            </a:r>
          </a:p>
        </p:txBody>
      </p:sp>
      <p:sp>
        <p:nvSpPr>
          <p:cNvPr id="4" name="Slide Number Placeholder 3"/>
          <p:cNvSpPr>
            <a:spLocks noGrp="1"/>
          </p:cNvSpPr>
          <p:nvPr>
            <p:ph type="sldNum" sz="quarter" idx="5"/>
          </p:nvPr>
        </p:nvSpPr>
        <p:spPr/>
        <p:txBody>
          <a:bodyPr/>
          <a:lstStyle/>
          <a:p>
            <a:fld id="{52F099C0-A139-5F4B-A199-FC5DBF917461}" type="slidenum">
              <a:rPr lang="en-US" smtClean="0"/>
              <a:t>10</a:t>
            </a:fld>
            <a:endParaRPr lang="en-US"/>
          </a:p>
        </p:txBody>
      </p:sp>
    </p:spTree>
    <p:extLst>
      <p:ext uri="{BB962C8B-B14F-4D97-AF65-F5344CB8AC3E}">
        <p14:creationId xmlns:p14="http://schemas.microsoft.com/office/powerpoint/2010/main" val="7364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K, the k vector is (1/3)A* + (1/3)B*, meaning orbital phase changes once every three unit cells in both directions. Moving three unit cells in any direction returns to the same phase. This orbital is harder to visualize; here only the real part of the wave function is shown (there's also an imaginary part at K). Examining the orbital reveals that starting from any carbon, the coefficient of the </a:t>
            </a:r>
            <a:r>
              <a:rPr lang="en-US" dirty="0" err="1"/>
              <a:t>pz</a:t>
            </a:r>
            <a:r>
              <a:rPr lang="en-US" dirty="0"/>
              <a:t> orbital on its three neighbors is zero—making this a non-bonding orbital. This non-bonding nature applies to both </a:t>
            </a:r>
            <a:r>
              <a:rPr lang="el-GR" dirty="0"/>
              <a:t>π </a:t>
            </a:r>
            <a:r>
              <a:rPr lang="en-US" dirty="0"/>
              <a:t>and </a:t>
            </a:r>
            <a:r>
              <a:rPr lang="el-GR" dirty="0"/>
              <a:t>π* </a:t>
            </a:r>
            <a:r>
              <a:rPr lang="en-US" dirty="0"/>
              <a:t>bands, so they touch precisely at K. For electron filling: carbon has four valence electrons, giving eight valence electrons per unit cell (two carbons). This fills four bands: the three sigma bands and the </a:t>
            </a:r>
            <a:r>
              <a:rPr lang="el-GR" dirty="0"/>
              <a:t>π </a:t>
            </a:r>
            <a:r>
              <a:rPr lang="en-US" dirty="0"/>
              <a:t>band, leaving </a:t>
            </a:r>
            <a:r>
              <a:rPr lang="el-GR" dirty="0"/>
              <a:t>π* </a:t>
            </a:r>
            <a:r>
              <a:rPr lang="en-US" dirty="0"/>
              <a:t>empty.</a:t>
            </a:r>
          </a:p>
        </p:txBody>
      </p:sp>
      <p:sp>
        <p:nvSpPr>
          <p:cNvPr id="4" name="Slide Number Placeholder 3"/>
          <p:cNvSpPr>
            <a:spLocks noGrp="1"/>
          </p:cNvSpPr>
          <p:nvPr>
            <p:ph type="sldNum" sz="quarter" idx="5"/>
          </p:nvPr>
        </p:nvSpPr>
        <p:spPr/>
        <p:txBody>
          <a:bodyPr/>
          <a:lstStyle/>
          <a:p>
            <a:fld id="{52F099C0-A139-5F4B-A199-FC5DBF917461}" type="slidenum">
              <a:rPr lang="en-US" smtClean="0"/>
              <a:t>11</a:t>
            </a:fld>
            <a:endParaRPr lang="en-US"/>
          </a:p>
        </p:txBody>
      </p:sp>
    </p:spTree>
    <p:extLst>
      <p:ext uri="{BB962C8B-B14F-4D97-AF65-F5344CB8AC3E}">
        <p14:creationId xmlns:p14="http://schemas.microsoft.com/office/powerpoint/2010/main" val="369601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3D plot visualizing graphene's </a:t>
            </a:r>
            <a:r>
              <a:rPr lang="el-GR" dirty="0"/>
              <a:t>π </a:t>
            </a:r>
            <a:r>
              <a:rPr lang="en-US" dirty="0"/>
              <a:t>and </a:t>
            </a:r>
            <a:r>
              <a:rPr lang="el-GR" dirty="0"/>
              <a:t>π* </a:t>
            </a:r>
            <a:r>
              <a:rPr lang="en-US" dirty="0"/>
              <a:t>band structure. The plane shows the first Brillouin zone, with </a:t>
            </a:r>
            <a:r>
              <a:rPr lang="el-GR" dirty="0"/>
              <a:t>Γ (</a:t>
            </a:r>
            <a:r>
              <a:rPr lang="en-US" dirty="0"/>
              <a:t>where KX = KY = 0) at the center. At </a:t>
            </a:r>
            <a:r>
              <a:rPr lang="el-GR" dirty="0"/>
              <a:t>Γ, </a:t>
            </a:r>
            <a:r>
              <a:rPr lang="en-US" dirty="0"/>
              <a:t>there's large energy separation between the low-energy </a:t>
            </a:r>
            <a:r>
              <a:rPr lang="el-GR" dirty="0"/>
              <a:t>π </a:t>
            </a:r>
            <a:r>
              <a:rPr lang="en-US" dirty="0"/>
              <a:t>band and high-energy </a:t>
            </a:r>
            <a:r>
              <a:rPr lang="el-GR" dirty="0"/>
              <a:t>π* </a:t>
            </a:r>
            <a:r>
              <a:rPr lang="en-US" dirty="0"/>
              <a:t>band. At K, the bands touch—they're degenerate. The same occurs at K'. Around the hexagonal first Brillouin zone periphery, there are six points where upper and lower bands just touch, called Dirac points.</a:t>
            </a:r>
          </a:p>
          <a:p>
            <a:r>
              <a:rPr lang="en-US" dirty="0"/>
              <a:t>This touching makes graphene a perfect semi-metal. In metals, bands cut through the Fermi level; in semiconductors, there's a gap between filled and empty bands; in a perfect semi-metal, bands just touch—so the Fermi level doesn't cut through a band, yet there's no gap. This means doping converts graphene to a metallic conductor: p-type doping (removing electrons) lowers the Fermi level to cut through bands below this plane; n-type doping (adding electrons) raises the Fermi level into the conduction band. Any deviation from perfect electron count makes graphene metallic.</a:t>
            </a:r>
          </a:p>
          <a:p>
            <a:r>
              <a:rPr lang="en-US" dirty="0"/>
              <a:t>Graphene's unique feature: moving away from Dirac points, </a:t>
            </a:r>
            <a:r>
              <a:rPr lang="el-GR" dirty="0"/>
              <a:t>π* </a:t>
            </a:r>
            <a:r>
              <a:rPr lang="en-US" dirty="0"/>
              <a:t>band energy increases linearly with wave vector k, while </a:t>
            </a:r>
            <a:r>
              <a:rPr lang="el-GR" dirty="0"/>
              <a:t>π </a:t>
            </a:r>
            <a:r>
              <a:rPr lang="en-US" dirty="0"/>
              <a:t>band energy decreases linearly with k. We'll explore these implications in Chapter 10.</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12</a:t>
            </a:fld>
            <a:endParaRPr lang="en-US"/>
          </a:p>
        </p:txBody>
      </p:sp>
    </p:spTree>
    <p:extLst>
      <p:ext uri="{BB962C8B-B14F-4D97-AF65-F5344CB8AC3E}">
        <p14:creationId xmlns:p14="http://schemas.microsoft.com/office/powerpoint/2010/main" val="378460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3D band structures. We start with the simplest case: primitive cubic alpha-polonium. Reciprocal lattice vectors use cross products: A-star equals B cross C times 2 pi over unit cell volume. For orthogonal lattices, reciprocal vectors are also orthogonal, same directions as real space. Primitive cubic reciprocal lattice is also primitive cubic.</a:t>
            </a:r>
          </a:p>
          <a:p>
            <a:endParaRPr lang="en-US" dirty="0"/>
          </a:p>
          <a:p>
            <a:r>
              <a:rPr lang="en-US" dirty="0"/>
              <a:t>Special k-points: Gamma at origin, X at half A-star, M at half A-star plus half B-star, R at half of all three vectors. Alpha-polonium has one atom per unit cell with 6s and 6p orbitals, giving four bands. Lower band from 6s, upper three from 6p. DFT calculations set zero energy at Fermi level by convention.</a:t>
            </a:r>
          </a:p>
          <a:p>
            <a:endParaRPr lang="en-US" dirty="0"/>
          </a:p>
          <a:p>
            <a:r>
              <a:rPr lang="en-US" dirty="0"/>
              <a:t>6s BAND ANALYSIS: At Gamma, same phases everywhere give six bonding nearest neighbors, lowest energy. At X, phases alternate in x only, two antibonding plus four bonding. At M, phases alternate in x and y, four antibonding plus two bonding. At R, phases alternate in all directions, six antibonding, highest energy.</a:t>
            </a:r>
          </a:p>
          <a:p>
            <a:endParaRPr lang="en-US" dirty="0"/>
          </a:p>
          <a:p>
            <a:r>
              <a:rPr lang="en-US" dirty="0"/>
              <a:t>P ORBITAL DIRECTIONALITY: At Gamma, all three p orbitals degenerate with sigma antibonding character. 6px: drops at X when sigma becomes bonding, rises slightly M to R due to pi changing from bonding to nonbonding to antibonding. 6pz: remains high at X and M due to sigma antibonding, drops at R with sigma bonding. Directionality breaks degeneracy except at Gamma and R. At Gamma, s orbitals generally bonding, p orbitals antibonding with large separation.</a:t>
            </a:r>
          </a:p>
          <a:p>
            <a:endParaRPr lang="en-US" dirty="0"/>
          </a:p>
          <a:p>
            <a:r>
              <a:rPr lang="en-US" dirty="0"/>
              <a:t>FERMI LEVEL: Polonium has six valence electrons, fills 6s completely plus two-thirds of p bands. Bismuth with five valence electrons has half-filled p bands, triggering Peierls distortion to rhombohedral structure with three short bonds and three long bonds, lowering occupied states. Spin-orbit coupling in heavy elements removes p-orbital degeneracy at Gamma and R.</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define the first Brillouin zone in three dimensions, we need three reciprocal space lattice vectors. In 3D, we have three real space lattice vectors (A, B, C) with fractional coordinates (X, Y, Z). Correspondingly, there are three reciprocal space lattice vectors (A*, B*, C*) defined as: A* = (B × C) × 2</a:t>
            </a:r>
            <a:r>
              <a:rPr lang="el-GR" dirty="0"/>
              <a:t>π/</a:t>
            </a:r>
            <a:r>
              <a:rPr lang="en-US" dirty="0" err="1"/>
              <a:t>V_cell</a:t>
            </a:r>
            <a:r>
              <a:rPr lang="en-US" dirty="0"/>
              <a:t>, with similar relationships for B* and C*, where </a:t>
            </a:r>
            <a:r>
              <a:rPr lang="en-US" dirty="0" err="1"/>
              <a:t>V_cell</a:t>
            </a:r>
            <a:r>
              <a:rPr lang="en-US" dirty="0"/>
              <a:t> is the unit cell volume.</a:t>
            </a:r>
          </a:p>
          <a:p>
            <a:r>
              <a:rPr lang="en-US" dirty="0"/>
              <a:t>If real space lattice vectors are orthogonal, then reciprocal space lattice vectors are also orthogonal and point in the same directions as their real space counterparts. This follows because the cross product of two vectors yields a vector perpendicular to both, with length equal to the parallelogram area they define. We won't derive these reciprocal space lattice vectors in detail, but it's useful to understand their origin</a:t>
            </a:r>
          </a:p>
          <a:p>
            <a:endParaRPr lang="en-US" dirty="0"/>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22</a:t>
            </a:fld>
            <a:endParaRPr lang="en-US"/>
          </a:p>
        </p:txBody>
      </p:sp>
    </p:spTree>
    <p:extLst>
      <p:ext uri="{BB962C8B-B14F-4D97-AF65-F5344CB8AC3E}">
        <p14:creationId xmlns:p14="http://schemas.microsoft.com/office/powerpoint/2010/main" val="315261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 primitive cubic lattice, the reciprocal space lattice is also primitive cubic. Special points in the first Brillouin zone (a cube) relate to the 2D square lattice treatment: </a:t>
            </a:r>
            <a:r>
              <a:rPr lang="el-GR" dirty="0"/>
              <a:t>Γ </a:t>
            </a:r>
            <a:r>
              <a:rPr lang="en-US" dirty="0"/>
              <a:t>is at (0,0,0) at the cube's center—</a:t>
            </a:r>
            <a:r>
              <a:rPr lang="el-GR" dirty="0"/>
              <a:t>Γ </a:t>
            </a:r>
            <a:r>
              <a:rPr lang="en-US" dirty="0"/>
              <a:t>is always at the first Brillouin zone center. X is at (1/2)A*, M is at (1/2)A* + (1/2)B*—the same special points from the 2D square lattice. There's one additional point: R at (1/2)(A* + B* + C*)—half of all three reciprocal space lattice vectors. Let's see how these reciprocal space lattice vectors impact orbital phases in a real material.</a:t>
            </a:r>
          </a:p>
          <a:p>
            <a:endParaRPr lang="en-US" dirty="0"/>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23</a:t>
            </a:fld>
            <a:endParaRPr lang="en-US"/>
          </a:p>
        </p:txBody>
      </p:sp>
    </p:spTree>
    <p:extLst>
      <p:ext uri="{BB962C8B-B14F-4D97-AF65-F5344CB8AC3E}">
        <p14:creationId xmlns:p14="http://schemas.microsoft.com/office/powerpoint/2010/main" val="10789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3D material is arguably a primitive (simple) cubic metal. Alpha-polonium is the only element with this structure. Shown here is the calculated band structure for alpha-polonium using DFT calculations, which we'll use for the rest of this chapter. By convention, zero energy is set at the Fermi level—different from the extended </a:t>
            </a:r>
            <a:r>
              <a:rPr lang="en-US" dirty="0" err="1"/>
              <a:t>Hückel</a:t>
            </a:r>
            <a:r>
              <a:rPr lang="en-US" dirty="0"/>
              <a:t> calculations used previously.</a:t>
            </a:r>
          </a:p>
          <a:p>
            <a:r>
              <a:rPr lang="en-US" dirty="0"/>
              <a:t>There's one polonium atom per unit cell. Polonium is a p-block metal with valence shell s and three p orbitals (6s and 6p), explaining why we see four bands. Without knowing orbital overlap details, you can recognize that the lower energy band comes from the 6s orbital, while the upper three bands arise from the 6p orbitals.</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24</a:t>
            </a:fld>
            <a:endParaRPr lang="en-US"/>
          </a:p>
        </p:txBody>
      </p:sp>
    </p:spTree>
    <p:extLst>
      <p:ext uri="{BB962C8B-B14F-4D97-AF65-F5344CB8AC3E}">
        <p14:creationId xmlns:p14="http://schemas.microsoft.com/office/powerpoint/2010/main" val="76711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orbital overlap first with the 6s orbital. So at the gamma point, all of the atoms must have the same phase as we go from one unit cell to the next. Our base set here is just a single atomic orbital, the 6s orbital on </a:t>
            </a:r>
            <a:r>
              <a:rPr lang="en-US" dirty="0" err="1"/>
              <a:t>Pollonium</a:t>
            </a:r>
            <a:r>
              <a:rPr lang="en-US" dirty="0"/>
              <a:t>. And that gives rise to six nearest neighbor bonding interactions. And that is the lowest point in the 6s band.</a:t>
            </a:r>
          </a:p>
        </p:txBody>
      </p:sp>
      <p:sp>
        <p:nvSpPr>
          <p:cNvPr id="4" name="Slide Number Placeholder 3"/>
          <p:cNvSpPr>
            <a:spLocks noGrp="1"/>
          </p:cNvSpPr>
          <p:nvPr>
            <p:ph type="sldNum" sz="quarter" idx="5"/>
          </p:nvPr>
        </p:nvSpPr>
        <p:spPr/>
        <p:txBody>
          <a:bodyPr/>
          <a:lstStyle/>
          <a:p>
            <a:fld id="{52F099C0-A139-5F4B-A199-FC5DBF917461}" type="slidenum">
              <a:rPr lang="en-US" smtClean="0"/>
              <a:t>25</a:t>
            </a:fld>
            <a:endParaRPr lang="en-US"/>
          </a:p>
        </p:txBody>
      </p:sp>
    </p:spTree>
    <p:extLst>
      <p:ext uri="{BB962C8B-B14F-4D97-AF65-F5344CB8AC3E}">
        <p14:creationId xmlns:p14="http://schemas.microsoft.com/office/powerpoint/2010/main" val="1659430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to x, the phases of the orbitals are going to change as we move along the x-axis, but not in the y or z direction. And so now of the 6 nearest neighbors of </a:t>
            </a:r>
            <a:r>
              <a:rPr lang="en-US" dirty="0" err="1"/>
              <a:t>Pollonium</a:t>
            </a:r>
            <a:r>
              <a:rPr lang="en-US" dirty="0"/>
              <a:t>, two, those in the x direction, are going to be anti-bonding, and the other four are still going to be bonding. So the energy still is not bonding, but it's higher in energy than gamma.</a:t>
            </a:r>
          </a:p>
        </p:txBody>
      </p:sp>
      <p:sp>
        <p:nvSpPr>
          <p:cNvPr id="4" name="Slide Number Placeholder 3"/>
          <p:cNvSpPr>
            <a:spLocks noGrp="1"/>
          </p:cNvSpPr>
          <p:nvPr>
            <p:ph type="sldNum" sz="quarter" idx="5"/>
          </p:nvPr>
        </p:nvSpPr>
        <p:spPr/>
        <p:txBody>
          <a:bodyPr/>
          <a:lstStyle/>
          <a:p>
            <a:fld id="{52F099C0-A139-5F4B-A199-FC5DBF917461}" type="slidenum">
              <a:rPr lang="en-US" smtClean="0"/>
              <a:t>26</a:t>
            </a:fld>
            <a:endParaRPr lang="en-US"/>
          </a:p>
        </p:txBody>
      </p:sp>
    </p:spTree>
    <p:extLst>
      <p:ext uri="{BB962C8B-B14F-4D97-AF65-F5344CB8AC3E}">
        <p14:creationId xmlns:p14="http://schemas.microsoft.com/office/powerpoint/2010/main" val="3249091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 to m, it means that the phases of the orbitals are going to change every time we translate a unit cell vector in either the x or the y direction. And so we get a crystal orbital that looks like this one. You can see now that the four nearest neighbors in the x, y plane are all anti-bonding, but the two nearest neighbors in the z direction are still bonding. So this is more anti-bonding than bonding, and higher energy still.</a:t>
            </a:r>
          </a:p>
        </p:txBody>
      </p:sp>
      <p:sp>
        <p:nvSpPr>
          <p:cNvPr id="4" name="Slide Number Placeholder 3"/>
          <p:cNvSpPr>
            <a:spLocks noGrp="1"/>
          </p:cNvSpPr>
          <p:nvPr>
            <p:ph type="sldNum" sz="quarter" idx="5"/>
          </p:nvPr>
        </p:nvSpPr>
        <p:spPr/>
        <p:txBody>
          <a:bodyPr/>
          <a:lstStyle/>
          <a:p>
            <a:fld id="{52F099C0-A139-5F4B-A199-FC5DBF917461}" type="slidenum">
              <a:rPr lang="en-US" smtClean="0"/>
              <a:t>27</a:t>
            </a:fld>
            <a:endParaRPr lang="en-US"/>
          </a:p>
        </p:txBody>
      </p:sp>
    </p:spTree>
    <p:extLst>
      <p:ext uri="{BB962C8B-B14F-4D97-AF65-F5344CB8AC3E}">
        <p14:creationId xmlns:p14="http://schemas.microsoft.com/office/powerpoint/2010/main" val="354932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graphene's band structure, the unit cell axes are non-orthogonal (hexagonal lattice), requiring us to define the reciprocal space lattice for a hexagonal system. In real space, lattice vectors A and B have equal length with a 120° angle between them.</a:t>
            </a:r>
          </a:p>
        </p:txBody>
      </p:sp>
      <p:sp>
        <p:nvSpPr>
          <p:cNvPr id="4" name="Slide Number Placeholder 3"/>
          <p:cNvSpPr>
            <a:spLocks noGrp="1"/>
          </p:cNvSpPr>
          <p:nvPr>
            <p:ph type="sldNum" sz="quarter" idx="5"/>
          </p:nvPr>
        </p:nvSpPr>
        <p:spPr/>
        <p:txBody>
          <a:bodyPr/>
          <a:lstStyle/>
          <a:p>
            <a:fld id="{52F099C0-A139-5F4B-A199-FC5DBF917461}" type="slidenum">
              <a:rPr lang="en-US" smtClean="0"/>
              <a:t>2</a:t>
            </a:fld>
            <a:endParaRPr lang="en-US"/>
          </a:p>
        </p:txBody>
      </p:sp>
    </p:spTree>
    <p:extLst>
      <p:ext uri="{BB962C8B-B14F-4D97-AF65-F5344CB8AC3E}">
        <p14:creationId xmlns:p14="http://schemas.microsoft.com/office/powerpoint/2010/main" val="228990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when we go to r, we change the phase of the orbitals every time we translate by a unit cell vector in any of the three directions. And so that gives us this crystal orbital, where now all six nearest neighbor interactions have become anti-bonding. And that's the highest energy crystal orbital in the success band. This structure could have been pretty easily extrapolated from what we learned in one and two dimensions, just looking at these hydrogen atom sheets. </a:t>
            </a:r>
          </a:p>
        </p:txBody>
      </p:sp>
      <p:sp>
        <p:nvSpPr>
          <p:cNvPr id="4" name="Slide Number Placeholder 3"/>
          <p:cNvSpPr>
            <a:spLocks noGrp="1"/>
          </p:cNvSpPr>
          <p:nvPr>
            <p:ph type="sldNum" sz="quarter" idx="5"/>
          </p:nvPr>
        </p:nvSpPr>
        <p:spPr/>
        <p:txBody>
          <a:bodyPr/>
          <a:lstStyle/>
          <a:p>
            <a:fld id="{52F099C0-A139-5F4B-A199-FC5DBF917461}" type="slidenum">
              <a:rPr lang="en-US" smtClean="0"/>
              <a:t>28</a:t>
            </a:fld>
            <a:endParaRPr lang="en-US"/>
          </a:p>
        </p:txBody>
      </p:sp>
    </p:spTree>
    <p:extLst>
      <p:ext uri="{BB962C8B-B14F-4D97-AF65-F5344CB8AC3E}">
        <p14:creationId xmlns:p14="http://schemas.microsoft.com/office/powerpoint/2010/main" val="1088649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consider the six p orbitals. Start with the six p x. Let's look at the overlap at gamma. Just like we did with our fluorine atom chain, that the sigma interaction between p orbitals is going to be anti-bonding. This is going to be at a relatively high energy. And if you look at the gamma point, you would see that all three p orbitals are degenerate. They all have the same energy, which is this anti-bonding sigma interaction.</a:t>
            </a:r>
          </a:p>
        </p:txBody>
      </p:sp>
      <p:sp>
        <p:nvSpPr>
          <p:cNvPr id="4" name="Slide Number Placeholder 3"/>
          <p:cNvSpPr>
            <a:spLocks noGrp="1"/>
          </p:cNvSpPr>
          <p:nvPr>
            <p:ph type="sldNum" sz="quarter" idx="5"/>
          </p:nvPr>
        </p:nvSpPr>
        <p:spPr/>
        <p:txBody>
          <a:bodyPr/>
          <a:lstStyle/>
          <a:p>
            <a:fld id="{52F099C0-A139-5F4B-A199-FC5DBF917461}" type="slidenum">
              <a:rPr lang="en-US" smtClean="0"/>
              <a:t>29</a:t>
            </a:fld>
            <a:endParaRPr lang="en-US"/>
          </a:p>
        </p:txBody>
      </p:sp>
    </p:spTree>
    <p:extLst>
      <p:ext uri="{BB962C8B-B14F-4D97-AF65-F5344CB8AC3E}">
        <p14:creationId xmlns:p14="http://schemas.microsoft.com/office/powerpoint/2010/main" val="5219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go to x, now when we translate in the x direction, we change the phase of our orbitals. So you can see that the orbitals have become sigma bonding. And so the energy should drop.</a:t>
            </a:r>
          </a:p>
        </p:txBody>
      </p:sp>
      <p:sp>
        <p:nvSpPr>
          <p:cNvPr id="4" name="Slide Number Placeholder 3"/>
          <p:cNvSpPr>
            <a:spLocks noGrp="1"/>
          </p:cNvSpPr>
          <p:nvPr>
            <p:ph type="sldNum" sz="quarter" idx="5"/>
          </p:nvPr>
        </p:nvSpPr>
        <p:spPr/>
        <p:txBody>
          <a:bodyPr/>
          <a:lstStyle/>
          <a:p>
            <a:fld id="{52F099C0-A139-5F4B-A199-FC5DBF917461}" type="slidenum">
              <a:rPr lang="en-US" smtClean="0"/>
              <a:t>30</a:t>
            </a:fld>
            <a:endParaRPr lang="en-US"/>
          </a:p>
        </p:txBody>
      </p:sp>
    </p:spTree>
    <p:extLst>
      <p:ext uri="{BB962C8B-B14F-4D97-AF65-F5344CB8AC3E}">
        <p14:creationId xmlns:p14="http://schemas.microsoft.com/office/powerpoint/2010/main" val="117004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to m, now we change the phase of the orbitals in the x and the y direction. So if you look at these orbitals on the back phase of our unit cell, you'll notice they have a different phase than at the x point. But the sigma interactions are still bonding here. X-bonding, y </a:t>
            </a:r>
            <a:r>
              <a:rPr lang="en-US" dirty="0" err="1"/>
              <a:t>antinbonding</a:t>
            </a:r>
            <a:r>
              <a:rPr lang="en-US" dirty="0"/>
              <a:t> so higher energy. </a:t>
            </a:r>
          </a:p>
        </p:txBody>
      </p:sp>
      <p:sp>
        <p:nvSpPr>
          <p:cNvPr id="4" name="Slide Number Placeholder 3"/>
          <p:cNvSpPr>
            <a:spLocks noGrp="1"/>
          </p:cNvSpPr>
          <p:nvPr>
            <p:ph type="sldNum" sz="quarter" idx="5"/>
          </p:nvPr>
        </p:nvSpPr>
        <p:spPr/>
        <p:txBody>
          <a:bodyPr/>
          <a:lstStyle/>
          <a:p>
            <a:fld id="{52F099C0-A139-5F4B-A199-FC5DBF917461}" type="slidenum">
              <a:rPr lang="en-US" smtClean="0"/>
              <a:t>31</a:t>
            </a:fld>
            <a:endParaRPr lang="en-US"/>
          </a:p>
        </p:txBody>
      </p:sp>
    </p:spTree>
    <p:extLst>
      <p:ext uri="{BB962C8B-B14F-4D97-AF65-F5344CB8AC3E}">
        <p14:creationId xmlns:p14="http://schemas.microsoft.com/office/powerpoint/2010/main" val="327874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Bonding x, antibonding y, antibonding z ; Of the three p bands, which is the 6px band—band 1, 2, or 3? Going from </a:t>
            </a:r>
            <a:r>
              <a:rPr lang="el-GR" dirty="0"/>
              <a:t>Γ </a:t>
            </a:r>
            <a:r>
              <a:rPr lang="en-US" dirty="0"/>
              <a:t>to X changes from </a:t>
            </a:r>
            <a:r>
              <a:rPr lang="el-GR" dirty="0"/>
              <a:t>σ </a:t>
            </a:r>
            <a:r>
              <a:rPr lang="en-US" dirty="0"/>
              <a:t>antibonding to </a:t>
            </a:r>
            <a:r>
              <a:rPr lang="el-GR" dirty="0"/>
              <a:t>σ </a:t>
            </a:r>
            <a:r>
              <a:rPr lang="en-US" dirty="0"/>
              <a:t>bonding, causing a substantial energy drop. Only band 1 drops from </a:t>
            </a:r>
            <a:r>
              <a:rPr lang="el-GR" dirty="0"/>
              <a:t>Γ </a:t>
            </a:r>
            <a:r>
              <a:rPr lang="en-US" dirty="0"/>
              <a:t>to X, so this is the 6px band. It makes sense that 6px is high at </a:t>
            </a:r>
            <a:r>
              <a:rPr lang="el-GR" dirty="0"/>
              <a:t>Γ </a:t>
            </a:r>
            <a:r>
              <a:rPr lang="en-US" dirty="0"/>
              <a:t>and relatively low at other k points.</a:t>
            </a:r>
          </a:p>
          <a:p>
            <a:r>
              <a:rPr lang="en-US" dirty="0"/>
              <a:t>Why is it lowest at X, then rises at M, then rises further at R? This requires considering weaker </a:t>
            </a:r>
            <a:r>
              <a:rPr lang="el-GR" dirty="0"/>
              <a:t>π </a:t>
            </a:r>
            <a:r>
              <a:rPr lang="en-US" dirty="0"/>
              <a:t>interactions between 6p orbitals. At both </a:t>
            </a:r>
            <a:r>
              <a:rPr lang="el-GR" dirty="0"/>
              <a:t>Γ </a:t>
            </a:r>
            <a:r>
              <a:rPr lang="en-US" dirty="0"/>
              <a:t>and X, </a:t>
            </a:r>
            <a:r>
              <a:rPr lang="el-GR" dirty="0"/>
              <a:t>π </a:t>
            </a:r>
            <a:r>
              <a:rPr lang="en-US" dirty="0"/>
              <a:t>interactions with the four neighbors are bonding. At M, </a:t>
            </a:r>
            <a:r>
              <a:rPr lang="el-GR" dirty="0"/>
              <a:t>π </a:t>
            </a:r>
            <a:r>
              <a:rPr lang="en-US" dirty="0"/>
              <a:t>interaction along z is bonding but along y is antibonding, yielding a net non-bonding state. At R, </a:t>
            </a:r>
            <a:r>
              <a:rPr lang="el-GR" dirty="0"/>
              <a:t>π </a:t>
            </a:r>
            <a:r>
              <a:rPr lang="en-US" dirty="0"/>
              <a:t>interactions in both directions perpendicular to the 6px orbital are antibonding. This accounts for the subtle rise of the 6px band from X to M to</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32</a:t>
            </a:fld>
            <a:endParaRPr lang="en-US"/>
          </a:p>
        </p:txBody>
      </p:sp>
    </p:spTree>
    <p:extLst>
      <p:ext uri="{BB962C8B-B14F-4D97-AF65-F5344CB8AC3E}">
        <p14:creationId xmlns:p14="http://schemas.microsoft.com/office/powerpoint/2010/main" val="412714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other p bands are not all on top of the six p x band. And we can see why if we look at the orbital overlap in the six p z band. So here would be the overlap at gamma. We can see this sigma anti-bonding character and pi bonding character.</a:t>
            </a:r>
          </a:p>
        </p:txBody>
      </p:sp>
      <p:sp>
        <p:nvSpPr>
          <p:cNvPr id="4" name="Slide Number Placeholder 3"/>
          <p:cNvSpPr>
            <a:spLocks noGrp="1"/>
          </p:cNvSpPr>
          <p:nvPr>
            <p:ph type="sldNum" sz="quarter" idx="5"/>
          </p:nvPr>
        </p:nvSpPr>
        <p:spPr/>
        <p:txBody>
          <a:bodyPr/>
          <a:lstStyle/>
          <a:p>
            <a:fld id="{52F099C0-A139-5F4B-A199-FC5DBF917461}" type="slidenum">
              <a:rPr lang="en-US" smtClean="0"/>
              <a:t>34</a:t>
            </a:fld>
            <a:endParaRPr lang="en-US"/>
          </a:p>
        </p:txBody>
      </p:sp>
    </p:spTree>
    <p:extLst>
      <p:ext uri="{BB962C8B-B14F-4D97-AF65-F5344CB8AC3E}">
        <p14:creationId xmlns:p14="http://schemas.microsoft.com/office/powerpoint/2010/main" val="240848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overlap when we go to x. So when we go to x, now just as before, we're going to change the phases of the orbitals that are displaced by one unit cell in the x direction. So all of these orbitals on this right hand phase of the unit cell are different in phase. But notice that because it's a six p z orbital, we still have a sigma anti-bonding interactions everywhere. So the six p z orbital does not go down in energy when we go from gamma to x. </a:t>
            </a:r>
          </a:p>
        </p:txBody>
      </p:sp>
      <p:sp>
        <p:nvSpPr>
          <p:cNvPr id="4" name="Slide Number Placeholder 3"/>
          <p:cNvSpPr>
            <a:spLocks noGrp="1"/>
          </p:cNvSpPr>
          <p:nvPr>
            <p:ph type="sldNum" sz="quarter" idx="5"/>
          </p:nvPr>
        </p:nvSpPr>
        <p:spPr/>
        <p:txBody>
          <a:bodyPr/>
          <a:lstStyle/>
          <a:p>
            <a:fld id="{52F099C0-A139-5F4B-A199-FC5DBF917461}" type="slidenum">
              <a:rPr lang="en-US" smtClean="0"/>
              <a:t>35</a:t>
            </a:fld>
            <a:endParaRPr lang="en-US"/>
          </a:p>
        </p:txBody>
      </p:sp>
    </p:spTree>
    <p:extLst>
      <p:ext uri="{BB962C8B-B14F-4D97-AF65-F5344CB8AC3E}">
        <p14:creationId xmlns:p14="http://schemas.microsoft.com/office/powerpoint/2010/main" val="2936487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to m, we now change phases in both the x and y directions.</a:t>
            </a:r>
          </a:p>
        </p:txBody>
      </p:sp>
      <p:sp>
        <p:nvSpPr>
          <p:cNvPr id="4" name="Slide Number Placeholder 3"/>
          <p:cNvSpPr>
            <a:spLocks noGrp="1"/>
          </p:cNvSpPr>
          <p:nvPr>
            <p:ph type="sldNum" sz="quarter" idx="5"/>
          </p:nvPr>
        </p:nvSpPr>
        <p:spPr/>
        <p:txBody>
          <a:bodyPr/>
          <a:lstStyle/>
          <a:p>
            <a:fld id="{52F099C0-A139-5F4B-A199-FC5DBF917461}" type="slidenum">
              <a:rPr lang="en-US" smtClean="0"/>
              <a:t>36</a:t>
            </a:fld>
            <a:endParaRPr lang="en-US"/>
          </a:p>
        </p:txBody>
      </p:sp>
    </p:spTree>
    <p:extLst>
      <p:ext uri="{BB962C8B-B14F-4D97-AF65-F5344CB8AC3E}">
        <p14:creationId xmlns:p14="http://schemas.microsoft.com/office/powerpoint/2010/main" val="445799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we finally go to the r point, we have a change in phase every time we translate by one unit cell in any direction. And we're back to this sigma bonding, pi anti-bonding interactions. So at r and at gamma, all three orbitals are degenerate. But at the other points, they're not. And that's simply because of the directionality of the p orbitals. So which of these three bands is the p z orbital?</a:t>
            </a:r>
          </a:p>
        </p:txBody>
      </p:sp>
      <p:sp>
        <p:nvSpPr>
          <p:cNvPr id="4" name="Slide Number Placeholder 3"/>
          <p:cNvSpPr>
            <a:spLocks noGrp="1"/>
          </p:cNvSpPr>
          <p:nvPr>
            <p:ph type="sldNum" sz="quarter" idx="5"/>
          </p:nvPr>
        </p:nvSpPr>
        <p:spPr/>
        <p:txBody>
          <a:bodyPr/>
          <a:lstStyle/>
          <a:p>
            <a:fld id="{52F099C0-A139-5F4B-A199-FC5DBF917461}" type="slidenum">
              <a:rPr lang="en-US" smtClean="0"/>
              <a:t>37</a:t>
            </a:fld>
            <a:endParaRPr lang="en-US"/>
          </a:p>
        </p:txBody>
      </p:sp>
    </p:spTree>
    <p:extLst>
      <p:ext uri="{BB962C8B-B14F-4D97-AF65-F5344CB8AC3E}">
        <p14:creationId xmlns:p14="http://schemas.microsoft.com/office/powerpoint/2010/main" val="3538283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can see that it's band number three, right? Because at gamma x and m, it's going to be sigma star. So that's going to be a relatively high energy. And only band three does that. It goes up from gamma to x to m because the pi interactions are going from bonding to non-bonding to anti-bonding. And then it drops sharply when we go to the r point.</a:t>
            </a:r>
          </a:p>
        </p:txBody>
      </p:sp>
      <p:sp>
        <p:nvSpPr>
          <p:cNvPr id="4" name="Slide Number Placeholder 3"/>
          <p:cNvSpPr>
            <a:spLocks noGrp="1"/>
          </p:cNvSpPr>
          <p:nvPr>
            <p:ph type="sldNum" sz="quarter" idx="5"/>
          </p:nvPr>
        </p:nvSpPr>
        <p:spPr/>
        <p:txBody>
          <a:bodyPr/>
          <a:lstStyle/>
          <a:p>
            <a:fld id="{52F099C0-A139-5F4B-A199-FC5DBF917461}" type="slidenum">
              <a:rPr lang="en-US" smtClean="0"/>
              <a:t>38</a:t>
            </a:fld>
            <a:endParaRPr lang="en-US"/>
          </a:p>
        </p:txBody>
      </p:sp>
    </p:spTree>
    <p:extLst>
      <p:ext uri="{BB962C8B-B14F-4D97-AF65-F5344CB8AC3E}">
        <p14:creationId xmlns:p14="http://schemas.microsoft.com/office/powerpoint/2010/main" val="349604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Reciprocal space lattice vectors follow these criteria: A* is perpendicular to B (oriented vertically downward), and B* is perpendicular to A (oriented at an angle). The resulting reciprocal space lattice vectors form a 60° angle with each other.</a:t>
            </a:r>
          </a:p>
        </p:txBody>
      </p:sp>
      <p:sp>
        <p:nvSpPr>
          <p:cNvPr id="4" name="Slide Number Placeholder 3"/>
          <p:cNvSpPr>
            <a:spLocks noGrp="1"/>
          </p:cNvSpPr>
          <p:nvPr>
            <p:ph type="sldNum" sz="quarter" idx="5"/>
          </p:nvPr>
        </p:nvSpPr>
        <p:spPr/>
        <p:txBody>
          <a:bodyPr/>
          <a:lstStyle/>
          <a:p>
            <a:fld id="{52F099C0-A139-5F4B-A199-FC5DBF917461}" type="slidenum">
              <a:rPr lang="en-US" smtClean="0"/>
              <a:t>3</a:t>
            </a:fld>
            <a:endParaRPr lang="en-US"/>
          </a:p>
        </p:txBody>
      </p:sp>
    </p:spTree>
    <p:extLst>
      <p:ext uri="{BB962C8B-B14F-4D97-AF65-F5344CB8AC3E}">
        <p14:creationId xmlns:p14="http://schemas.microsoft.com/office/powerpoint/2010/main" val="1080930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this together for polonium's band structure: we didn't examine </a:t>
            </a:r>
            <a:r>
              <a:rPr lang="en-US" dirty="0" err="1"/>
              <a:t>py</a:t>
            </a:r>
            <a:r>
              <a:rPr lang="en-US" dirty="0"/>
              <a:t> orbital overlap, but by deduction, this band is the </a:t>
            </a:r>
            <a:r>
              <a:rPr lang="en-US" dirty="0" err="1"/>
              <a:t>py</a:t>
            </a:r>
            <a:r>
              <a:rPr lang="en-US" dirty="0"/>
              <a:t> band. Note a recurring pattern: at </a:t>
            </a:r>
            <a:r>
              <a:rPr lang="el-GR" dirty="0"/>
              <a:t>Γ, </a:t>
            </a:r>
            <a:r>
              <a:rPr lang="en-US" dirty="0"/>
              <a:t>s orbitals typically have bonding overlap while p orbitals have antibonding overlap, with large energy separation between them.</a:t>
            </a:r>
          </a:p>
          <a:p>
            <a:r>
              <a:rPr lang="en-US" dirty="0"/>
              <a:t>For Fermi level placement: polonium is group 16 with six valence electrons. The 6s orbitals are filled, leaving four electrons for the 6p orbitals, making the p bands two-thirds filled—this determines the Fermi energy position.</a:t>
            </a:r>
          </a:p>
          <a:p>
            <a:r>
              <a:rPr lang="en-US" dirty="0"/>
              <a:t>Moving one element left (to lower atomic number) gives bismuth with three valence p electrons, making the p orbitals half-filled. Recall that a half-filled band is susceptible to distortion. In one dimension, this is called a </a:t>
            </a:r>
            <a:r>
              <a:rPr lang="en-US" dirty="0" err="1"/>
              <a:t>Peierls</a:t>
            </a:r>
            <a:r>
              <a:rPr lang="en-US" dirty="0"/>
              <a:t> distortion, and bismuth metal indeed exhibits something analogous to a </a:t>
            </a:r>
            <a:r>
              <a:rPr lang="en-US" dirty="0" err="1"/>
              <a:t>Peierls</a:t>
            </a:r>
            <a:r>
              <a:rPr lang="en-US" dirty="0"/>
              <a:t> distortion.</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39</a:t>
            </a:fld>
            <a:endParaRPr lang="en-US"/>
          </a:p>
        </p:txBody>
      </p:sp>
    </p:spTree>
    <p:extLst>
      <p:ext uri="{BB962C8B-B14F-4D97-AF65-F5344CB8AC3E}">
        <p14:creationId xmlns:p14="http://schemas.microsoft.com/office/powerpoint/2010/main" val="2202305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Bismuth has a rhombohedral structure that's close to primitive cubic. A distortion has occurred where each bismuth atom has three short contacts (3.07 </a:t>
            </a:r>
            <a:r>
              <a:rPr lang="en-US" dirty="0" err="1"/>
              <a:t>Å</a:t>
            </a:r>
            <a:r>
              <a:rPr lang="en-US" dirty="0"/>
              <a:t>, shown as solid lines) and three longer contacts (3.53 </a:t>
            </a:r>
            <a:r>
              <a:rPr lang="en-US" dirty="0" err="1"/>
              <a:t>Å</a:t>
            </a:r>
            <a:r>
              <a:rPr lang="en-US" dirty="0"/>
              <a:t>, shown as dashed lines) with neighboring bismuth atoms. While not far from simple cubic, this distortion arises from half-filling and lowers the energy of occupied 6p bands at the expense of unoccupied 6p bands.</a:t>
            </a:r>
          </a:p>
        </p:txBody>
      </p:sp>
      <p:sp>
        <p:nvSpPr>
          <p:cNvPr id="4" name="Slide Number Placeholder 3"/>
          <p:cNvSpPr>
            <a:spLocks noGrp="1"/>
          </p:cNvSpPr>
          <p:nvPr>
            <p:ph type="sldNum" sz="quarter" idx="5"/>
          </p:nvPr>
        </p:nvSpPr>
        <p:spPr/>
        <p:txBody>
          <a:bodyPr/>
          <a:lstStyle/>
          <a:p>
            <a:fld id="{52F099C0-A139-5F4B-A199-FC5DBF917461}" type="slidenum">
              <a:rPr lang="en-US" smtClean="0"/>
              <a:t>40</a:t>
            </a:fld>
            <a:endParaRPr lang="en-US"/>
          </a:p>
        </p:txBody>
      </p:sp>
    </p:spTree>
    <p:extLst>
      <p:ext uri="{BB962C8B-B14F-4D97-AF65-F5344CB8AC3E}">
        <p14:creationId xmlns:p14="http://schemas.microsoft.com/office/powerpoint/2010/main" val="2868898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symmetry breaking splits degenerate bands and opens a gap at the Fermi level, converting what would be a metal (like polonium) into a semimetal or semiconductor. In polonium's band structure, the p bands smoothly cross the Fermi level with no gap. In bismuth's distorted structure, you see band splitting with a gap opening where the bands would have crossed—the occupied states drop in energy while unoccupied states rise, stabilizing the distorted structure.</a:t>
            </a:r>
          </a:p>
        </p:txBody>
      </p:sp>
      <p:sp>
        <p:nvSpPr>
          <p:cNvPr id="4" name="Slide Number Placeholder 3"/>
          <p:cNvSpPr>
            <a:spLocks noGrp="1"/>
          </p:cNvSpPr>
          <p:nvPr>
            <p:ph type="sldNum" sz="quarter" idx="5"/>
          </p:nvPr>
        </p:nvSpPr>
        <p:spPr/>
        <p:txBody>
          <a:bodyPr/>
          <a:lstStyle/>
          <a:p>
            <a:fld id="{52F099C0-A139-5F4B-A199-FC5DBF917461}" type="slidenum">
              <a:rPr lang="en-US" smtClean="0"/>
              <a:t>41</a:t>
            </a:fld>
            <a:endParaRPr lang="en-US"/>
          </a:p>
        </p:txBody>
      </p:sp>
    </p:spTree>
    <p:extLst>
      <p:ext uri="{BB962C8B-B14F-4D97-AF65-F5344CB8AC3E}">
        <p14:creationId xmlns:p14="http://schemas.microsoft.com/office/powerpoint/2010/main" val="2590549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Brillouin zone for a face-centered cubic (FCC) Bravais lattice looks much more complicated than simple cubic. This complexity arises because the Brillouin zone corresponds to the primitive unit cell of FCC. The cubic-centered unit cell has four atoms per unit cell, while the dark lines show the rhombus primitive unit cell with equal-length edges and 60° angles between them. Using this rhombus primitive unit cell explains why the reciprocal space first Brillouin zone appears so complex.</a:t>
            </a:r>
          </a:p>
          <a:p>
            <a:r>
              <a:rPr lang="en-US" dirty="0"/>
              <a:t>This shape is a truncated octahedron. Special points in the first Brillouin zone include: </a:t>
            </a:r>
            <a:r>
              <a:rPr lang="el-GR" dirty="0"/>
              <a:t>Γ </a:t>
            </a:r>
            <a:r>
              <a:rPr lang="en-US" dirty="0"/>
              <a:t>is always at (0,0,0) at the center. The L point is the FCC equivalent of the R point in primitive cubic—its coordinates are (1/2) of each of the three reciprocal space lattice vectors, so phase changes occur from one unit cell to the next in any real space lattice direction.</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48</a:t>
            </a:fld>
            <a:endParaRPr lang="en-US"/>
          </a:p>
        </p:txBody>
      </p:sp>
    </p:spTree>
    <p:extLst>
      <p:ext uri="{BB962C8B-B14F-4D97-AF65-F5344CB8AC3E}">
        <p14:creationId xmlns:p14="http://schemas.microsoft.com/office/powerpoint/2010/main" val="409190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aluminum with cubic close-packed (FCC) metallic structure, the primitive cell contains one aluminum atom, giving four bands: a 3s band and three 3p bands.</a:t>
            </a:r>
          </a:p>
          <a:p>
            <a:r>
              <a:rPr lang="en-US" dirty="0"/>
              <a:t>At </a:t>
            </a:r>
            <a:r>
              <a:rPr lang="el-GR" dirty="0"/>
              <a:t>Γ, </a:t>
            </a:r>
            <a:r>
              <a:rPr lang="en-US" dirty="0"/>
              <a:t>there's large separation between the s and p bands. The 3s crystal orbital at </a:t>
            </a:r>
            <a:r>
              <a:rPr lang="el-GR" dirty="0"/>
              <a:t>Γ </a:t>
            </a:r>
            <a:r>
              <a:rPr lang="en-US" dirty="0"/>
              <a:t>has all interactions in phase and bonding—each aluminum has 12 nearest neighbors with all bonding interactions, making this the lowest energy crystal orbital in the entire structure.</a:t>
            </a:r>
          </a:p>
          <a:p>
            <a:r>
              <a:rPr lang="en-US" dirty="0"/>
              <a:t>The p orbitals at </a:t>
            </a:r>
            <a:r>
              <a:rPr lang="el-GR" dirty="0"/>
              <a:t>Γ </a:t>
            </a:r>
            <a:r>
              <a:rPr lang="en-US" dirty="0"/>
              <a:t>are drawn parallel to the rhombohedral unit cell's long axis. Because p orbitals have nodal planes and change phase from one side to the other, at </a:t>
            </a:r>
            <a:r>
              <a:rPr lang="el-GR" dirty="0"/>
              <a:t>Γ </a:t>
            </a:r>
            <a:r>
              <a:rPr lang="en-US" dirty="0"/>
              <a:t>there are antibonding interactions between p orbitals. All three p orbitals are degenerate at </a:t>
            </a:r>
            <a:r>
              <a:rPr lang="el-GR" dirty="0"/>
              <a:t>Γ </a:t>
            </a:r>
            <a:r>
              <a:rPr lang="en-US" dirty="0"/>
              <a:t>with antibonding character—this is the highest energy crystal orbital in the first Brillouin zone.</a:t>
            </a:r>
          </a:p>
          <a:p>
            <a:r>
              <a:rPr lang="en-US" dirty="0"/>
              <a:t>At other special points and along lines between them, </a:t>
            </a:r>
            <a:r>
              <a:rPr lang="en-US" dirty="0" err="1"/>
              <a:t>sp</a:t>
            </a:r>
            <a:r>
              <a:rPr lang="en-US" dirty="0"/>
              <a:t> mixing occurs, producing crystal orbitals between these two extremes.</a:t>
            </a:r>
          </a:p>
          <a:p>
            <a:r>
              <a:rPr lang="en-US" dirty="0"/>
              <a:t>Key takeaways: four bands (one atom per unit cell), very wide bands spanning ~24-25 eV. Aluminum has three valence electrons, filling bands only 37.5% (3/8). The Fermi level cuts through these wide bands—a recipe for delocalized electronic conductivity.</a:t>
            </a:r>
          </a:p>
        </p:txBody>
      </p:sp>
      <p:sp>
        <p:nvSpPr>
          <p:cNvPr id="4" name="Slide Number Placeholder 3"/>
          <p:cNvSpPr>
            <a:spLocks noGrp="1"/>
          </p:cNvSpPr>
          <p:nvPr>
            <p:ph type="sldNum" sz="quarter" idx="5"/>
          </p:nvPr>
        </p:nvSpPr>
        <p:spPr/>
        <p:txBody>
          <a:bodyPr/>
          <a:lstStyle/>
          <a:p>
            <a:fld id="{52F099C0-A139-5F4B-A199-FC5DBF917461}" type="slidenum">
              <a:rPr lang="en-US" smtClean="0"/>
              <a:t>49</a:t>
            </a:fld>
            <a:endParaRPr lang="en-US"/>
          </a:p>
        </p:txBody>
      </p:sp>
    </p:spTree>
    <p:extLst>
      <p:ext uri="{BB962C8B-B14F-4D97-AF65-F5344CB8AC3E}">
        <p14:creationId xmlns:p14="http://schemas.microsoft.com/office/powerpoint/2010/main" val="1169309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diamond, the sp³ polymorph of carbon. We've examined graphene (the 2D equivalent of graphite), and graphite's band structure is quite similar to graphene's with subtle differences. What about the sp³ form?</a:t>
            </a:r>
          </a:p>
          <a:p>
            <a:r>
              <a:rPr lang="en-US" dirty="0"/>
              <a:t>Diamond has a face-centered cubic lattice with carbon atoms at corners and on each face (like aluminum), but also has carbon atoms inside the unit cell—four carbons at the centers of alternating octants. This gives eight carbon atoms per unit cell (the centered unit cell). The primitive unit cell is four times smaller and contains two carbon atoms per primitive unit cell</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50</a:t>
            </a:fld>
            <a:endParaRPr lang="en-US"/>
          </a:p>
        </p:txBody>
      </p:sp>
    </p:spTree>
    <p:extLst>
      <p:ext uri="{BB962C8B-B14F-4D97-AF65-F5344CB8AC3E}">
        <p14:creationId xmlns:p14="http://schemas.microsoft.com/office/powerpoint/2010/main" val="3848190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two atoms per primitive unit cell, we have doubled the number of bands—eight total. The lower four bands come from bonding MOs between the two carbons in the unit cell. Like aluminum, at </a:t>
            </a:r>
            <a:r>
              <a:rPr lang="el-GR" dirty="0"/>
              <a:t>Γ </a:t>
            </a:r>
            <a:r>
              <a:rPr lang="en-US" dirty="0"/>
              <a:t>the s and p orbitals don't mix. These lower bands resemble aluminum's: a completely bonding crystal orbital at </a:t>
            </a:r>
            <a:r>
              <a:rPr lang="el-GR" dirty="0"/>
              <a:t>Γ </a:t>
            </a:r>
            <a:r>
              <a:rPr lang="en-US" dirty="0"/>
              <a:t>with carbon 2s character, and higher-energy crystal orbitals from carbon 2p states that are largely antibonding.</a:t>
            </a:r>
          </a:p>
          <a:p>
            <a:r>
              <a:rPr lang="en-US" dirty="0"/>
              <a:t>What does "antibonding in the bonding MO band" mean? The two-atom motif within the unit cell has bonding interactions, but this same two-atom basis has antibonding interactions with neighboring unit cells' basis sets. So at </a:t>
            </a:r>
            <a:r>
              <a:rPr lang="el-GR" dirty="0"/>
              <a:t>Γ_</a:t>
            </a:r>
            <a:r>
              <a:rPr lang="en-US" dirty="0"/>
              <a:t>p, it's a mixture—one bonding interaction but antibonding interactions with carbons in neighboring unit cells.</a:t>
            </a:r>
          </a:p>
          <a:p>
            <a:r>
              <a:rPr lang="en-US" dirty="0"/>
              <a:t>The upper four bands come from antibonding combinations of the two-atom basis: one antibonding s band and three antibonding p bands.</a:t>
            </a:r>
          </a:p>
          <a:p>
            <a:r>
              <a:rPr lang="en-US" dirty="0"/>
              <a:t>For band filling: each carbon has four valence electrons, with two carbons per unit cell giving eight valence electrons—enough to fill the bottom four bands. There's a 5.5 eV gap to the next four empty bands. In semiconductor nomenclature, these filled (mostly bonding) states are the valence band, and the empty (mostly antibonding) states are the conduction band. This 5.5 eV gap makes diamond an insulator. The valence band maximum is at </a:t>
            </a:r>
            <a:r>
              <a:rPr lang="el-GR" dirty="0"/>
              <a:t>Γ </a:t>
            </a:r>
            <a:r>
              <a:rPr lang="en-US" dirty="0"/>
              <a:t>while the conduction band minimum is between </a:t>
            </a:r>
            <a:r>
              <a:rPr lang="el-GR" dirty="0"/>
              <a:t>Γ </a:t>
            </a:r>
            <a:r>
              <a:rPr lang="en-US" dirty="0"/>
              <a:t>and X, making diamond an indirect band gap semiconductor.</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51</a:t>
            </a:fld>
            <a:endParaRPr lang="en-US"/>
          </a:p>
        </p:txBody>
      </p:sp>
    </p:spTree>
    <p:extLst>
      <p:ext uri="{BB962C8B-B14F-4D97-AF65-F5344CB8AC3E}">
        <p14:creationId xmlns:p14="http://schemas.microsoft.com/office/powerpoint/2010/main" val="805678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down group 14: elements immediately below carbon—silicon and germanium—also crystallize with the diamond structure. Bonds lengthen moving down the periodic table (as expected), and the band gap decreases substantially. Silicon and germanium have ~1 eV band gaps, ideal for electronic devices—silicon is one of the most important elements for modern computer technology.</a:t>
            </a:r>
          </a:p>
          <a:p>
            <a:r>
              <a:rPr lang="en-US" dirty="0"/>
              <a:t>Tin is polymorphic. Gray tin has the diamond structure with longer bonds and only 0.1 eV band gap, making it practically a semimetal. White tin has a tetragonal structure with properties closer to a metal than a semiconductor. Lead is metallic with a close-packed structure, not a semiconductor.</a:t>
            </a:r>
          </a:p>
          <a:p>
            <a:r>
              <a:rPr lang="en-US" dirty="0"/>
              <a:t>This transformation from insulator (top of group 14) to semiconductors (Si, Ge, Sn) to metal (Pb) isn't unique to group 14—it occurs across much of the p-block. How can we understand this from a bonding perspective?</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52</a:t>
            </a:fld>
            <a:endParaRPr lang="en-US"/>
          </a:p>
        </p:txBody>
      </p:sp>
    </p:spTree>
    <p:extLst>
      <p:ext uri="{BB962C8B-B14F-4D97-AF65-F5344CB8AC3E}">
        <p14:creationId xmlns:p14="http://schemas.microsoft.com/office/powerpoint/2010/main" val="2859350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Silicon and germanium band structures are qualitatively similar to diamond—both are indirect band gap semiconductors with valence band maximum at </a:t>
            </a:r>
            <a:r>
              <a:rPr lang="el-GR" dirty="0"/>
              <a:t>Γ </a:t>
            </a:r>
            <a:r>
              <a:rPr lang="en-US" dirty="0"/>
              <a:t>and conduction band minimum elsewhere. The key observation is the S* band energy at </a:t>
            </a:r>
            <a:r>
              <a:rPr lang="el-GR" dirty="0"/>
              <a:t>Γ (</a:t>
            </a:r>
            <a:r>
              <a:rPr lang="en-US" dirty="0"/>
              <a:t>the crystal orbital from the antibonding combination of 2s orbitals in the basis at </a:t>
            </a:r>
            <a:r>
              <a:rPr lang="el-GR" dirty="0"/>
              <a:t>Γ).</a:t>
            </a:r>
          </a:p>
          <a:p>
            <a:r>
              <a:rPr lang="en-US" dirty="0"/>
              <a:t>In carbon, S* is much higher than the antibonding p bands. In silicon, S* is still higher but not by much. In germanium, S* drops below the antibonding p bands, quite close to the valence band top. In tin, the gap almost disappears.</a:t>
            </a:r>
          </a:p>
          <a:p>
            <a:r>
              <a:rPr lang="en-US" dirty="0"/>
              <a:t>What's happening: as bond distance increases and orbital overlap decreases, bonding states become slightly less bonding while antibonding states become substantially less antibonding. This shrinks the gap between antibonding and bonding bands.</a:t>
            </a:r>
          </a:p>
          <a:p>
            <a:r>
              <a:rPr lang="en-US" dirty="0"/>
              <a:t>In lead, the S* band drops below bonding p states (if calculated with diamond structure). Now antibonding states fill before bonding states complete filling, totally destabilizing the tetrahedral coordination of the diamond structure—no more semiconducting behavior.</a:t>
            </a:r>
          </a:p>
          <a:p>
            <a:r>
              <a:rPr lang="en-US" dirty="0"/>
              <a:t>Bottom line: decreasing orbital overlap drives the </a:t>
            </a:r>
            <a:r>
              <a:rPr lang="en-US" dirty="0" err="1"/>
              <a:t>insulator→semiconductor→metal</a:t>
            </a:r>
            <a:r>
              <a:rPr lang="en-US" dirty="0"/>
              <a:t> crossover. As overlap decreases, the low-coordination covalent bonding arrangement becomes less stable.</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53</a:t>
            </a:fld>
            <a:endParaRPr lang="en-US"/>
          </a:p>
        </p:txBody>
      </p:sp>
    </p:spTree>
    <p:extLst>
      <p:ext uri="{BB962C8B-B14F-4D97-AF65-F5344CB8AC3E}">
        <p14:creationId xmlns:p14="http://schemas.microsoft.com/office/powerpoint/2010/main" val="397877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if we were to draw the entire lattice of reciprocal space points, it would look like this. And it still has that hexagonal symmetry to it, but the lattice vectors are now pointing in somewhat different directions.</a:t>
            </a:r>
          </a:p>
        </p:txBody>
      </p:sp>
      <p:sp>
        <p:nvSpPr>
          <p:cNvPr id="4" name="Slide Number Placeholder 3"/>
          <p:cNvSpPr>
            <a:spLocks noGrp="1"/>
          </p:cNvSpPr>
          <p:nvPr>
            <p:ph type="sldNum" sz="quarter" idx="5"/>
          </p:nvPr>
        </p:nvSpPr>
        <p:spPr/>
        <p:txBody>
          <a:bodyPr/>
          <a:lstStyle/>
          <a:p>
            <a:fld id="{52F099C0-A139-5F4B-A199-FC5DBF917461}" type="slidenum">
              <a:rPr lang="en-US" smtClean="0"/>
              <a:t>4</a:t>
            </a:fld>
            <a:endParaRPr lang="en-US"/>
          </a:p>
        </p:txBody>
      </p:sp>
    </p:spTree>
    <p:extLst>
      <p:ext uri="{BB962C8B-B14F-4D97-AF65-F5344CB8AC3E}">
        <p14:creationId xmlns:p14="http://schemas.microsoft.com/office/powerpoint/2010/main" val="341607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Brillouin zone (BZ) is the locus of points closest to the origin. To construct it: draw lines from the origin to all nearest lattice points, then bisect each line. This yields a hexagon for a 2D hexagonal lattice. </a:t>
            </a:r>
          </a:p>
          <a:p>
            <a:r>
              <a:rPr lang="en-US" dirty="0"/>
              <a:t>For real space lattice vectors in Cartesian coordinates: B points along Y with magnitude A (the lattice vector length). Vector A has the same length but isn't along X due to non-orthogonal vectors, forming a 30-60 right triangle: A has components (√3/2)A in X and -A/2 in Y.</a:t>
            </a:r>
          </a:p>
          <a:p>
            <a:r>
              <a:rPr lang="en-US" dirty="0"/>
              <a:t>Now, when we take the dot product of A times A star, that's got to be 2 pi, and B times B star has to be 2 pi. And so that gives us these lattice vectors. So these are the Cartesian coordinates of them. I'll leave it for you to confirm that if you take A dot A star, you get 2 pi, and if you take B dot B star, you get 2 pi.</a:t>
            </a:r>
          </a:p>
        </p:txBody>
      </p:sp>
      <p:sp>
        <p:nvSpPr>
          <p:cNvPr id="4" name="Slide Number Placeholder 3"/>
          <p:cNvSpPr>
            <a:spLocks noGrp="1"/>
          </p:cNvSpPr>
          <p:nvPr>
            <p:ph type="sldNum" sz="quarter" idx="5"/>
          </p:nvPr>
        </p:nvSpPr>
        <p:spPr/>
        <p:txBody>
          <a:bodyPr/>
          <a:lstStyle/>
          <a:p>
            <a:fld id="{52F099C0-A139-5F4B-A199-FC5DBF917461}" type="slidenum">
              <a:rPr lang="en-US" smtClean="0"/>
              <a:t>5</a:t>
            </a:fld>
            <a:endParaRPr lang="en-US"/>
          </a:p>
        </p:txBody>
      </p:sp>
    </p:spTree>
    <p:extLst>
      <p:ext uri="{BB962C8B-B14F-4D97-AF65-F5344CB8AC3E}">
        <p14:creationId xmlns:p14="http://schemas.microsoft.com/office/powerpoint/2010/main" val="24931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reciprocal lattice condition requires A·A* = 2</a:t>
            </a:r>
            <a:r>
              <a:rPr lang="el-GR" dirty="0"/>
              <a:t>π </a:t>
            </a:r>
            <a:r>
              <a:rPr lang="en-US" dirty="0"/>
              <a:t>and B·B* = 2</a:t>
            </a:r>
            <a:r>
              <a:rPr lang="el-GR" dirty="0"/>
              <a:t>π, </a:t>
            </a:r>
            <a:r>
              <a:rPr lang="en-US" dirty="0"/>
              <a:t>which gives us the reciprocal lattice vectors in Cartesian coordinates. You can confirm that A·A* = 2</a:t>
            </a:r>
            <a:r>
              <a:rPr lang="el-GR" dirty="0"/>
              <a:t>π </a:t>
            </a:r>
            <a:r>
              <a:rPr lang="en-US" dirty="0"/>
              <a:t>and B·B* = 2</a:t>
            </a:r>
            <a:r>
              <a:rPr lang="el-GR" dirty="0"/>
              <a:t>π.</a:t>
            </a:r>
          </a:p>
          <a:p>
            <a:r>
              <a:rPr lang="en-US" dirty="0"/>
              <a:t>Now for the special symmetry points in the first Brillouin zone of a 2D hexagonal lattice: At the center is the </a:t>
            </a:r>
            <a:r>
              <a:rPr lang="el-GR" dirty="0"/>
              <a:t>Γ </a:t>
            </a:r>
            <a:r>
              <a:rPr lang="en-US" dirty="0"/>
              <a:t>point, where the k vectors are zero. Point M exists at the center of a hexagonal edge at (1/2)A* with no B component. The two special corner points are K at (1/3)A* + (1/3)B* and K' at (2/3)A* - (1/3)B*. These are key points for analyzing graphene's band structure—we'll examine their energies and crystal orbitals. Cartesian coordinates are written below but we won't focus on them.</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6</a:t>
            </a:fld>
            <a:endParaRPr lang="en-US"/>
          </a:p>
        </p:txBody>
      </p:sp>
    </p:spTree>
    <p:extLst>
      <p:ext uri="{BB962C8B-B14F-4D97-AF65-F5344CB8AC3E}">
        <p14:creationId xmlns:p14="http://schemas.microsoft.com/office/powerpoint/2010/main" val="77425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everything I've set up to this point is generic for any crystal that has a two-dimensional hexagonal lattice. But what do we say specifically about graphene? So here's the structure of graphene. We see that graphene is this two-dimensional honeycomb, or you might think about it as chicken wire, of these fused benzene rings. The unit cell here contains two carbon atoms, and they're on the Y-</a:t>
            </a:r>
            <a:r>
              <a:rPr lang="en-US" dirty="0" err="1"/>
              <a:t>coffsite</a:t>
            </a:r>
            <a:r>
              <a:rPr lang="en-US" dirty="0"/>
              <a:t> 2B of the plane group P6MM. </a:t>
            </a:r>
          </a:p>
        </p:txBody>
      </p:sp>
      <p:sp>
        <p:nvSpPr>
          <p:cNvPr id="4" name="Slide Number Placeholder 3"/>
          <p:cNvSpPr>
            <a:spLocks noGrp="1"/>
          </p:cNvSpPr>
          <p:nvPr>
            <p:ph type="sldNum" sz="quarter" idx="5"/>
          </p:nvPr>
        </p:nvSpPr>
        <p:spPr/>
        <p:txBody>
          <a:bodyPr/>
          <a:lstStyle/>
          <a:p>
            <a:fld id="{52F099C0-A139-5F4B-A199-FC5DBF917461}" type="slidenum">
              <a:rPr lang="en-US" smtClean="0"/>
              <a:t>7</a:t>
            </a:fld>
            <a:endParaRPr lang="en-US"/>
          </a:p>
        </p:txBody>
      </p:sp>
    </p:spTree>
    <p:extLst>
      <p:ext uri="{BB962C8B-B14F-4D97-AF65-F5344CB8AC3E}">
        <p14:creationId xmlns:p14="http://schemas.microsoft.com/office/powerpoint/2010/main" val="382417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dirty="0">
                <a:effectLst/>
              </a:rPr>
              <a:t>The user wants me to make this explanation more concise while keeping all concepts. Let me identify the key concepts:</a:t>
            </a:r>
          </a:p>
          <a:p>
            <a:pPr>
              <a:buFont typeface="+mj-lt"/>
              <a:buAutoNum type="arabicPeriod"/>
            </a:pPr>
            <a:r>
              <a:rPr lang="en-US" dirty="0">
                <a:effectLst/>
              </a:rPr>
              <a:t>Carbon atomic orbitals: 2S, 2PX, 2PY, 2PZ</a:t>
            </a:r>
          </a:p>
          <a:p>
            <a:pPr>
              <a:buFont typeface="+mj-lt"/>
              <a:buAutoNum type="arabicPeriod"/>
            </a:pPr>
            <a:r>
              <a:rPr lang="en-US" dirty="0">
                <a:effectLst/>
              </a:rPr>
              <a:t>Two carbon atoms per unit cell = 8 total bands</a:t>
            </a:r>
          </a:p>
          <a:p>
            <a:pPr>
              <a:buFont typeface="+mj-lt"/>
              <a:buAutoNum type="arabicPeriod"/>
            </a:pPr>
            <a:r>
              <a:rPr lang="en-US" dirty="0">
                <a:effectLst/>
              </a:rPr>
              <a:t>Showing 5 lowest energy bands</a:t>
            </a:r>
          </a:p>
          <a:p>
            <a:pPr>
              <a:buFont typeface="+mj-lt"/>
              <a:buAutoNum type="arabicPeriod"/>
            </a:pPr>
            <a:r>
              <a:rPr lang="en-US" dirty="0">
                <a:effectLst/>
              </a:rPr>
              <a:t>Three lowest bands at M or K are sigma bands</a:t>
            </a:r>
          </a:p>
          <a:p>
            <a:pPr>
              <a:buFont typeface="+mj-lt"/>
              <a:buAutoNum type="arabicPeriod"/>
            </a:pPr>
            <a:r>
              <a:rPr lang="en-US" dirty="0">
                <a:effectLst/>
              </a:rPr>
              <a:t>At gamma point: 2S orthogonal to 2P orbitals</a:t>
            </a:r>
          </a:p>
          <a:p>
            <a:pPr>
              <a:buFont typeface="+mj-lt"/>
              <a:buAutoNum type="arabicPeriod"/>
            </a:pPr>
            <a:r>
              <a:rPr lang="en-US" dirty="0">
                <a:effectLst/>
              </a:rPr>
              <a:t>Lowest crystal orbital: only 2S character, bonding</a:t>
            </a:r>
          </a:p>
          <a:p>
            <a:pPr>
              <a:buFont typeface="+mj-lt"/>
              <a:buAutoNum type="arabicPeriod"/>
            </a:pPr>
            <a:r>
              <a:rPr lang="en-US" dirty="0">
                <a:effectLst/>
              </a:rPr>
              <a:t>Two degenerate bands at this point: 2PX and 2PY</a:t>
            </a:r>
          </a:p>
          <a:p>
            <a:pPr>
              <a:buFont typeface="+mj-lt"/>
              <a:buAutoNum type="arabicPeriod"/>
            </a:pPr>
            <a:r>
              <a:rPr lang="en-US" dirty="0">
                <a:effectLst/>
              </a:rPr>
              <a:t>General feature: at gamma, bonding S orbital + orthogonal antibonding P orbitals</a:t>
            </a:r>
          </a:p>
          <a:p>
            <a:pPr>
              <a:buFont typeface="+mj-lt"/>
              <a:buAutoNum type="arabicPeriod"/>
            </a:pPr>
            <a:r>
              <a:rPr lang="en-US" dirty="0">
                <a:effectLst/>
              </a:rPr>
              <a:t>Sigma bands not the focus here</a:t>
            </a:r>
          </a:p>
          <a:p>
            <a:pPr>
              <a:buFont typeface="+mj-lt"/>
              <a:buAutoNum type="arabicPeriod"/>
            </a:pPr>
            <a:r>
              <a:rPr lang="en-US" dirty="0">
                <a:effectLst/>
              </a:rPr>
              <a:t>Like benzene, pi overlap is key</a:t>
            </a:r>
          </a:p>
          <a:p>
            <a:pPr>
              <a:buFont typeface="+mj-lt"/>
              <a:buAutoNum type="arabicPeriod"/>
            </a:pPr>
            <a:r>
              <a:rPr lang="en-US" dirty="0">
                <a:effectLst/>
              </a:rPr>
              <a:t>Pi and pi* bands from 2PZ overlap (perpendicular to graphene plane)</a:t>
            </a:r>
          </a:p>
          <a:p>
            <a:pPr>
              <a:buFont typeface="+mj-lt"/>
              <a:buAutoNum type="arabicPeriod"/>
            </a:pPr>
            <a:r>
              <a:rPr lang="en-US" dirty="0">
                <a:effectLst/>
              </a:rPr>
              <a:t>2PZ orthogonal to other three orbitals everywhere in first BZ</a:t>
            </a:r>
          </a:p>
          <a:p>
            <a:pPr>
              <a:buFont typeface="+mj-lt"/>
              <a:buAutoNum type="arabicPeriod"/>
            </a:pPr>
            <a:r>
              <a:rPr lang="en-US" dirty="0">
                <a:effectLst/>
              </a:rPr>
              <a:t>Simplifies analysis - only need to consider pi overlap</a:t>
            </a:r>
          </a:p>
          <a:p>
            <a:pPr>
              <a:buFont typeface="+mj-lt"/>
              <a:buAutoNum type="arabicPeriod"/>
            </a:pPr>
            <a:r>
              <a:rPr lang="en-US" dirty="0">
                <a:effectLst/>
              </a:rPr>
              <a:t>Higher energy: antibonding sigma bands (not shown, not important)</a:t>
            </a:r>
          </a:p>
          <a:p>
            <a:pPr>
              <a:buFont typeface="+mj-lt"/>
              <a:buAutoNum type="arabicPeriod"/>
            </a:pPr>
            <a:r>
              <a:rPr lang="en-US" dirty="0">
                <a:effectLst/>
              </a:rPr>
              <a:t>Focus now on pi and pi* bands and their crystal orbitals at key points</a:t>
            </a:r>
          </a:p>
          <a:p>
            <a:r>
              <a:rPr lang="en-US" dirty="0">
                <a:effectLst/>
              </a:rPr>
              <a:t>Let me condense while keeping all these points.</a:t>
            </a:r>
          </a:p>
          <a:p>
            <a:r>
              <a:rPr lang="en-US" dirty="0"/>
              <a:t>Carbon's relevant atomic orbitals are 2S, 2PX, 2PY, and 2PZ. With two carbons per unit cell, the band structure has eight bands total; five lowest energy bands are shown here. The three lowest bands at M or K are sigma bands. At the </a:t>
            </a:r>
            <a:r>
              <a:rPr lang="el-GR" dirty="0"/>
              <a:t>Γ </a:t>
            </a:r>
            <a:r>
              <a:rPr lang="en-US" dirty="0"/>
              <a:t>point, 2S is orthogonal to 2P orbitals, so the lowest crystal orbital is purely 2S bonding character, with two degenerate bands (2PX and 2PY) above it. This is a recurring pattern: at </a:t>
            </a:r>
            <a:r>
              <a:rPr lang="el-GR" dirty="0"/>
              <a:t>Γ, </a:t>
            </a:r>
            <a:r>
              <a:rPr lang="en-US" dirty="0"/>
              <a:t>valence S orbitals form bonding crystal orbitals, while valence P orbitals form orthogonal antibonding crystal orbitals.</a:t>
            </a:r>
          </a:p>
          <a:p>
            <a:r>
              <a:rPr lang="en-US" dirty="0"/>
              <a:t>However, these sigma bands aren't our focus. Like benzene, graphene's key electronic features arise from </a:t>
            </a:r>
            <a:r>
              <a:rPr lang="el-GR" dirty="0"/>
              <a:t>π </a:t>
            </a:r>
            <a:r>
              <a:rPr lang="en-US" dirty="0"/>
              <a:t>overlap. The </a:t>
            </a:r>
            <a:r>
              <a:rPr lang="el-GR" dirty="0"/>
              <a:t>π </a:t>
            </a:r>
            <a:r>
              <a:rPr lang="en-US" dirty="0"/>
              <a:t>and </a:t>
            </a:r>
            <a:r>
              <a:rPr lang="el-GR" dirty="0"/>
              <a:t>π* </a:t>
            </a:r>
            <a:r>
              <a:rPr lang="en-US" dirty="0"/>
              <a:t>bands come from 2PZ orbital overlap (perpendicular to the graphene plane). The 2PZ orbital is orthogonal to the other three everywhere in the first Brillouin zone, simplifying analysis—we only need to consider </a:t>
            </a:r>
            <a:r>
              <a:rPr lang="el-GR" dirty="0"/>
              <a:t>π </a:t>
            </a:r>
            <a:r>
              <a:rPr lang="en-US" dirty="0"/>
              <a:t>overlap between 2PZ orbitals. Antibonding sigma bands exist at higher energy (not shown) but aren't important for properties. Let's now examine the </a:t>
            </a:r>
            <a:r>
              <a:rPr lang="el-GR" dirty="0"/>
              <a:t>π </a:t>
            </a:r>
            <a:r>
              <a:rPr lang="en-US" dirty="0"/>
              <a:t>and </a:t>
            </a:r>
            <a:r>
              <a:rPr lang="el-GR" dirty="0"/>
              <a:t>π* </a:t>
            </a:r>
            <a:r>
              <a:rPr lang="en-US" dirty="0"/>
              <a:t>bands' crystal orbitals at key Brillouin zone points.</a:t>
            </a:r>
          </a:p>
          <a:p>
            <a:endParaRPr lang="en-US" dirty="0"/>
          </a:p>
        </p:txBody>
      </p:sp>
      <p:sp>
        <p:nvSpPr>
          <p:cNvPr id="4" name="Slide Number Placeholder 3"/>
          <p:cNvSpPr>
            <a:spLocks noGrp="1"/>
          </p:cNvSpPr>
          <p:nvPr>
            <p:ph type="sldNum" sz="quarter" idx="5"/>
          </p:nvPr>
        </p:nvSpPr>
        <p:spPr/>
        <p:txBody>
          <a:bodyPr/>
          <a:lstStyle/>
          <a:p>
            <a:fld id="{52F099C0-A139-5F4B-A199-FC5DBF917461}" type="slidenum">
              <a:rPr lang="en-US" smtClean="0"/>
              <a:t>8</a:t>
            </a:fld>
            <a:endParaRPr lang="en-US"/>
          </a:p>
        </p:txBody>
      </p:sp>
    </p:spTree>
    <p:extLst>
      <p:ext uri="{BB962C8B-B14F-4D97-AF65-F5344CB8AC3E}">
        <p14:creationId xmlns:p14="http://schemas.microsoft.com/office/powerpoint/2010/main" val="40369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l-GR" dirty="0"/>
              <a:t>Γ, </a:t>
            </a:r>
            <a:r>
              <a:rPr lang="en-US" dirty="0"/>
              <a:t>there are two bands from the two PZ orbitals in the unit cell (one per carbon). The basis set is the </a:t>
            </a:r>
            <a:r>
              <a:rPr lang="el-GR" dirty="0"/>
              <a:t>π </a:t>
            </a:r>
            <a:r>
              <a:rPr lang="en-US" dirty="0"/>
              <a:t>bonding MO (lower band) and </a:t>
            </a:r>
            <a:r>
              <a:rPr lang="el-GR" dirty="0"/>
              <a:t>π* </a:t>
            </a:r>
            <a:r>
              <a:rPr lang="en-US" dirty="0"/>
              <a:t>antibonding MO (upper band). Looking down at the P orbital lobe emerging from the plane, we see each carbon forms bonding interactions with its three nearest neighbors—making this a bonding orbital at low energy. This is the lowest energy crystal orbital. Conversely, the </a:t>
            </a:r>
            <a:r>
              <a:rPr lang="el-GR" dirty="0"/>
              <a:t>π* </a:t>
            </a:r>
            <a:r>
              <a:rPr lang="en-US" dirty="0"/>
              <a:t>antibonding orbital shows each carbon forming antibonding interactions with its three nearest neighbors, making it the most antibonding crystal orbital in the entire first Brillouin zone, at considerably higher energy. Now let's go to M.</a:t>
            </a:r>
          </a:p>
        </p:txBody>
      </p:sp>
      <p:sp>
        <p:nvSpPr>
          <p:cNvPr id="4" name="Slide Number Placeholder 3"/>
          <p:cNvSpPr>
            <a:spLocks noGrp="1"/>
          </p:cNvSpPr>
          <p:nvPr>
            <p:ph type="sldNum" sz="quarter" idx="5"/>
          </p:nvPr>
        </p:nvSpPr>
        <p:spPr/>
        <p:txBody>
          <a:bodyPr/>
          <a:lstStyle/>
          <a:p>
            <a:fld id="{52F099C0-A139-5F4B-A199-FC5DBF917461}" type="slidenum">
              <a:rPr lang="en-US" smtClean="0"/>
              <a:t>9</a:t>
            </a:fld>
            <a:endParaRPr lang="en-US"/>
          </a:p>
        </p:txBody>
      </p:sp>
    </p:spTree>
    <p:extLst>
      <p:ext uri="{BB962C8B-B14F-4D97-AF65-F5344CB8AC3E}">
        <p14:creationId xmlns:p14="http://schemas.microsoft.com/office/powerpoint/2010/main" val="2302810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9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612065db.png"/>
          <p:cNvPicPr>
            <a:picLocks noChangeAspect="1"/>
          </p:cNvPicPr>
          <p:nvPr/>
        </p:nvPicPr>
        <p:blipFill>
          <a:blip r:embed="rId3"/>
          <a:stretch>
            <a:fillRect/>
          </a:stretch>
        </p:blipFill>
        <p:spPr>
          <a:xfrm>
            <a:off x="0" y="1"/>
            <a:ext cx="12192000" cy="1564481"/>
          </a:xfrm>
          <a:prstGeom prst="rect">
            <a:avLst/>
          </a:prstGeom>
        </p:spPr>
      </p:pic>
      <p:sp>
        <p:nvSpPr>
          <p:cNvPr id="3" name="Text 0"/>
          <p:cNvSpPr/>
          <p:nvPr/>
        </p:nvSpPr>
        <p:spPr>
          <a:xfrm>
            <a:off x="508000" y="304800"/>
            <a:ext cx="5712715" cy="533400"/>
          </a:xfrm>
          <a:prstGeom prst="rect">
            <a:avLst/>
          </a:prstGeom>
          <a:noFill/>
          <a:ln/>
        </p:spPr>
        <p:txBody>
          <a:bodyPr wrap="square" lIns="0" tIns="0" rIns="0" bIns="0" rtlCol="0" anchor="t"/>
          <a:lstStyle/>
          <a:p>
            <a:pPr>
              <a:lnSpc>
                <a:spcPts val="4200"/>
              </a:lnSpc>
            </a:pPr>
            <a:r>
              <a:rPr lang="en-US" sz="4200" b="1" dirty="0">
                <a:solidFill>
                  <a:srgbClr val="FFFFFF"/>
                </a:solidFill>
                <a:latin typeface="Arial" pitchFamily="34" charset="0"/>
                <a:ea typeface="Arial" pitchFamily="34" charset="-122"/>
                <a:cs typeface="Arial" pitchFamily="34" charset="-120"/>
              </a:rPr>
              <a:t>Learning Objectives</a:t>
            </a:r>
            <a:endParaRPr lang="en-US" sz="4200" dirty="0"/>
          </a:p>
        </p:txBody>
      </p:sp>
      <p:sp>
        <p:nvSpPr>
          <p:cNvPr id="4" name="Text 1"/>
          <p:cNvSpPr/>
          <p:nvPr/>
        </p:nvSpPr>
        <p:spPr>
          <a:xfrm>
            <a:off x="508000" y="9398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Electronic Band Structure of Graphene</a:t>
            </a:r>
            <a:endParaRPr lang="en-US" dirty="0"/>
          </a:p>
        </p:txBody>
      </p:sp>
      <p:sp>
        <p:nvSpPr>
          <p:cNvPr id="5" name="Text 2"/>
          <p:cNvSpPr/>
          <p:nvPr/>
        </p:nvSpPr>
        <p:spPr>
          <a:xfrm>
            <a:off x="635000" y="2049861"/>
            <a:ext cx="11140440" cy="284361"/>
          </a:xfrm>
          <a:prstGeom prst="rect">
            <a:avLst/>
          </a:prstGeom>
          <a:noFill/>
          <a:ln/>
        </p:spPr>
        <p:txBody>
          <a:bodyPr wrap="square" lIns="0" tIns="0" rIns="0" bIns="0" rtlCol="0" anchor="t"/>
          <a:lstStyle/>
          <a:p>
            <a:pPr>
              <a:lnSpc>
                <a:spcPts val="2240"/>
              </a:lnSpc>
              <a:spcAft>
                <a:spcPts val="2000"/>
              </a:spcAft>
            </a:pPr>
            <a:r>
              <a:rPr lang="en-US" sz="1600" b="1" dirty="0">
                <a:solidFill>
                  <a:srgbClr val="5A6A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3"/>
          <p:cNvSpPr/>
          <p:nvPr/>
        </p:nvSpPr>
        <p:spPr>
          <a:xfrm>
            <a:off x="635000" y="2791420"/>
            <a:ext cx="10922000" cy="34036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reciprocal lattice vectors for non-orthogonal hexagonal systems and identify the hexagonal first Brillouin zone</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Locate special k-points (Gamma, M, K, K') in hexagonal Brillouin zones and convert between reciprocal lattice and Cartesian coordinates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Distinguish sigma and pi band contributions in graphene and apply orbital orthogonality at high-symmetry points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bonding character of pi orbitals at Gamma, M, and K points using phase relationship analysis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Explain semi-metallic behavior, Dirac points, and linear dispersion as unique features of graphene's electronic structure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55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65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76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A23B06B-33BB-3EF0-740D-721382122849}"/>
              </a:ext>
            </a:extLst>
          </p:cNvPr>
          <p:cNvPicPr>
            <a:picLocks noChangeAspect="1"/>
          </p:cNvPicPr>
          <p:nvPr/>
        </p:nvPicPr>
        <p:blipFill>
          <a:blip r:embed="rId2"/>
          <a:srcRect b="5875"/>
          <a:stretch>
            <a:fillRect/>
          </a:stretch>
        </p:blipFill>
        <p:spPr>
          <a:xfrm>
            <a:off x="20" y="1282"/>
            <a:ext cx="12191980" cy="6856718"/>
          </a:xfrm>
          <a:prstGeom prst="rect">
            <a:avLst/>
          </a:prstGeom>
        </p:spPr>
      </p:pic>
    </p:spTree>
    <p:extLst>
      <p:ext uri="{BB962C8B-B14F-4D97-AF65-F5344CB8AC3E}">
        <p14:creationId xmlns:p14="http://schemas.microsoft.com/office/powerpoint/2010/main" val="209074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32A40B66-5A81-7B2D-C84E-A7B3C74AB001}"/>
              </a:ext>
            </a:extLst>
          </p:cNvPr>
          <p:cNvPicPr>
            <a:picLocks noChangeAspect="1"/>
          </p:cNvPicPr>
          <p:nvPr/>
        </p:nvPicPr>
        <p:blipFill>
          <a:blip r:embed="rId2"/>
          <a:stretch>
            <a:fillRect/>
          </a:stretch>
        </p:blipFill>
        <p:spPr>
          <a:xfrm>
            <a:off x="1263578" y="2072388"/>
            <a:ext cx="9664846" cy="2535041"/>
          </a:xfrm>
          <a:prstGeom prst="rect">
            <a:avLst/>
          </a:prstGeom>
        </p:spPr>
      </p:pic>
    </p:spTree>
    <p:extLst>
      <p:ext uri="{BB962C8B-B14F-4D97-AF65-F5344CB8AC3E}">
        <p14:creationId xmlns:p14="http://schemas.microsoft.com/office/powerpoint/2010/main" val="2933320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519D2FA-103A-8213-5269-3F1D23865EDC}"/>
              </a:ext>
            </a:extLst>
          </p:cNvPr>
          <p:cNvPicPr>
            <a:picLocks noChangeAspect="1"/>
          </p:cNvPicPr>
          <p:nvPr/>
        </p:nvPicPr>
        <p:blipFill>
          <a:blip r:embed="rId2"/>
          <a:srcRect b="11084"/>
          <a:stretch>
            <a:fillRect/>
          </a:stretch>
        </p:blipFill>
        <p:spPr>
          <a:xfrm>
            <a:off x="20" y="1282"/>
            <a:ext cx="12191980" cy="6856718"/>
          </a:xfrm>
          <a:prstGeom prst="rect">
            <a:avLst/>
          </a:prstGeom>
        </p:spPr>
      </p:pic>
    </p:spTree>
    <p:extLst>
      <p:ext uri="{BB962C8B-B14F-4D97-AF65-F5344CB8AC3E}">
        <p14:creationId xmlns:p14="http://schemas.microsoft.com/office/powerpoint/2010/main" val="67728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26B4ACD-190A-3904-6568-7649B0EBEDCD}"/>
              </a:ext>
            </a:extLst>
          </p:cNvPr>
          <p:cNvPicPr>
            <a:picLocks noChangeAspect="1"/>
          </p:cNvPicPr>
          <p:nvPr/>
        </p:nvPicPr>
        <p:blipFill>
          <a:blip r:embed="rId2"/>
          <a:stretch>
            <a:fillRect/>
          </a:stretch>
        </p:blipFill>
        <p:spPr>
          <a:xfrm>
            <a:off x="1263578" y="2047235"/>
            <a:ext cx="9664846" cy="2585346"/>
          </a:xfrm>
          <a:prstGeom prst="rect">
            <a:avLst/>
          </a:prstGeom>
        </p:spPr>
      </p:pic>
    </p:spTree>
    <p:extLst>
      <p:ext uri="{BB962C8B-B14F-4D97-AF65-F5344CB8AC3E}">
        <p14:creationId xmlns:p14="http://schemas.microsoft.com/office/powerpoint/2010/main" val="145312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D781C08-6B2D-F341-A10B-DE03A0B9409B}"/>
              </a:ext>
            </a:extLst>
          </p:cNvPr>
          <p:cNvPicPr>
            <a:picLocks noChangeAspect="1"/>
          </p:cNvPicPr>
          <p:nvPr/>
        </p:nvPicPr>
        <p:blipFill>
          <a:blip r:embed="rId2"/>
          <a:srcRect b="1334"/>
          <a:stretch>
            <a:fillRect/>
          </a:stretch>
        </p:blipFill>
        <p:spPr>
          <a:xfrm>
            <a:off x="20" y="1282"/>
            <a:ext cx="12191980" cy="6856718"/>
          </a:xfrm>
          <a:prstGeom prst="rect">
            <a:avLst/>
          </a:prstGeom>
        </p:spPr>
      </p:pic>
    </p:spTree>
    <p:extLst>
      <p:ext uri="{BB962C8B-B14F-4D97-AF65-F5344CB8AC3E}">
        <p14:creationId xmlns:p14="http://schemas.microsoft.com/office/powerpoint/2010/main" val="114067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1E0CDFF1-21F7-E913-AB2E-F447C0235725}"/>
              </a:ext>
            </a:extLst>
          </p:cNvPr>
          <p:cNvPicPr>
            <a:picLocks noChangeAspect="1"/>
          </p:cNvPicPr>
          <p:nvPr/>
        </p:nvPicPr>
        <p:blipFill>
          <a:blip r:embed="rId2"/>
          <a:stretch>
            <a:fillRect/>
          </a:stretch>
        </p:blipFill>
        <p:spPr>
          <a:xfrm>
            <a:off x="1263578" y="1829776"/>
            <a:ext cx="9664846" cy="3020264"/>
          </a:xfrm>
          <a:prstGeom prst="rect">
            <a:avLst/>
          </a:prstGeom>
        </p:spPr>
      </p:pic>
    </p:spTree>
    <p:extLst>
      <p:ext uri="{BB962C8B-B14F-4D97-AF65-F5344CB8AC3E}">
        <p14:creationId xmlns:p14="http://schemas.microsoft.com/office/powerpoint/2010/main" val="102112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439077E-9EB3-FC80-83ED-4373341B9845}"/>
              </a:ext>
            </a:extLst>
          </p:cNvPr>
          <p:cNvPicPr>
            <a:picLocks noChangeAspect="1"/>
          </p:cNvPicPr>
          <p:nvPr/>
        </p:nvPicPr>
        <p:blipFill>
          <a:blip r:embed="rId2"/>
          <a:srcRect r="3094" b="1"/>
          <a:stretch>
            <a:fillRect/>
          </a:stretch>
        </p:blipFill>
        <p:spPr>
          <a:xfrm>
            <a:off x="20" y="1282"/>
            <a:ext cx="12191980" cy="6856718"/>
          </a:xfrm>
          <a:prstGeom prst="rect">
            <a:avLst/>
          </a:prstGeom>
        </p:spPr>
      </p:pic>
    </p:spTree>
    <p:extLst>
      <p:ext uri="{BB962C8B-B14F-4D97-AF65-F5344CB8AC3E}">
        <p14:creationId xmlns:p14="http://schemas.microsoft.com/office/powerpoint/2010/main" val="46810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308FBC7B-B0AA-B542-E384-53B4D3BDF35E}"/>
              </a:ext>
            </a:extLst>
          </p:cNvPr>
          <p:cNvPicPr>
            <a:picLocks noChangeAspect="1"/>
          </p:cNvPicPr>
          <p:nvPr/>
        </p:nvPicPr>
        <p:blipFill>
          <a:blip r:embed="rId3"/>
          <a:stretch>
            <a:fillRect/>
          </a:stretch>
        </p:blipFill>
        <p:spPr>
          <a:xfrm>
            <a:off x="987010" y="0"/>
            <a:ext cx="9860215" cy="6858000"/>
          </a:xfrm>
          <a:prstGeom prst="rect">
            <a:avLst/>
          </a:prstGeom>
        </p:spPr>
      </p:pic>
    </p:spTree>
    <p:extLst>
      <p:ext uri="{BB962C8B-B14F-4D97-AF65-F5344CB8AC3E}">
        <p14:creationId xmlns:p14="http://schemas.microsoft.com/office/powerpoint/2010/main" val="418419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9132B7F5-C4B1-D3B1-5809-FACDB817F2A5}"/>
              </a:ext>
            </a:extLst>
          </p:cNvPr>
          <p:cNvPicPr>
            <a:picLocks noChangeAspect="1"/>
          </p:cNvPicPr>
          <p:nvPr/>
        </p:nvPicPr>
        <p:blipFill>
          <a:blip r:embed="rId2"/>
          <a:stretch>
            <a:fillRect/>
          </a:stretch>
        </p:blipFill>
        <p:spPr>
          <a:xfrm>
            <a:off x="1263578" y="2050678"/>
            <a:ext cx="9664846" cy="2578461"/>
          </a:xfrm>
          <a:prstGeom prst="rect">
            <a:avLst/>
          </a:prstGeom>
        </p:spPr>
      </p:pic>
    </p:spTree>
    <p:extLst>
      <p:ext uri="{BB962C8B-B14F-4D97-AF65-F5344CB8AC3E}">
        <p14:creationId xmlns:p14="http://schemas.microsoft.com/office/powerpoint/2010/main" val="3441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b3918c13.png"/>
          <p:cNvPicPr>
            <a:picLocks noChangeAspect="1"/>
          </p:cNvPicPr>
          <p:nvPr/>
        </p:nvPicPr>
        <p:blipFill>
          <a:blip r:embed="rId3"/>
          <a:stretch>
            <a:fillRect/>
          </a:stretch>
        </p:blipFill>
        <p:spPr>
          <a:xfrm>
            <a:off x="0" y="1"/>
            <a:ext cx="12192000" cy="1564481"/>
          </a:xfrm>
          <a:prstGeom prst="rect">
            <a:avLst/>
          </a:prstGeom>
        </p:spPr>
      </p:pic>
      <p:sp>
        <p:nvSpPr>
          <p:cNvPr id="3" name="Text 0"/>
          <p:cNvSpPr/>
          <p:nvPr/>
        </p:nvSpPr>
        <p:spPr>
          <a:xfrm>
            <a:off x="508000" y="304800"/>
            <a:ext cx="5712715" cy="533400"/>
          </a:xfrm>
          <a:prstGeom prst="rect">
            <a:avLst/>
          </a:prstGeom>
          <a:noFill/>
          <a:ln/>
        </p:spPr>
        <p:txBody>
          <a:bodyPr wrap="square" lIns="0" tIns="0" rIns="0" bIns="0" rtlCol="0" anchor="t"/>
          <a:lstStyle/>
          <a:p>
            <a:pPr>
              <a:lnSpc>
                <a:spcPts val="4200"/>
              </a:lnSpc>
            </a:pPr>
            <a:r>
              <a:rPr lang="en-US" sz="4200" b="1" dirty="0">
                <a:solidFill>
                  <a:srgbClr val="FFFFFF"/>
                </a:solidFill>
                <a:latin typeface="Arial" pitchFamily="34" charset="0"/>
                <a:ea typeface="Arial" pitchFamily="34" charset="-122"/>
                <a:cs typeface="Arial" pitchFamily="34" charset="-120"/>
              </a:rPr>
              <a:t>Learning Objectives</a:t>
            </a:r>
            <a:endParaRPr lang="en-US" sz="4200" dirty="0"/>
          </a:p>
        </p:txBody>
      </p:sp>
      <p:sp>
        <p:nvSpPr>
          <p:cNvPr id="4" name="Text 1"/>
          <p:cNvSpPr/>
          <p:nvPr/>
        </p:nvSpPr>
        <p:spPr>
          <a:xfrm>
            <a:off x="508000" y="9398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3D Band Structures: Primitive Cubic Systems</a:t>
            </a:r>
            <a:endParaRPr lang="en-US" dirty="0"/>
          </a:p>
        </p:txBody>
      </p:sp>
      <p:sp>
        <p:nvSpPr>
          <p:cNvPr id="5" name="Text 2"/>
          <p:cNvSpPr/>
          <p:nvPr/>
        </p:nvSpPr>
        <p:spPr>
          <a:xfrm>
            <a:off x="635000" y="2049861"/>
            <a:ext cx="11140440" cy="284361"/>
          </a:xfrm>
          <a:prstGeom prst="rect">
            <a:avLst/>
          </a:prstGeom>
          <a:noFill/>
          <a:ln/>
        </p:spPr>
        <p:txBody>
          <a:bodyPr wrap="square" lIns="0" tIns="0" rIns="0" bIns="0" rtlCol="0" anchor="t"/>
          <a:lstStyle/>
          <a:p>
            <a:pPr>
              <a:lnSpc>
                <a:spcPts val="2240"/>
              </a:lnSpc>
              <a:spcAft>
                <a:spcPts val="2000"/>
              </a:spcAft>
            </a:pPr>
            <a:r>
              <a:rPr lang="en-US" sz="1600" b="1" dirty="0">
                <a:solidFill>
                  <a:srgbClr val="5A6A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3"/>
          <p:cNvSpPr/>
          <p:nvPr/>
        </p:nvSpPr>
        <p:spPr>
          <a:xfrm>
            <a:off x="635000" y="2791420"/>
            <a:ext cx="10922000" cy="34036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3D reciprocal lattice vectors using cross products and identify special k-points (Gamma, X, M, R) in primitive cubic Brillouin zones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band dispersion for s and p orbitals by analyzing nearest-neighbor bonding patterns at high-symmetry points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Explain how p-orbital directionality causes band splitting and determines which bands remain degenerate at specific k-points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Apply sigma and pi overlap analysis to rationalize subtle energy variations between k-points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Peierls distortions in half-filled p-band systems and calculate Fermi level positions from valence electron count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05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1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21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30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ANNOT_time_0035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A0A097-DEB9-8086-D315-783A7BB1F70D}"/>
              </a:ext>
            </a:extLst>
          </p:cNvPr>
          <p:cNvPicPr>
            <a:picLocks noChangeAspect="1"/>
          </p:cNvPicPr>
          <p:nvPr/>
        </p:nvPicPr>
        <p:blipFill>
          <a:blip r:embed="rId3"/>
          <a:stretch>
            <a:fillRect/>
          </a:stretch>
        </p:blipFill>
        <p:spPr>
          <a:xfrm>
            <a:off x="1654968" y="0"/>
            <a:ext cx="9023686" cy="6858000"/>
          </a:xfrm>
          <a:prstGeom prst="rect">
            <a:avLst/>
          </a:prstGeom>
        </p:spPr>
      </p:pic>
    </p:spTree>
    <p:extLst>
      <p:ext uri="{BB962C8B-B14F-4D97-AF65-F5344CB8AC3E}">
        <p14:creationId xmlns:p14="http://schemas.microsoft.com/office/powerpoint/2010/main" val="1585109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5A835-A9D6-3664-32F9-9C5D5526BAEE}"/>
              </a:ext>
            </a:extLst>
          </p:cNvPr>
          <p:cNvPicPr>
            <a:picLocks noChangeAspect="1"/>
          </p:cNvPicPr>
          <p:nvPr/>
        </p:nvPicPr>
        <p:blipFill>
          <a:blip r:embed="rId3"/>
          <a:stretch>
            <a:fillRect/>
          </a:stretch>
        </p:blipFill>
        <p:spPr>
          <a:xfrm>
            <a:off x="1676806" y="0"/>
            <a:ext cx="9174581" cy="6858000"/>
          </a:xfrm>
          <a:prstGeom prst="rect">
            <a:avLst/>
          </a:prstGeom>
        </p:spPr>
      </p:pic>
    </p:spTree>
    <p:extLst>
      <p:ext uri="{BB962C8B-B14F-4D97-AF65-F5344CB8AC3E}">
        <p14:creationId xmlns:p14="http://schemas.microsoft.com/office/powerpoint/2010/main" val="367205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238D16-0928-6556-6F7E-7CE603231658}"/>
              </a:ext>
            </a:extLst>
          </p:cNvPr>
          <p:cNvPicPr>
            <a:picLocks noChangeAspect="1"/>
          </p:cNvPicPr>
          <p:nvPr/>
        </p:nvPicPr>
        <p:blipFill>
          <a:blip r:embed="rId3"/>
          <a:stretch>
            <a:fillRect/>
          </a:stretch>
        </p:blipFill>
        <p:spPr>
          <a:xfrm>
            <a:off x="1721426" y="0"/>
            <a:ext cx="9194242" cy="6858000"/>
          </a:xfrm>
          <a:prstGeom prst="rect">
            <a:avLst/>
          </a:prstGeom>
        </p:spPr>
      </p:pic>
    </p:spTree>
    <p:extLst>
      <p:ext uri="{BB962C8B-B14F-4D97-AF65-F5344CB8AC3E}">
        <p14:creationId xmlns:p14="http://schemas.microsoft.com/office/powerpoint/2010/main" val="151965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2E0BC7-397B-52B8-9AD6-7B2DBD04B97E}"/>
              </a:ext>
            </a:extLst>
          </p:cNvPr>
          <p:cNvPicPr>
            <a:picLocks noChangeAspect="1"/>
          </p:cNvPicPr>
          <p:nvPr/>
        </p:nvPicPr>
        <p:blipFill>
          <a:blip r:embed="rId3"/>
          <a:stretch>
            <a:fillRect/>
          </a:stretch>
        </p:blipFill>
        <p:spPr>
          <a:xfrm>
            <a:off x="953604" y="0"/>
            <a:ext cx="9705814" cy="6858000"/>
          </a:xfrm>
          <a:prstGeom prst="rect">
            <a:avLst/>
          </a:prstGeom>
        </p:spPr>
      </p:pic>
    </p:spTree>
    <p:extLst>
      <p:ext uri="{BB962C8B-B14F-4D97-AF65-F5344CB8AC3E}">
        <p14:creationId xmlns:p14="http://schemas.microsoft.com/office/powerpoint/2010/main" val="1969294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0197AA-7ECB-8935-DA44-2C445BD3A382}"/>
              </a:ext>
            </a:extLst>
          </p:cNvPr>
          <p:cNvPicPr>
            <a:picLocks noChangeAspect="1"/>
          </p:cNvPicPr>
          <p:nvPr/>
        </p:nvPicPr>
        <p:blipFill>
          <a:blip r:embed="rId3"/>
          <a:stretch>
            <a:fillRect/>
          </a:stretch>
        </p:blipFill>
        <p:spPr>
          <a:xfrm>
            <a:off x="1460499" y="0"/>
            <a:ext cx="9036715" cy="6858000"/>
          </a:xfrm>
          <a:prstGeom prst="rect">
            <a:avLst/>
          </a:prstGeom>
        </p:spPr>
      </p:pic>
    </p:spTree>
    <p:extLst>
      <p:ext uri="{BB962C8B-B14F-4D97-AF65-F5344CB8AC3E}">
        <p14:creationId xmlns:p14="http://schemas.microsoft.com/office/powerpoint/2010/main" val="3110135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ANNOT_time_0047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E28AFD-7698-67BC-7007-689E6F7DF090}"/>
              </a:ext>
            </a:extLst>
          </p:cNvPr>
          <p:cNvPicPr>
            <a:picLocks noChangeAspect="1"/>
          </p:cNvPicPr>
          <p:nvPr/>
        </p:nvPicPr>
        <p:blipFill>
          <a:blip r:embed="rId3"/>
          <a:stretch>
            <a:fillRect/>
          </a:stretch>
        </p:blipFill>
        <p:spPr>
          <a:xfrm>
            <a:off x="1524000" y="-1"/>
            <a:ext cx="8777118" cy="6655981"/>
          </a:xfrm>
          <a:prstGeom prst="rect">
            <a:avLst/>
          </a:prstGeom>
        </p:spPr>
      </p:pic>
    </p:spTree>
    <p:extLst>
      <p:ext uri="{BB962C8B-B14F-4D97-AF65-F5344CB8AC3E}">
        <p14:creationId xmlns:p14="http://schemas.microsoft.com/office/powerpoint/2010/main" val="266025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624.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63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ANNOT_time_0067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FE165-541E-210B-A216-C1EDC03C3DAD}"/>
              </a:ext>
            </a:extLst>
          </p:cNvPr>
          <p:cNvPicPr>
            <a:picLocks noChangeAspect="1"/>
          </p:cNvPicPr>
          <p:nvPr/>
        </p:nvPicPr>
        <p:blipFill>
          <a:blip r:embed="rId3"/>
          <a:stretch>
            <a:fillRect/>
          </a:stretch>
        </p:blipFill>
        <p:spPr>
          <a:xfrm>
            <a:off x="1473199" y="25400"/>
            <a:ext cx="9280099" cy="6832600"/>
          </a:xfrm>
          <a:prstGeom prst="rect">
            <a:avLst/>
          </a:prstGeom>
        </p:spPr>
      </p:pic>
    </p:spTree>
    <p:extLst>
      <p:ext uri="{BB962C8B-B14F-4D97-AF65-F5344CB8AC3E}">
        <p14:creationId xmlns:p14="http://schemas.microsoft.com/office/powerpoint/2010/main" val="195415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C761-1984-C277-691D-313327B67623}"/>
              </a:ext>
            </a:extLst>
          </p:cNvPr>
          <p:cNvPicPr>
            <a:picLocks noChangeAspect="1"/>
          </p:cNvPicPr>
          <p:nvPr/>
        </p:nvPicPr>
        <p:blipFill>
          <a:blip r:embed="rId3"/>
          <a:stretch>
            <a:fillRect/>
          </a:stretch>
        </p:blipFill>
        <p:spPr>
          <a:xfrm>
            <a:off x="1015703" y="101600"/>
            <a:ext cx="9232027" cy="6756400"/>
          </a:xfrm>
          <a:prstGeom prst="rect">
            <a:avLst/>
          </a:prstGeom>
        </p:spPr>
      </p:pic>
    </p:spTree>
    <p:extLst>
      <p:ext uri="{BB962C8B-B14F-4D97-AF65-F5344CB8AC3E}">
        <p14:creationId xmlns:p14="http://schemas.microsoft.com/office/powerpoint/2010/main" val="1342547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80C761-1984-C277-691D-313327B67623}"/>
              </a:ext>
            </a:extLst>
          </p:cNvPr>
          <p:cNvPicPr>
            <a:picLocks noChangeAspect="1"/>
          </p:cNvPicPr>
          <p:nvPr/>
        </p:nvPicPr>
        <p:blipFill>
          <a:blip r:embed="rId3"/>
          <a:stretch>
            <a:fillRect/>
          </a:stretch>
        </p:blipFill>
        <p:spPr>
          <a:xfrm>
            <a:off x="1015703" y="101600"/>
            <a:ext cx="9232027" cy="6756400"/>
          </a:xfrm>
          <a:prstGeom prst="rect">
            <a:avLst/>
          </a:prstGeom>
        </p:spPr>
      </p:pic>
    </p:spTree>
    <p:extLst>
      <p:ext uri="{BB962C8B-B14F-4D97-AF65-F5344CB8AC3E}">
        <p14:creationId xmlns:p14="http://schemas.microsoft.com/office/powerpoint/2010/main" val="1233293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5_time_0083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AF6225-D97F-C6CA-6464-129D564067BE}"/>
              </a:ext>
            </a:extLst>
          </p:cNvPr>
          <p:cNvPicPr>
            <a:picLocks noChangeAspect="1"/>
          </p:cNvPicPr>
          <p:nvPr/>
        </p:nvPicPr>
        <p:blipFill>
          <a:blip r:embed="rId3"/>
          <a:stretch>
            <a:fillRect/>
          </a:stretch>
        </p:blipFill>
        <p:spPr>
          <a:xfrm>
            <a:off x="816334" y="0"/>
            <a:ext cx="11384280" cy="6858000"/>
          </a:xfrm>
          <a:prstGeom prst="rect">
            <a:avLst/>
          </a:prstGeom>
        </p:spPr>
      </p:pic>
    </p:spTree>
    <p:extLst>
      <p:ext uri="{BB962C8B-B14F-4D97-AF65-F5344CB8AC3E}">
        <p14:creationId xmlns:p14="http://schemas.microsoft.com/office/powerpoint/2010/main" val="1279639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83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8F15CE-C302-4A19-CC1B-812C3DE88183}"/>
              </a:ext>
            </a:extLst>
          </p:cNvPr>
          <p:cNvPicPr>
            <a:picLocks noChangeAspect="1"/>
          </p:cNvPicPr>
          <p:nvPr/>
        </p:nvPicPr>
        <p:blipFill>
          <a:blip r:embed="rId3"/>
          <a:stretch>
            <a:fillRect/>
          </a:stretch>
        </p:blipFill>
        <p:spPr>
          <a:xfrm>
            <a:off x="855835" y="416690"/>
            <a:ext cx="10480329" cy="6441310"/>
          </a:xfrm>
          <a:prstGeom prst="rect">
            <a:avLst/>
          </a:prstGeom>
        </p:spPr>
      </p:pic>
      <p:pic>
        <p:nvPicPr>
          <p:cNvPr id="3" name="Picture 2">
            <a:extLst>
              <a:ext uri="{FF2B5EF4-FFF2-40B4-BE49-F238E27FC236}">
                <a16:creationId xmlns:a16="http://schemas.microsoft.com/office/drawing/2014/main" id="{CA8F0132-F962-A672-0DB1-EA9CB3D0790C}"/>
              </a:ext>
            </a:extLst>
          </p:cNvPr>
          <p:cNvPicPr>
            <a:picLocks noChangeAspect="1"/>
          </p:cNvPicPr>
          <p:nvPr/>
        </p:nvPicPr>
        <p:blipFill>
          <a:blip r:embed="rId4"/>
          <a:stretch>
            <a:fillRect/>
          </a:stretch>
        </p:blipFill>
        <p:spPr>
          <a:xfrm>
            <a:off x="2695651" y="0"/>
            <a:ext cx="6800698" cy="616688"/>
          </a:xfrm>
          <a:prstGeom prst="rect">
            <a:avLst/>
          </a:prstGeom>
        </p:spPr>
      </p:pic>
    </p:spTree>
    <p:extLst>
      <p:ext uri="{BB962C8B-B14F-4D97-AF65-F5344CB8AC3E}">
        <p14:creationId xmlns:p14="http://schemas.microsoft.com/office/powerpoint/2010/main" val="4291105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E7631F-D54F-9227-4EDA-BA2CC5933C76}"/>
              </a:ext>
            </a:extLst>
          </p:cNvPr>
          <p:cNvPicPr>
            <a:picLocks noChangeAspect="1"/>
          </p:cNvPicPr>
          <p:nvPr/>
        </p:nvPicPr>
        <p:blipFill>
          <a:blip r:embed="rId2"/>
          <a:stretch>
            <a:fillRect/>
          </a:stretch>
        </p:blipFill>
        <p:spPr>
          <a:xfrm>
            <a:off x="476250" y="0"/>
            <a:ext cx="11239500" cy="6858000"/>
          </a:xfrm>
          <a:prstGeom prst="rect">
            <a:avLst/>
          </a:prstGeom>
        </p:spPr>
      </p:pic>
    </p:spTree>
    <p:extLst>
      <p:ext uri="{BB962C8B-B14F-4D97-AF65-F5344CB8AC3E}">
        <p14:creationId xmlns:p14="http://schemas.microsoft.com/office/powerpoint/2010/main" val="2222660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F2DF830-C4EB-30E5-13AD-2E6E71F097C2}"/>
              </a:ext>
            </a:extLst>
          </p:cNvPr>
          <p:cNvPicPr>
            <a:picLocks noChangeAspect="1"/>
          </p:cNvPicPr>
          <p:nvPr/>
        </p:nvPicPr>
        <p:blipFill>
          <a:blip r:embed="rId2"/>
          <a:stretch>
            <a:fillRect/>
          </a:stretch>
        </p:blipFill>
        <p:spPr>
          <a:xfrm>
            <a:off x="1263578" y="2005322"/>
            <a:ext cx="9664846" cy="2669172"/>
          </a:xfrm>
          <a:prstGeom prst="rect">
            <a:avLst/>
          </a:prstGeom>
        </p:spPr>
      </p:pic>
    </p:spTree>
    <p:extLst>
      <p:ext uri="{BB962C8B-B14F-4D97-AF65-F5344CB8AC3E}">
        <p14:creationId xmlns:p14="http://schemas.microsoft.com/office/powerpoint/2010/main" val="202918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6F738-97EA-77D6-BF70-74863DC5EC85}"/>
              </a:ext>
            </a:extLst>
          </p:cNvPr>
          <p:cNvPicPr>
            <a:picLocks noChangeAspect="1"/>
          </p:cNvPicPr>
          <p:nvPr/>
        </p:nvPicPr>
        <p:blipFill>
          <a:blip r:embed="rId2"/>
          <a:stretch>
            <a:fillRect/>
          </a:stretch>
        </p:blipFill>
        <p:spPr>
          <a:xfrm>
            <a:off x="1336036" y="0"/>
            <a:ext cx="9729575" cy="6858000"/>
          </a:xfrm>
          <a:prstGeom prst="rect">
            <a:avLst/>
          </a:prstGeom>
        </p:spPr>
      </p:pic>
    </p:spTree>
    <p:extLst>
      <p:ext uri="{BB962C8B-B14F-4D97-AF65-F5344CB8AC3E}">
        <p14:creationId xmlns:p14="http://schemas.microsoft.com/office/powerpoint/2010/main" val="1539843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37BCBB73-EC53-6616-FD83-28752AE105DA}"/>
              </a:ext>
            </a:extLst>
          </p:cNvPr>
          <p:cNvPicPr>
            <a:picLocks noChangeAspect="1"/>
          </p:cNvPicPr>
          <p:nvPr/>
        </p:nvPicPr>
        <p:blipFill>
          <a:blip r:embed="rId2"/>
          <a:stretch>
            <a:fillRect/>
          </a:stretch>
        </p:blipFill>
        <p:spPr>
          <a:xfrm>
            <a:off x="1263578" y="1817123"/>
            <a:ext cx="9664846" cy="3045570"/>
          </a:xfrm>
          <a:prstGeom prst="rect">
            <a:avLst/>
          </a:prstGeom>
        </p:spPr>
      </p:pic>
    </p:spTree>
    <p:extLst>
      <p:ext uri="{BB962C8B-B14F-4D97-AF65-F5344CB8AC3E}">
        <p14:creationId xmlns:p14="http://schemas.microsoft.com/office/powerpoint/2010/main" val="530637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786F66-38EB-88F3-A016-23BEE8F30032}"/>
              </a:ext>
            </a:extLst>
          </p:cNvPr>
          <p:cNvSpPr txBox="1"/>
          <p:nvPr/>
        </p:nvSpPr>
        <p:spPr>
          <a:xfrm>
            <a:off x="999460" y="1573619"/>
            <a:ext cx="4635796" cy="1569660"/>
          </a:xfrm>
          <a:prstGeom prst="rect">
            <a:avLst/>
          </a:prstGeom>
          <a:noFill/>
        </p:spPr>
        <p:txBody>
          <a:bodyPr wrap="square" rtlCol="0">
            <a:spAutoFit/>
          </a:bodyPr>
          <a:lstStyle/>
          <a:p>
            <a:r>
              <a:rPr lang="en-US" sz="3200" dirty="0"/>
              <a:t>Homework</a:t>
            </a:r>
          </a:p>
          <a:p>
            <a:endParaRPr lang="en-US" sz="3200" dirty="0"/>
          </a:p>
          <a:p>
            <a:r>
              <a:rPr lang="en-US" sz="3200" dirty="0"/>
              <a:t>6.12 </a:t>
            </a:r>
          </a:p>
        </p:txBody>
      </p:sp>
    </p:spTree>
    <p:extLst>
      <p:ext uri="{BB962C8B-B14F-4D97-AF65-F5344CB8AC3E}">
        <p14:creationId xmlns:p14="http://schemas.microsoft.com/office/powerpoint/2010/main" val="64756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0"/>
            <a:ext cx="12192000" cy="965200"/>
          </a:xfrm>
          <a:prstGeom prst="rect">
            <a:avLst/>
          </a:prstGeom>
          <a:solidFill>
            <a:srgbClr val="1A3A54"/>
          </a:solidFill>
          <a:ln/>
        </p:spPr>
        <p:txBody>
          <a:bodyPr wrap="square" rtlCol="0" anchor="ctr"/>
          <a:lstStyle/>
          <a:p>
            <a:endParaRPr lang="en-US" sz="2400" dirty="0"/>
          </a:p>
        </p:txBody>
      </p:sp>
      <p:sp>
        <p:nvSpPr>
          <p:cNvPr id="3" name="Text 1"/>
          <p:cNvSpPr/>
          <p:nvPr/>
        </p:nvSpPr>
        <p:spPr>
          <a:xfrm>
            <a:off x="508000" y="254000"/>
            <a:ext cx="5712715" cy="457200"/>
          </a:xfrm>
          <a:prstGeom prst="rect">
            <a:avLst/>
          </a:prstGeom>
          <a:noFill/>
          <a:ln/>
        </p:spPr>
        <p:txBody>
          <a:bodyPr wrap="square" lIns="0" tIns="0" rIns="0" bIns="0" rtlCol="0" anchor="t"/>
          <a:lstStyle/>
          <a:p>
            <a:pPr>
              <a:lnSpc>
                <a:spcPts val="3600"/>
              </a:lnSpc>
            </a:pPr>
            <a:r>
              <a:rPr lang="en-US" sz="3000" b="1" dirty="0">
                <a:solidFill>
                  <a:srgbClr val="FFFFFF"/>
                </a:solidFill>
                <a:latin typeface="Arial" pitchFamily="34" charset="0"/>
                <a:ea typeface="Arial" pitchFamily="34" charset="-122"/>
                <a:cs typeface="Arial" pitchFamily="34" charset="-120"/>
              </a:rPr>
              <a:t>Learning Objectives</a:t>
            </a:r>
            <a:endParaRPr lang="en-US" sz="3000" dirty="0"/>
          </a:p>
        </p:txBody>
      </p:sp>
      <p:sp>
        <p:nvSpPr>
          <p:cNvPr id="4" name="Text 2"/>
          <p:cNvSpPr/>
          <p:nvPr/>
        </p:nvSpPr>
        <p:spPr>
          <a:xfrm>
            <a:off x="0" y="1168400"/>
            <a:ext cx="12192000" cy="4927600"/>
          </a:xfrm>
          <a:prstGeom prst="rect">
            <a:avLst/>
          </a:prstGeom>
          <a:solidFill>
            <a:srgbClr val="FFFFFF"/>
          </a:solidFill>
          <a:ln/>
        </p:spPr>
        <p:txBody>
          <a:bodyPr wrap="square" rtlCol="0" anchor="ctr"/>
          <a:lstStyle/>
          <a:p>
            <a:endParaRPr lang="en-US" sz="2400" dirty="0"/>
          </a:p>
        </p:txBody>
      </p:sp>
      <p:sp>
        <p:nvSpPr>
          <p:cNvPr id="5" name="Text 3"/>
          <p:cNvSpPr/>
          <p:nvPr/>
        </p:nvSpPr>
        <p:spPr>
          <a:xfrm>
            <a:off x="635001" y="1549400"/>
            <a:ext cx="6101335" cy="355600"/>
          </a:xfrm>
          <a:prstGeom prst="rect">
            <a:avLst/>
          </a:prstGeom>
          <a:noFill/>
          <a:ln/>
        </p:spPr>
        <p:txBody>
          <a:bodyPr wrap="square" lIns="0" tIns="0" rIns="0" bIns="0" rtlCol="0" anchor="t"/>
          <a:lstStyle/>
          <a:p>
            <a:pPr>
              <a:lnSpc>
                <a:spcPts val="2800"/>
              </a:lnSpc>
              <a:spcAft>
                <a:spcPts val="2000"/>
              </a:spcAft>
            </a:pPr>
            <a:r>
              <a:rPr lang="en-US" sz="2000" b="1" dirty="0">
                <a:solidFill>
                  <a:srgbClr val="2C5F8D"/>
                </a:solidFill>
                <a:latin typeface="Arial" pitchFamily="34" charset="0"/>
                <a:ea typeface="Arial" pitchFamily="34" charset="-122"/>
                <a:cs typeface="Arial" pitchFamily="34" charset="-120"/>
              </a:rPr>
              <a:t>Band Structures of Face-Centered Cubic Crystals</a:t>
            </a:r>
            <a:endParaRPr lang="en-US" sz="2000" dirty="0"/>
          </a:p>
        </p:txBody>
      </p:sp>
      <p:sp>
        <p:nvSpPr>
          <p:cNvPr id="6" name="Text 4"/>
          <p:cNvSpPr/>
          <p:nvPr/>
        </p:nvSpPr>
        <p:spPr>
          <a:xfrm>
            <a:off x="635000" y="2362200"/>
            <a:ext cx="10922000" cy="3352800"/>
          </a:xfrm>
          <a:prstGeom prst="rect">
            <a:avLst/>
          </a:prstGeom>
          <a:noFill/>
          <a:ln/>
        </p:spPr>
        <p:txBody>
          <a:bodyPr wrap="square" lIns="107951" tIns="0" rIns="0" bIns="0" rtlCol="0" anchor="t"/>
          <a:lstStyle/>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Understand the first Brillouin zone structure for face-centered cubic lattices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Analyze the electronic band structure of FCC metals using aluminum as a representative example</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Examine band structures of diamond structure materials (carbon, silicon, germanium)</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Distinguish between valence bands, conduction bands, and band gaps in semiconductors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Explain the progression from insulator to semiconductor to metal down Group 14 elements</a:t>
            </a:r>
            <a:endParaRPr lang="en-US" dirty="0"/>
          </a:p>
          <a:p>
            <a:pPr marL="107948" indent="-107948">
              <a:lnSpc>
                <a:spcPts val="2800"/>
              </a:lnSpc>
              <a:buSzPct val="100000"/>
              <a:buChar char="•"/>
            </a:pPr>
            <a:r>
              <a:rPr lang="en-US" dirty="0">
                <a:solidFill>
                  <a:srgbClr val="2C2C2C"/>
                </a:solidFill>
                <a:latin typeface="Arial" pitchFamily="34" charset="0"/>
                <a:ea typeface="Arial" pitchFamily="34" charset="-122"/>
                <a:cs typeface="Arial" pitchFamily="34" charset="-120"/>
              </a:rPr>
              <a:t>Understand how orbital overlap influences bonding/anti-bonding states and metallic vs semiconducting behavior</a:t>
            </a:r>
            <a:endParaRPr lang="en-US" dirty="0"/>
          </a:p>
        </p:txBody>
      </p:sp>
      <p:sp>
        <p:nvSpPr>
          <p:cNvPr id="7" name="Text 5"/>
          <p:cNvSpPr/>
          <p:nvPr/>
        </p:nvSpPr>
        <p:spPr>
          <a:xfrm>
            <a:off x="0" y="6299200"/>
            <a:ext cx="12192000" cy="558800"/>
          </a:xfrm>
          <a:prstGeom prst="rect">
            <a:avLst/>
          </a:prstGeom>
          <a:solidFill>
            <a:srgbClr val="D4E5F4"/>
          </a:solidFill>
          <a:ln/>
        </p:spPr>
        <p:txBody>
          <a:bodyPr wrap="square" rtlCol="0" anchor="ctr"/>
          <a:lstStyle/>
          <a:p>
            <a:endParaRPr lang="en-US" sz="2400" dirty="0"/>
          </a:p>
        </p:txBody>
      </p:sp>
      <p:sp>
        <p:nvSpPr>
          <p:cNvPr id="8" name="Text 6"/>
          <p:cNvSpPr/>
          <p:nvPr/>
        </p:nvSpPr>
        <p:spPr>
          <a:xfrm>
            <a:off x="508000" y="6451600"/>
            <a:ext cx="11399520" cy="254000"/>
          </a:xfrm>
          <a:prstGeom prst="rect">
            <a:avLst/>
          </a:prstGeom>
          <a:noFill/>
          <a:ln/>
        </p:spPr>
        <p:txBody>
          <a:bodyPr wrap="square" lIns="0" tIns="0" rIns="0" bIns="0" rtlCol="0" anchor="t"/>
          <a:lstStyle/>
          <a:p>
            <a:pPr>
              <a:lnSpc>
                <a:spcPts val="2000"/>
              </a:lnSpc>
            </a:pPr>
            <a:r>
              <a:rPr lang="en-US" sz="1400" dirty="0">
                <a:solidFill>
                  <a:srgbClr val="1A3A54"/>
                </a:solidFill>
                <a:latin typeface="Arial" pitchFamily="34" charset="0"/>
                <a:ea typeface="Arial" pitchFamily="34" charset="-122"/>
                <a:cs typeface="Arial" pitchFamily="34" charset="-120"/>
              </a:rPr>
              <a:t>Electronic Band Structures | Materials Science &amp; Chemistry</a:t>
            </a:r>
            <a:endParaRPr lang="en-US" sz="1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19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20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557F8-1EB1-CF09-B11B-F6593DCBD49F}"/>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4015808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37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44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62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74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C171CC-9035-DE43-2793-16A2079B64DD}"/>
              </a:ext>
            </a:extLst>
          </p:cNvPr>
          <p:cNvPicPr>
            <a:picLocks noChangeAspect="1"/>
          </p:cNvPicPr>
          <p:nvPr/>
        </p:nvPicPr>
        <p:blipFill>
          <a:blip r:embed="rId2"/>
          <a:stretch>
            <a:fillRect/>
          </a:stretch>
        </p:blipFill>
        <p:spPr>
          <a:xfrm>
            <a:off x="1054309" y="643466"/>
            <a:ext cx="10083381" cy="5571067"/>
          </a:xfrm>
          <a:prstGeom prst="rect">
            <a:avLst/>
          </a:prstGeom>
        </p:spPr>
      </p:pic>
    </p:spTree>
    <p:extLst>
      <p:ext uri="{BB962C8B-B14F-4D97-AF65-F5344CB8AC3E}">
        <p14:creationId xmlns:p14="http://schemas.microsoft.com/office/powerpoint/2010/main" val="3820541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D5948531-52C2-EBEC-8B66-1730FD164777}"/>
              </a:ext>
            </a:extLst>
          </p:cNvPr>
          <p:cNvPicPr>
            <a:picLocks noChangeAspect="1"/>
          </p:cNvPicPr>
          <p:nvPr/>
        </p:nvPicPr>
        <p:blipFill>
          <a:blip r:embed="rId2"/>
          <a:stretch>
            <a:fillRect/>
          </a:stretch>
        </p:blipFill>
        <p:spPr>
          <a:xfrm>
            <a:off x="1263578" y="1863857"/>
            <a:ext cx="9664846" cy="2952102"/>
          </a:xfrm>
          <a:prstGeom prst="rect">
            <a:avLst/>
          </a:prstGeom>
        </p:spPr>
      </p:pic>
    </p:spTree>
    <p:extLst>
      <p:ext uri="{BB962C8B-B14F-4D97-AF65-F5344CB8AC3E}">
        <p14:creationId xmlns:p14="http://schemas.microsoft.com/office/powerpoint/2010/main" val="3624832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2E19D-DE46-08C6-DE98-F472926868FC}"/>
              </a:ext>
            </a:extLst>
          </p:cNvPr>
          <p:cNvPicPr>
            <a:picLocks noChangeAspect="1"/>
          </p:cNvPicPr>
          <p:nvPr/>
        </p:nvPicPr>
        <p:blipFill>
          <a:blip r:embed="rId2"/>
          <a:stretch>
            <a:fillRect/>
          </a:stretch>
        </p:blipFill>
        <p:spPr>
          <a:xfrm>
            <a:off x="1203103" y="461335"/>
            <a:ext cx="10179781" cy="5935330"/>
          </a:xfrm>
          <a:prstGeom prst="rect">
            <a:avLst/>
          </a:prstGeom>
        </p:spPr>
      </p:pic>
    </p:spTree>
    <p:extLst>
      <p:ext uri="{BB962C8B-B14F-4D97-AF65-F5344CB8AC3E}">
        <p14:creationId xmlns:p14="http://schemas.microsoft.com/office/powerpoint/2010/main" val="3834471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5D35CA-ABA3-4BE3-466A-88FE0EBF7610}"/>
              </a:ext>
            </a:extLst>
          </p:cNvPr>
          <p:cNvPicPr>
            <a:picLocks noChangeAspect="1"/>
          </p:cNvPicPr>
          <p:nvPr/>
        </p:nvPicPr>
        <p:blipFill>
          <a:blip r:embed="rId2"/>
          <a:stretch>
            <a:fillRect/>
          </a:stretch>
        </p:blipFill>
        <p:spPr>
          <a:xfrm>
            <a:off x="643467" y="1591067"/>
            <a:ext cx="10905066" cy="3675864"/>
          </a:xfrm>
          <a:prstGeom prst="rect">
            <a:avLst/>
          </a:prstGeom>
        </p:spPr>
      </p:pic>
    </p:spTree>
    <p:extLst>
      <p:ext uri="{BB962C8B-B14F-4D97-AF65-F5344CB8AC3E}">
        <p14:creationId xmlns:p14="http://schemas.microsoft.com/office/powerpoint/2010/main" val="47951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2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30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34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48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538</TotalTime>
  <Words>5773</Words>
  <Application>Microsoft Macintosh PowerPoint</Application>
  <PresentationFormat>Widescreen</PresentationFormat>
  <Paragraphs>169</Paragraphs>
  <Slides>57</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12</cp:revision>
  <dcterms:created xsi:type="dcterms:W3CDTF">2013-01-27T09:14:16Z</dcterms:created>
  <dcterms:modified xsi:type="dcterms:W3CDTF">2025-11-04T02:47:15Z</dcterms:modified>
  <cp:category/>
</cp:coreProperties>
</file>