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39" r:id="rId2"/>
    <p:sldId id="256" r:id="rId3"/>
    <p:sldId id="333" r:id="rId4"/>
    <p:sldId id="260" r:id="rId5"/>
    <p:sldId id="334" r:id="rId6"/>
    <p:sldId id="340" r:id="rId7"/>
    <p:sldId id="272" r:id="rId8"/>
    <p:sldId id="336" r:id="rId9"/>
    <p:sldId id="341" r:id="rId10"/>
    <p:sldId id="337" r:id="rId11"/>
    <p:sldId id="342" r:id="rId12"/>
    <p:sldId id="343" r:id="rId13"/>
    <p:sldId id="344" r:id="rId14"/>
    <p:sldId id="355" r:id="rId15"/>
    <p:sldId id="286" r:id="rId16"/>
    <p:sldId id="356" r:id="rId17"/>
    <p:sldId id="357" r:id="rId18"/>
    <p:sldId id="290" r:id="rId19"/>
    <p:sldId id="291" r:id="rId20"/>
    <p:sldId id="338" r:id="rId21"/>
    <p:sldId id="358" r:id="rId22"/>
    <p:sldId id="359" r:id="rId23"/>
    <p:sldId id="360" r:id="rId24"/>
    <p:sldId id="361" r:id="rId25"/>
    <p:sldId id="362" r:id="rId26"/>
    <p:sldId id="363" r:id="rId27"/>
    <p:sldId id="258" r:id="rId28"/>
    <p:sldId id="364" r:id="rId29"/>
    <p:sldId id="365" r:id="rId30"/>
    <p:sldId id="263" r:id="rId31"/>
    <p:sldId id="267" r:id="rId32"/>
    <p:sldId id="271" r:id="rId33"/>
    <p:sldId id="273" r:id="rId34"/>
    <p:sldId id="278" r:id="rId35"/>
    <p:sldId id="280" r:id="rId36"/>
    <p:sldId id="281" r:id="rId37"/>
    <p:sldId id="283" r:id="rId38"/>
    <p:sldId id="289" r:id="rId39"/>
    <p:sldId id="366" r:id="rId40"/>
    <p:sldId id="293" r:id="rId41"/>
    <p:sldId id="295" r:id="rId42"/>
    <p:sldId id="367" r:id="rId43"/>
    <p:sldId id="368" r:id="rId44"/>
    <p:sldId id="369" r:id="rId45"/>
    <p:sldId id="296" r:id="rId46"/>
    <p:sldId id="297" r:id="rId47"/>
    <p:sldId id="300" r:id="rId48"/>
    <p:sldId id="370" r:id="rId49"/>
    <p:sldId id="37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1"/>
    <p:restoredTop sz="87174"/>
  </p:normalViewPr>
  <p:slideViewPr>
    <p:cSldViewPr snapToGrid="0" snapToObjects="1">
      <p:cViewPr varScale="1">
        <p:scale>
          <a:sx n="107" d="100"/>
          <a:sy n="107" d="100"/>
        </p:scale>
        <p:origin x="176"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90AE7-1C77-344D-AC02-381E0A174F72}" type="datetimeFigureOut">
              <a:rPr lang="en-US" smtClean="0"/>
              <a:t>10/23/25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0052E-71BA-2E45-92F6-ECF2420D40EC}" type="slidenum">
              <a:rPr lang="en-US" smtClean="0"/>
              <a:t>‹#›</a:t>
            </a:fld>
            <a:endParaRPr lang="en-US"/>
          </a:p>
        </p:txBody>
      </p:sp>
    </p:spTree>
    <p:extLst>
      <p:ext uri="{BB962C8B-B14F-4D97-AF65-F5344CB8AC3E}">
        <p14:creationId xmlns:p14="http://schemas.microsoft.com/office/powerpoint/2010/main" val="428301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this lecture, we're going to talk about a couple of bonding issues that don't really fit cleanly anywhere else. We're going to talk about spin-state configurations of transition metal ions and </a:t>
            </a:r>
            <a:r>
              <a:rPr lang="en-US" b="1" dirty="0" err="1"/>
              <a:t>yonteler</a:t>
            </a:r>
            <a:r>
              <a:rPr lang="en-US" b="1" dirty="0"/>
              <a:t> distortions. </a:t>
            </a:r>
          </a:p>
        </p:txBody>
      </p:sp>
      <p:sp>
        <p:nvSpPr>
          <p:cNvPr id="4" name="Slide Number Placeholder 3"/>
          <p:cNvSpPr>
            <a:spLocks noGrp="1"/>
          </p:cNvSpPr>
          <p:nvPr>
            <p:ph type="sldNum" sz="quarter" idx="5"/>
          </p:nvPr>
        </p:nvSpPr>
        <p:spPr/>
        <p:txBody>
          <a:bodyPr/>
          <a:lstStyle/>
          <a:p>
            <a:fld id="{77064E4B-BE84-3446-8D75-C49B572AFF22}" type="slidenum">
              <a:rPr lang="en-US" smtClean="0"/>
              <a:t>1</a:t>
            </a:fld>
            <a:endParaRPr lang="en-US"/>
          </a:p>
        </p:txBody>
      </p:sp>
    </p:spTree>
    <p:extLst>
      <p:ext uri="{BB962C8B-B14F-4D97-AF65-F5344CB8AC3E}">
        <p14:creationId xmlns:p14="http://schemas.microsoft.com/office/powerpoint/2010/main" val="290292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Distorting the octahedron removes the orbital degeneracy, as predicted by the Jahn–Teller theorem, though the theorem doesn’t specify </a:t>
            </a:r>
            <a:r>
              <a:rPr lang="en-US" i="1" dirty="0"/>
              <a:t>how</a:t>
            </a:r>
            <a:r>
              <a:rPr lang="en-US" dirty="0"/>
              <a:t> distortion occurs. Two main distortions are possible. In a </a:t>
            </a:r>
            <a:r>
              <a:rPr lang="en-US" b="1" dirty="0"/>
              <a:t>compressed octahedron</a:t>
            </a:r>
            <a:r>
              <a:rPr lang="en-US" dirty="0"/>
              <a:t>, bonds along the z-axis shorten and those in the </a:t>
            </a:r>
            <a:r>
              <a:rPr lang="en-US" dirty="0" err="1"/>
              <a:t>xy</a:t>
            </a:r>
            <a:r>
              <a:rPr lang="en-US" dirty="0"/>
              <a:t>-plane lengthen. This raises the energy of the </a:t>
            </a:r>
            <a:r>
              <a:rPr lang="en-US" b="1" dirty="0"/>
              <a:t>dz²</a:t>
            </a:r>
            <a:r>
              <a:rPr lang="en-US" dirty="0"/>
              <a:t> orbital and lowers the </a:t>
            </a:r>
            <a:r>
              <a:rPr lang="en-US" b="1" dirty="0"/>
              <a:t>dx²–y²</a:t>
            </a:r>
            <a:r>
              <a:rPr lang="en-US" dirty="0"/>
              <a:t> orbital. Both are </a:t>
            </a:r>
            <a:r>
              <a:rPr lang="el-GR" dirty="0"/>
              <a:t>σ-</a:t>
            </a:r>
            <a:r>
              <a:rPr lang="en-US" dirty="0"/>
              <a:t>antibonding, but compression reduces the antibonding character of </a:t>
            </a:r>
            <a:r>
              <a:rPr lang="en-US" b="1" dirty="0"/>
              <a:t>dx²–y²</a:t>
            </a:r>
            <a:r>
              <a:rPr lang="en-US" dirty="0"/>
              <a:t>, stabilizing it and lowering the overall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10</a:t>
            </a:fld>
            <a:endParaRPr lang="en-US"/>
          </a:p>
        </p:txBody>
      </p:sp>
    </p:spTree>
    <p:extLst>
      <p:ext uri="{BB962C8B-B14F-4D97-AF65-F5344CB8AC3E}">
        <p14:creationId xmlns:p14="http://schemas.microsoft.com/office/powerpoint/2010/main" val="54543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also </a:t>
            </a:r>
            <a:r>
              <a:rPr lang="en-US" b="1" dirty="0"/>
              <a:t>elongate the octahedron</a:t>
            </a:r>
            <a:r>
              <a:rPr lang="en-US" dirty="0"/>
              <a:t> by stretching the bonds along the z-axis and compressing those in the </a:t>
            </a:r>
            <a:r>
              <a:rPr lang="en-US" dirty="0" err="1"/>
              <a:t>xy</a:t>
            </a:r>
            <a:r>
              <a:rPr lang="en-US" dirty="0"/>
              <a:t>-plane, producing the </a:t>
            </a:r>
            <a:r>
              <a:rPr lang="en-US" b="1" dirty="0"/>
              <a:t>opposite distortion</a:t>
            </a:r>
            <a:r>
              <a:rPr lang="en-US" dirty="0"/>
              <a:t> of the compressed case. Both distortions lower the energy by a similar amount, so from the orbital diagram alone, it’s unclear which will occur. However, in practice, complexes with </a:t>
            </a:r>
            <a:r>
              <a:rPr lang="en-US" b="1" dirty="0"/>
              <a:t>high-spin d⁴</a:t>
            </a:r>
            <a:r>
              <a:rPr lang="en-US" dirty="0"/>
              <a:t> or </a:t>
            </a:r>
            <a:r>
              <a:rPr lang="en-US" b="1" dirty="0"/>
              <a:t>d⁹</a:t>
            </a:r>
            <a:r>
              <a:rPr lang="en-US" dirty="0"/>
              <a:t> ions almost always adopt the </a:t>
            </a:r>
            <a:r>
              <a:rPr lang="en-US" b="1" dirty="0"/>
              <a:t>elongated octahedral geometry</a:t>
            </a:r>
            <a:r>
              <a:rPr lang="en-US" dirty="0"/>
              <a:t>, while the compressed form is rare. The question is what stabilizes this elongated structure.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11</a:t>
            </a:fld>
            <a:endParaRPr lang="en-US"/>
          </a:p>
        </p:txBody>
      </p:sp>
    </p:spTree>
    <p:extLst>
      <p:ext uri="{BB962C8B-B14F-4D97-AF65-F5344CB8AC3E}">
        <p14:creationId xmlns:p14="http://schemas.microsoft.com/office/powerpoint/2010/main" val="243138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a:t>
            </a:r>
            <a:r>
              <a:rPr lang="en-US" b="1" dirty="0"/>
              <a:t>d¹⁰ systems</a:t>
            </a:r>
            <a:r>
              <a:rPr lang="en-US" dirty="0"/>
              <a:t> like </a:t>
            </a:r>
            <a:r>
              <a:rPr lang="en-US" b="1" dirty="0"/>
              <a:t>Hg²⁺</a:t>
            </a:r>
            <a:r>
              <a:rPr lang="en-US" dirty="0"/>
              <a:t>, we often see </a:t>
            </a:r>
            <a:r>
              <a:rPr lang="en-US" b="1" dirty="0"/>
              <a:t>linear coordination</a:t>
            </a:r>
            <a:r>
              <a:rPr lang="en-US" dirty="0"/>
              <a:t> rather than tetrahedral or octahedral. This can be viewed as an </a:t>
            </a:r>
            <a:r>
              <a:rPr lang="en-US" b="1" dirty="0"/>
              <a:t>extreme form of a Jahn–Teller distortion</a:t>
            </a:r>
            <a:r>
              <a:rPr lang="en-US" dirty="0"/>
              <a:t>—a compressed version.</a:t>
            </a:r>
          </a:p>
          <a:p>
            <a:r>
              <a:rPr lang="en-US" dirty="0"/>
              <a:t>If two bonds are shortened and four are lengthened enough, the structure appears linear.</a:t>
            </a:r>
          </a:p>
          <a:p>
            <a:r>
              <a:rPr lang="en-US" dirty="0"/>
              <a:t>For example, in </a:t>
            </a:r>
            <a:r>
              <a:rPr lang="en-US" b="1" dirty="0" err="1"/>
              <a:t>CuBr</a:t>
            </a:r>
            <a:r>
              <a:rPr lang="en-US" b="1" dirty="0"/>
              <a:t>₂ (d⁹)</a:t>
            </a:r>
            <a:r>
              <a:rPr lang="en-US" dirty="0"/>
              <a:t> there are </a:t>
            </a:r>
            <a:r>
              <a:rPr lang="en-US" b="1" dirty="0"/>
              <a:t>four short bonds (2.4 </a:t>
            </a:r>
            <a:r>
              <a:rPr lang="en-US" b="1" dirty="0" err="1"/>
              <a:t>Å</a:t>
            </a:r>
            <a:r>
              <a:rPr lang="en-US" b="1" dirty="0"/>
              <a:t>)</a:t>
            </a:r>
            <a:r>
              <a:rPr lang="en-US" dirty="0"/>
              <a:t> and </a:t>
            </a:r>
            <a:r>
              <a:rPr lang="en-US" b="1" dirty="0"/>
              <a:t>two long ones</a:t>
            </a:r>
            <a:r>
              <a:rPr lang="en-US" dirty="0"/>
              <a:t>, giving an </a:t>
            </a:r>
            <a:r>
              <a:rPr lang="en-US" b="1" dirty="0"/>
              <a:t>elongated octahedron</a:t>
            </a:r>
            <a:r>
              <a:rPr lang="en-US" dirty="0"/>
              <a:t>. In </a:t>
            </a:r>
            <a:r>
              <a:rPr lang="en-US" b="1" dirty="0" err="1"/>
              <a:t>HgBr</a:t>
            </a:r>
            <a:r>
              <a:rPr lang="en-US" b="1" dirty="0"/>
              <a:t>₂ (d¹⁰)</a:t>
            </a:r>
            <a:r>
              <a:rPr lang="en-US" dirty="0"/>
              <a:t>, the opposite occurs—</a:t>
            </a:r>
            <a:r>
              <a:rPr lang="en-US" b="1" dirty="0"/>
              <a:t>two short bonds and four long</a:t>
            </a:r>
            <a:r>
              <a:rPr lang="en-US" dirty="0"/>
              <a:t>, forming a </a:t>
            </a:r>
            <a:r>
              <a:rPr lang="en-US" b="1" dirty="0"/>
              <a:t>compressed octahedron</a:t>
            </a:r>
            <a:r>
              <a:rPr lang="en-US" dirty="0"/>
              <a:t>.</a:t>
            </a:r>
          </a:p>
          <a:p>
            <a:r>
              <a:rPr lang="en-US" dirty="0"/>
              <a:t>This raises the question: </a:t>
            </a:r>
            <a:r>
              <a:rPr lang="en-US" b="1" dirty="0"/>
              <a:t>why does a fully filled d¹⁰ ion still distort, and what drives this distortion?</a:t>
            </a:r>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12</a:t>
            </a:fld>
            <a:endParaRPr lang="en-US"/>
          </a:p>
        </p:txBody>
      </p:sp>
    </p:spTree>
    <p:extLst>
      <p:ext uri="{BB962C8B-B14F-4D97-AF65-F5344CB8AC3E}">
        <p14:creationId xmlns:p14="http://schemas.microsoft.com/office/powerpoint/2010/main" val="54886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this, we need to include the nearby </a:t>
            </a:r>
            <a:r>
              <a:rPr lang="en-US" b="1" dirty="0"/>
              <a:t>empty s orbital</a:t>
            </a:r>
            <a:r>
              <a:rPr lang="en-US" dirty="0"/>
              <a:t>—4s for Cu²⁺ or 6s for Hg²⁺. In an </a:t>
            </a:r>
            <a:r>
              <a:rPr lang="en-US" b="1" dirty="0"/>
              <a:t>undistorted octahedron</a:t>
            </a:r>
            <a:r>
              <a:rPr lang="en-US" dirty="0"/>
              <a:t>, the metal’s </a:t>
            </a:r>
            <a:r>
              <a:rPr lang="en-US" b="1" dirty="0"/>
              <a:t>e₉ orbitals (dz², dx²–y²)</a:t>
            </a:r>
            <a:r>
              <a:rPr lang="en-US" dirty="0"/>
              <a:t> are degenerate and have </a:t>
            </a:r>
            <a:r>
              <a:rPr lang="en-US" b="1" dirty="0" err="1"/>
              <a:t>E_g</a:t>
            </a:r>
            <a:r>
              <a:rPr lang="en-US" b="1" dirty="0"/>
              <a:t> symmetry</a:t>
            </a:r>
            <a:r>
              <a:rPr lang="en-US" dirty="0"/>
              <a:t>, while the </a:t>
            </a:r>
            <a:r>
              <a:rPr lang="en-US" b="1" dirty="0"/>
              <a:t>s orbital</a:t>
            </a:r>
            <a:r>
              <a:rPr lang="en-US" dirty="0"/>
              <a:t> has </a:t>
            </a:r>
            <a:r>
              <a:rPr lang="en-US" b="1" dirty="0" err="1"/>
              <a:t>A₁g</a:t>
            </a:r>
            <a:r>
              <a:rPr lang="en-US" b="1" dirty="0"/>
              <a:t> symmetry</a:t>
            </a:r>
            <a:r>
              <a:rPr lang="en-US" dirty="0"/>
              <a:t>. Because their symmetries differ, </a:t>
            </a:r>
            <a:r>
              <a:rPr lang="en-US" b="1" dirty="0"/>
              <a:t>no mixing or hybridization</a:t>
            </a:r>
            <a:r>
              <a:rPr lang="en-US" dirty="0"/>
              <a:t> occurs.</a:t>
            </a:r>
          </a:p>
          <a:p>
            <a:r>
              <a:rPr lang="en-US" dirty="0"/>
              <a:t>When the octahedron </a:t>
            </a:r>
            <a:r>
              <a:rPr lang="en-US" b="1" dirty="0"/>
              <a:t>distorts</a:t>
            </a:r>
            <a:r>
              <a:rPr lang="en-US" dirty="0"/>
              <a:t> (either elongates or compresses), the </a:t>
            </a:r>
            <a:r>
              <a:rPr lang="en-US" b="1" dirty="0"/>
              <a:t>symmetry is lowered</a:t>
            </a:r>
            <a:r>
              <a:rPr lang="en-US" dirty="0"/>
              <a:t> from </a:t>
            </a:r>
            <a:r>
              <a:rPr lang="en-US" b="1" dirty="0" err="1"/>
              <a:t>O_h</a:t>
            </a:r>
            <a:r>
              <a:rPr lang="en-US" dirty="0"/>
              <a:t> to </a:t>
            </a:r>
            <a:r>
              <a:rPr lang="en-US" b="1" dirty="0" err="1"/>
              <a:t>D₄h</a:t>
            </a:r>
            <a:r>
              <a:rPr lang="en-US" dirty="0"/>
              <a:t> (Hermann–</a:t>
            </a:r>
            <a:r>
              <a:rPr lang="en-US" dirty="0" err="1"/>
              <a:t>Mauguin</a:t>
            </a:r>
            <a:r>
              <a:rPr lang="en-US" dirty="0"/>
              <a:t> 4/mmm). This lowering allows previously forbidden </a:t>
            </a:r>
            <a:r>
              <a:rPr lang="en-US" b="1" dirty="0"/>
              <a:t>mixing between orbitals</a:t>
            </a:r>
            <a:r>
              <a:rPr lang="en-US" dirty="0"/>
              <a:t> of compatible symmetry, changing their relative energies.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13</a:t>
            </a:fld>
            <a:endParaRPr lang="en-US"/>
          </a:p>
        </p:txBody>
      </p:sp>
    </p:spTree>
    <p:extLst>
      <p:ext uri="{BB962C8B-B14F-4D97-AF65-F5344CB8AC3E}">
        <p14:creationId xmlns:p14="http://schemas.microsoft.com/office/powerpoint/2010/main" val="364407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octahedron’s symmetry lowers, the </a:t>
            </a:r>
            <a:r>
              <a:rPr lang="en-US" b="1" dirty="0"/>
              <a:t>dz² orbital</a:t>
            </a:r>
            <a:r>
              <a:rPr lang="en-US" dirty="0"/>
              <a:t> gains </a:t>
            </a:r>
            <a:r>
              <a:rPr lang="en-US" b="1" dirty="0" err="1"/>
              <a:t>A₁g</a:t>
            </a:r>
            <a:r>
              <a:rPr lang="en-US" b="1" dirty="0"/>
              <a:t> symmetry</a:t>
            </a:r>
            <a:r>
              <a:rPr lang="en-US" dirty="0"/>
              <a:t>, matching the </a:t>
            </a:r>
            <a:r>
              <a:rPr lang="en-US" b="1" dirty="0"/>
              <a:t>s orbital</a:t>
            </a:r>
            <a:r>
              <a:rPr lang="en-US" dirty="0"/>
              <a:t>. Orbitals with the same symmetry can now </a:t>
            </a:r>
            <a:r>
              <a:rPr lang="en-US" b="1" dirty="0"/>
              <a:t>mix (hybridize)</a:t>
            </a:r>
            <a:r>
              <a:rPr lang="en-US" dirty="0"/>
              <a:t>—just like </a:t>
            </a:r>
            <a:r>
              <a:rPr lang="el-GR" dirty="0"/>
              <a:t>σ(</a:t>
            </a:r>
            <a:r>
              <a:rPr lang="en-US" dirty="0"/>
              <a:t>s) and </a:t>
            </a:r>
            <a:r>
              <a:rPr lang="el-GR" dirty="0"/>
              <a:t>σ(</a:t>
            </a:r>
            <a:r>
              <a:rPr lang="en-US" dirty="0"/>
              <a:t>p) mixing in O₂. This interaction </a:t>
            </a:r>
            <a:r>
              <a:rPr lang="en-US" b="1" dirty="0"/>
              <a:t>raises the s orbital</a:t>
            </a:r>
            <a:r>
              <a:rPr lang="en-US" dirty="0"/>
              <a:t> and </a:t>
            </a:r>
            <a:r>
              <a:rPr lang="en-US" b="1" dirty="0"/>
              <a:t>lowers the dz² orbital</a:t>
            </a:r>
            <a:r>
              <a:rPr lang="en-US" dirty="0"/>
              <a:t> in energy.</a:t>
            </a:r>
          </a:p>
          <a:p>
            <a:r>
              <a:rPr lang="en-US" dirty="0"/>
              <a:t>In a </a:t>
            </a:r>
            <a:r>
              <a:rPr lang="en-US" b="1" dirty="0"/>
              <a:t>d⁹ configuration</a:t>
            </a:r>
            <a:r>
              <a:rPr lang="en-US" dirty="0"/>
              <a:t>, elongation of the octahedron lowers the </a:t>
            </a:r>
            <a:r>
              <a:rPr lang="en-US" b="1" dirty="0"/>
              <a:t>dz²</a:t>
            </a:r>
            <a:r>
              <a:rPr lang="en-US" dirty="0"/>
              <a:t> orbital enough that it becomes </a:t>
            </a:r>
            <a:r>
              <a:rPr lang="en-US" b="1" dirty="0"/>
              <a:t>doubly occupied</a:t>
            </a:r>
            <a:r>
              <a:rPr lang="en-US" dirty="0"/>
              <a:t>, while </a:t>
            </a:r>
            <a:r>
              <a:rPr lang="en-US" b="1" dirty="0"/>
              <a:t>dx²–y²</a:t>
            </a:r>
            <a:r>
              <a:rPr lang="en-US" dirty="0"/>
              <a:t> remains </a:t>
            </a:r>
            <a:r>
              <a:rPr lang="en-US" b="1" dirty="0"/>
              <a:t>singly occupied</a:t>
            </a:r>
            <a:r>
              <a:rPr lang="en-US" dirty="0"/>
              <a:t>, giving a greater stabilization than compression would. Thus, </a:t>
            </a:r>
            <a:r>
              <a:rPr lang="en-US" b="1" dirty="0"/>
              <a:t>s–dz² hybridization</a:t>
            </a:r>
            <a:r>
              <a:rPr lang="en-US" dirty="0"/>
              <a:t> under elongation explains the preferred distortion in d⁹ systems.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14</a:t>
            </a:fld>
            <a:endParaRPr lang="en-US"/>
          </a:p>
        </p:txBody>
      </p:sp>
    </p:spTree>
    <p:extLst>
      <p:ext uri="{BB962C8B-B14F-4D97-AF65-F5344CB8AC3E}">
        <p14:creationId xmlns:p14="http://schemas.microsoft.com/office/powerpoint/2010/main" val="253904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d¹⁰ case</a:t>
            </a:r>
            <a:r>
              <a:rPr lang="en-US" dirty="0"/>
              <a:t> (e.g., Hg²⁺), both </a:t>
            </a:r>
            <a:r>
              <a:rPr lang="en-US" b="1" dirty="0"/>
              <a:t>dz²</a:t>
            </a:r>
            <a:r>
              <a:rPr lang="en-US" dirty="0"/>
              <a:t> and </a:t>
            </a:r>
            <a:r>
              <a:rPr lang="en-US" b="1" dirty="0"/>
              <a:t>dx²–y²</a:t>
            </a:r>
            <a:r>
              <a:rPr lang="en-US" dirty="0"/>
              <a:t> orbitals are </a:t>
            </a:r>
            <a:r>
              <a:rPr lang="en-US" b="1" dirty="0"/>
              <a:t>doubly occupied</a:t>
            </a:r>
            <a:r>
              <a:rPr lang="en-US" dirty="0"/>
              <a:t>. It becomes favorable to </a:t>
            </a:r>
            <a:r>
              <a:rPr lang="en-US" b="1" dirty="0"/>
              <a:t>raise the dz² orbital’s energy</a:t>
            </a:r>
            <a:r>
              <a:rPr lang="en-US" dirty="0"/>
              <a:t> closer to that of the </a:t>
            </a:r>
            <a:r>
              <a:rPr lang="en-US" b="1" dirty="0"/>
              <a:t>s orbital</a:t>
            </a:r>
            <a:r>
              <a:rPr lang="en-US" dirty="0"/>
              <a:t>, increasing </a:t>
            </a:r>
            <a:r>
              <a:rPr lang="en-US" b="1" dirty="0"/>
              <a:t>s–dz² hybridization</a:t>
            </a:r>
            <a:r>
              <a:rPr lang="en-US" dirty="0"/>
              <a:t>. Greater hybridization strengthens orbital mixing and </a:t>
            </a:r>
            <a:r>
              <a:rPr lang="en-US" b="1" dirty="0"/>
              <a:t>stabilizes the dz² orbital overall</a:t>
            </a:r>
            <a:r>
              <a:rPr lang="en-US" dirty="0"/>
              <a:t>.</a:t>
            </a:r>
          </a:p>
          <a:p>
            <a:r>
              <a:rPr lang="en-US" dirty="0"/>
              <a:t>If the opposite distortion occurred, the </a:t>
            </a:r>
            <a:r>
              <a:rPr lang="en-US" b="1" dirty="0"/>
              <a:t>energy gap</a:t>
            </a:r>
            <a:r>
              <a:rPr lang="en-US" dirty="0"/>
              <a:t> between dz² and s would widen, reducing hybridization and providing </a:t>
            </a:r>
            <a:r>
              <a:rPr lang="en-US" b="1" dirty="0"/>
              <a:t>less stabilization</a:t>
            </a:r>
            <a:r>
              <a:rPr lang="en-US" dirty="0"/>
              <a:t>. Thus, compression increases s–dz² overlap and lowers total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15</a:t>
            </a:fld>
            <a:endParaRPr lang="en-US"/>
          </a:p>
        </p:txBody>
      </p:sp>
    </p:spTree>
    <p:extLst>
      <p:ext uri="{BB962C8B-B14F-4D97-AF65-F5344CB8AC3E}">
        <p14:creationId xmlns:p14="http://schemas.microsoft.com/office/powerpoint/2010/main" val="3411118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second-order Jahn–Teller distortion</a:t>
            </a:r>
            <a:r>
              <a:rPr lang="en-US" dirty="0"/>
              <a:t> is exemplified by </a:t>
            </a:r>
            <a:r>
              <a:rPr lang="en-US" b="1" dirty="0"/>
              <a:t>ammonia (NH₃)</a:t>
            </a:r>
            <a:r>
              <a:rPr lang="en-US" dirty="0"/>
              <a:t>.</a:t>
            </a:r>
          </a:p>
          <a:p>
            <a:r>
              <a:rPr lang="en-US" dirty="0"/>
              <a:t>In a </a:t>
            </a:r>
            <a:r>
              <a:rPr lang="en-US" b="1" dirty="0"/>
              <a:t>hypothetical trigonal planar</a:t>
            </a:r>
            <a:r>
              <a:rPr lang="en-US" dirty="0"/>
              <a:t> NH₃, the molecular orbitals are:</a:t>
            </a:r>
          </a:p>
          <a:p>
            <a:pPr>
              <a:buFont typeface="Arial" panose="020B0604020202020204" pitchFamily="34" charset="0"/>
              <a:buChar char="•"/>
            </a:pPr>
            <a:r>
              <a:rPr lang="en-US" b="1" dirty="0"/>
              <a:t>1A₁′</a:t>
            </a:r>
            <a:r>
              <a:rPr lang="en-US" dirty="0"/>
              <a:t> – bonding between N(2s) and H(1s).</a:t>
            </a:r>
          </a:p>
          <a:p>
            <a:pPr>
              <a:buFont typeface="Arial" panose="020B0604020202020204" pitchFamily="34" charset="0"/>
              <a:buChar char="•"/>
            </a:pPr>
            <a:r>
              <a:rPr lang="en-US" b="1" dirty="0"/>
              <a:t>2A₁′</a:t>
            </a:r>
            <a:r>
              <a:rPr lang="en-US" dirty="0"/>
              <a:t> – antibonding counterpart.</a:t>
            </a:r>
          </a:p>
          <a:p>
            <a:pPr>
              <a:buFont typeface="Arial" panose="020B0604020202020204" pitchFamily="34" charset="0"/>
              <a:buChar char="•"/>
            </a:pPr>
            <a:r>
              <a:rPr lang="en-US" b="1" dirty="0"/>
              <a:t>1E′</a:t>
            </a:r>
            <a:r>
              <a:rPr lang="en-US" dirty="0"/>
              <a:t> – bonding between N(2pₓ, 2p_y) and H(1s).</a:t>
            </a:r>
          </a:p>
          <a:p>
            <a:pPr>
              <a:buFont typeface="Arial" panose="020B0604020202020204" pitchFamily="34" charset="0"/>
              <a:buChar char="•"/>
            </a:pPr>
            <a:r>
              <a:rPr lang="en-US" b="1" dirty="0"/>
              <a:t>2E′</a:t>
            </a:r>
            <a:r>
              <a:rPr lang="en-US" dirty="0"/>
              <a:t> – antibonding counterpart.</a:t>
            </a:r>
          </a:p>
          <a:p>
            <a:pPr>
              <a:buFont typeface="Arial" panose="020B0604020202020204" pitchFamily="34" charset="0"/>
              <a:buChar char="•"/>
            </a:pPr>
            <a:r>
              <a:rPr lang="en-US" b="1" dirty="0"/>
              <a:t>A₂″</a:t>
            </a:r>
            <a:r>
              <a:rPr lang="en-US" dirty="0"/>
              <a:t> – nonbonding N(2p_z) orbital, which cannot mix with H orbitals and serves as the </a:t>
            </a:r>
            <a:r>
              <a:rPr lang="en-US" b="1" dirty="0"/>
              <a:t>HOMO</a:t>
            </a:r>
            <a:r>
              <a:rPr lang="en-US" dirty="0"/>
              <a:t>.</a:t>
            </a:r>
          </a:p>
          <a:p>
            <a:r>
              <a:rPr lang="en-US" dirty="0"/>
              <a:t>This configuration sets up conditions for a distortion that mixes the filled nonbonding orbital with nearby empty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16</a:t>
            </a:fld>
            <a:endParaRPr lang="en-US"/>
          </a:p>
        </p:txBody>
      </p:sp>
    </p:spTree>
    <p:extLst>
      <p:ext uri="{BB962C8B-B14F-4D97-AF65-F5344CB8AC3E}">
        <p14:creationId xmlns:p14="http://schemas.microsoft.com/office/powerpoint/2010/main" val="90934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Ammonia is </a:t>
            </a:r>
            <a:r>
              <a:rPr lang="en-US" b="1" dirty="0"/>
              <a:t>not trigonal planar</a:t>
            </a:r>
            <a:r>
              <a:rPr lang="en-US" dirty="0"/>
              <a:t> but </a:t>
            </a:r>
            <a:r>
              <a:rPr lang="en-US" b="1" dirty="0"/>
              <a:t>trigonal pyramidal</a:t>
            </a:r>
            <a:r>
              <a:rPr lang="en-US" dirty="0"/>
              <a:t> due to a </a:t>
            </a:r>
            <a:r>
              <a:rPr lang="en-US" b="1" dirty="0"/>
              <a:t>second-order Jahn–Teller distortion</a:t>
            </a:r>
            <a:r>
              <a:rPr lang="en-US" dirty="0"/>
              <a:t>.</a:t>
            </a:r>
          </a:p>
          <a:p>
            <a:r>
              <a:rPr lang="en-US" dirty="0"/>
              <a:t>When the geometry changes from planar to pyramidal, the </a:t>
            </a:r>
            <a:r>
              <a:rPr lang="en-US" b="1" dirty="0" err="1"/>
              <a:t>p_z</a:t>
            </a:r>
            <a:r>
              <a:rPr lang="en-US" dirty="0"/>
              <a:t> and </a:t>
            </a:r>
            <a:r>
              <a:rPr lang="en-US" b="1" dirty="0"/>
              <a:t>s</a:t>
            </a:r>
            <a:r>
              <a:rPr lang="en-US" dirty="0"/>
              <a:t> orbitals both gain </a:t>
            </a:r>
            <a:r>
              <a:rPr lang="en-US" b="1" dirty="0"/>
              <a:t>A₁ symmetry</a:t>
            </a:r>
            <a:r>
              <a:rPr lang="en-US" dirty="0"/>
              <a:t>, allowing </a:t>
            </a:r>
            <a:r>
              <a:rPr lang="en-US" b="1" dirty="0"/>
              <a:t>mixing between the HOMO (nonbonding </a:t>
            </a:r>
            <a:r>
              <a:rPr lang="en-US" b="1" dirty="0" err="1"/>
              <a:t>p_z</a:t>
            </a:r>
            <a:r>
              <a:rPr lang="en-US" b="1" dirty="0"/>
              <a:t>)</a:t>
            </a:r>
            <a:r>
              <a:rPr lang="en-US" dirty="0"/>
              <a:t> and </a:t>
            </a:r>
            <a:r>
              <a:rPr lang="en-US" b="1" dirty="0"/>
              <a:t>LUMO (antibonding 2s)</a:t>
            </a:r>
            <a:r>
              <a:rPr lang="en-US" dirty="0"/>
              <a:t>.</a:t>
            </a:r>
          </a:p>
          <a:p>
            <a:r>
              <a:rPr lang="en-US" dirty="0"/>
              <a:t>This hybridization creates a </a:t>
            </a:r>
            <a:r>
              <a:rPr lang="en-US" b="1" dirty="0"/>
              <a:t>filled orbital</a:t>
            </a:r>
            <a:r>
              <a:rPr lang="en-US" dirty="0"/>
              <a:t> that is mostly nonbonding but slightly bonding, and an </a:t>
            </a:r>
            <a:r>
              <a:rPr lang="en-US" b="1" dirty="0"/>
              <a:t>empty orbital</a:t>
            </a:r>
            <a:r>
              <a:rPr lang="en-US" dirty="0"/>
              <a:t> that is strongly antibonding.</a:t>
            </a:r>
          </a:p>
          <a:p>
            <a:r>
              <a:rPr lang="en-US" dirty="0"/>
              <a:t>The filled orbital gains stability because its electron density shifts toward the pyramid apex, forming a weakly bonding region.</a:t>
            </a:r>
          </a:p>
          <a:p>
            <a:r>
              <a:rPr lang="en-US" dirty="0"/>
              <a:t>Although the antibonding orbital rises in energy, it’s unoccupied, so there’s no penalty.</a:t>
            </a:r>
          </a:p>
          <a:p>
            <a:r>
              <a:rPr lang="en-US" dirty="0"/>
              <a:t>This distortion occurs when the </a:t>
            </a:r>
            <a:r>
              <a:rPr lang="en-US" b="1" dirty="0"/>
              <a:t>HOMO–LUMO gap is small</a:t>
            </a:r>
            <a:r>
              <a:rPr lang="en-US" dirty="0"/>
              <a:t> and symmetry lowering enables mixing, thereby stabilizing the filled orbital.</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17</a:t>
            </a:fld>
            <a:endParaRPr lang="en-US"/>
          </a:p>
        </p:txBody>
      </p:sp>
    </p:spTree>
    <p:extLst>
      <p:ext uri="{BB962C8B-B14F-4D97-AF65-F5344CB8AC3E}">
        <p14:creationId xmlns:p14="http://schemas.microsoft.com/office/powerpoint/2010/main" val="293367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a:t>
            </a:r>
            <a:r>
              <a:rPr lang="en-US" b="1" dirty="0"/>
              <a:t>second-order Jahn–Teller distortion</a:t>
            </a:r>
            <a:r>
              <a:rPr lang="en-US" dirty="0"/>
              <a:t> in solid-state chemistry appears in </a:t>
            </a:r>
            <a:r>
              <a:rPr lang="en-US" b="1" dirty="0"/>
              <a:t>main-group ions</a:t>
            </a:r>
            <a:r>
              <a:rPr lang="en-US" dirty="0"/>
              <a:t> such as </a:t>
            </a:r>
            <a:r>
              <a:rPr lang="en-US" b="1" dirty="0"/>
              <a:t>Pb²⁺</a:t>
            </a:r>
            <a:r>
              <a:rPr lang="en-US" dirty="0"/>
              <a:t>, important in </a:t>
            </a:r>
            <a:r>
              <a:rPr lang="en-US" b="1" dirty="0"/>
              <a:t>ferroelectrics</a:t>
            </a:r>
            <a:r>
              <a:rPr lang="en-US" dirty="0"/>
              <a:t>.</a:t>
            </a:r>
          </a:p>
          <a:p>
            <a:r>
              <a:rPr lang="en-US" dirty="0"/>
              <a:t>In an </a:t>
            </a:r>
            <a:r>
              <a:rPr lang="en-US" b="1" dirty="0"/>
              <a:t>octahedral environment</a:t>
            </a:r>
            <a:r>
              <a:rPr lang="en-US" dirty="0"/>
              <a:t>, the </a:t>
            </a:r>
            <a:r>
              <a:rPr lang="en-US" b="1" dirty="0"/>
              <a:t>HOMO</a:t>
            </a:r>
            <a:r>
              <a:rPr lang="en-US" dirty="0"/>
              <a:t> is the </a:t>
            </a:r>
            <a:r>
              <a:rPr lang="en-US" b="1" dirty="0"/>
              <a:t>antibonding Pb 6s–Cl combination</a:t>
            </a:r>
            <a:r>
              <a:rPr lang="en-US" dirty="0"/>
              <a:t>, and the </a:t>
            </a:r>
            <a:r>
              <a:rPr lang="en-US" b="1" dirty="0"/>
              <a:t>LUMO</a:t>
            </a:r>
            <a:r>
              <a:rPr lang="en-US" dirty="0"/>
              <a:t> is the </a:t>
            </a:r>
            <a:r>
              <a:rPr lang="en-US" b="1" dirty="0"/>
              <a:t>antibonding Pb 6p–Cl combination</a:t>
            </a:r>
            <a:r>
              <a:rPr lang="en-US" dirty="0"/>
              <a:t>.</a:t>
            </a:r>
          </a:p>
          <a:p>
            <a:r>
              <a:rPr lang="en-US" dirty="0"/>
              <a:t>A </a:t>
            </a:r>
            <a:r>
              <a:rPr lang="en-US" b="1" dirty="0"/>
              <a:t>distortion that allows mixing of the s and p orbitals</a:t>
            </a:r>
            <a:r>
              <a:rPr lang="en-US" dirty="0"/>
              <a:t> (normally symmetry-forbidden) produces stabilization through orbital hybridization—this is the second-order Jahn–Teller effect.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18</a:t>
            </a:fld>
            <a:endParaRPr lang="en-US"/>
          </a:p>
        </p:txBody>
      </p:sp>
    </p:spTree>
    <p:extLst>
      <p:ext uri="{BB962C8B-B14F-4D97-AF65-F5344CB8AC3E}">
        <p14:creationId xmlns:p14="http://schemas.microsoft.com/office/powerpoint/2010/main" val="124655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Lowering the </a:t>
            </a:r>
            <a:r>
              <a:rPr lang="en-US" b="1" dirty="0"/>
              <a:t>octahedral symmetry</a:t>
            </a:r>
            <a:r>
              <a:rPr lang="en-US" dirty="0"/>
              <a:t> allows </a:t>
            </a:r>
            <a:r>
              <a:rPr lang="en-US" b="1" dirty="0"/>
              <a:t>mixing between Pb 6s and 6p orbitals</a:t>
            </a:r>
            <a:r>
              <a:rPr lang="en-US" dirty="0"/>
              <a:t>.</a:t>
            </a:r>
          </a:p>
          <a:p>
            <a:r>
              <a:rPr lang="en-US" dirty="0"/>
              <a:t>If </a:t>
            </a:r>
            <a:r>
              <a:rPr lang="en-US" b="1" dirty="0"/>
              <a:t>Pb²⁺</a:t>
            </a:r>
            <a:r>
              <a:rPr lang="en-US" dirty="0"/>
              <a:t> shifts along the fourfold axis—forming one short and one long Pb–Cl bond—the symmetry drops to </a:t>
            </a:r>
            <a:r>
              <a:rPr lang="en-US" b="1" dirty="0" err="1"/>
              <a:t>D₄h</a:t>
            </a:r>
            <a:r>
              <a:rPr lang="en-US" b="1" dirty="0"/>
              <a:t> (4mm)</a:t>
            </a:r>
            <a:r>
              <a:rPr lang="en-US" dirty="0"/>
              <a:t>. This distortion </a:t>
            </a:r>
            <a:r>
              <a:rPr lang="en-US" b="1" dirty="0"/>
              <a:t>stabilizes</a:t>
            </a:r>
            <a:r>
              <a:rPr lang="en-US" dirty="0"/>
              <a:t> the antibonding </a:t>
            </a:r>
            <a:r>
              <a:rPr lang="en-US" b="1" dirty="0"/>
              <a:t>Pb 6s–Cl</a:t>
            </a:r>
            <a:r>
              <a:rPr lang="en-US" dirty="0"/>
              <a:t> interaction and </a:t>
            </a:r>
            <a:r>
              <a:rPr lang="en-US" b="1" dirty="0"/>
              <a:t>destabilizes</a:t>
            </a:r>
            <a:r>
              <a:rPr lang="en-US" dirty="0"/>
              <a:t> the mainly </a:t>
            </a:r>
            <a:r>
              <a:rPr lang="en-US" b="1" dirty="0" err="1"/>
              <a:t>p_z</a:t>
            </a:r>
            <a:r>
              <a:rPr lang="en-US" b="1" dirty="0"/>
              <a:t>–Cl</a:t>
            </a:r>
            <a:r>
              <a:rPr lang="en-US" dirty="0"/>
              <a:t> interaction.</a:t>
            </a:r>
          </a:p>
          <a:p>
            <a:r>
              <a:rPr lang="en-US" dirty="0"/>
              <a:t>The result is an </a:t>
            </a:r>
            <a:r>
              <a:rPr lang="en-US" b="1" dirty="0"/>
              <a:t>occupied orbital</a:t>
            </a:r>
            <a:r>
              <a:rPr lang="en-US" dirty="0"/>
              <a:t> that is almost nonbonding and localized toward one side of the octahedron.</a:t>
            </a:r>
          </a:p>
          <a:p>
            <a:r>
              <a:rPr lang="en-US" dirty="0"/>
              <a:t>This is the </a:t>
            </a:r>
            <a:r>
              <a:rPr lang="en-US" b="1" dirty="0" err="1"/>
              <a:t>stereoactive</a:t>
            </a:r>
            <a:r>
              <a:rPr lang="en-US" b="1" dirty="0"/>
              <a:t> lone-pair distortion</a:t>
            </a:r>
            <a:r>
              <a:rPr lang="en-US" dirty="0"/>
              <a:t>, analogous to how </a:t>
            </a:r>
            <a:r>
              <a:rPr lang="en-US" b="1" dirty="0"/>
              <a:t>VSEPR theory</a:t>
            </a:r>
            <a:r>
              <a:rPr lang="en-US" dirty="0"/>
              <a:t> explains the pyramidal shape of NH₃ through a filled </a:t>
            </a:r>
            <a:r>
              <a:rPr lang="en-US" b="1" dirty="0"/>
              <a:t>sp³ hybrid orbital</a:t>
            </a:r>
            <a:r>
              <a:rPr lang="en-US" dirty="0"/>
              <a:t>. The molecular orbital picture provides a deeper, quantitative version of that concept.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19</a:t>
            </a:fld>
            <a:endParaRPr lang="en-US"/>
          </a:p>
        </p:txBody>
      </p:sp>
    </p:spTree>
    <p:extLst>
      <p:ext uri="{BB962C8B-B14F-4D97-AF65-F5344CB8AC3E}">
        <p14:creationId xmlns:p14="http://schemas.microsoft.com/office/powerpoint/2010/main" val="70210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transition metal ions form complexes, the frontier orbitals governing their properties are usually the metal’s d orbitals. In an octahedral field, these split into lower-energy triply degenerate </a:t>
            </a:r>
            <a:r>
              <a:rPr lang="en-US" dirty="0" err="1"/>
              <a:t>t₂g</a:t>
            </a:r>
            <a:r>
              <a:rPr lang="en-US" dirty="0"/>
              <a:t> orbitals (</a:t>
            </a:r>
            <a:r>
              <a:rPr lang="en-US" dirty="0" err="1"/>
              <a:t>dxy</a:t>
            </a:r>
            <a:r>
              <a:rPr lang="en-US" dirty="0"/>
              <a:t>, </a:t>
            </a:r>
            <a:r>
              <a:rPr lang="en-US" dirty="0" err="1"/>
              <a:t>dyz</a:t>
            </a:r>
            <a:r>
              <a:rPr lang="en-US" dirty="0"/>
              <a:t>, </a:t>
            </a:r>
            <a:r>
              <a:rPr lang="en-US" dirty="0" err="1"/>
              <a:t>dxz</a:t>
            </a:r>
            <a:r>
              <a:rPr lang="en-US" dirty="0"/>
              <a:t>) and higher-energy doubly degenerate </a:t>
            </a:r>
            <a:r>
              <a:rPr lang="en-US" dirty="0" err="1"/>
              <a:t>e_g</a:t>
            </a:r>
            <a:r>
              <a:rPr lang="en-US" dirty="0"/>
              <a:t> orbitals (dx²–y², dz²).</a:t>
            </a:r>
          </a:p>
          <a:p>
            <a:endParaRPr lang="en-US" dirty="0"/>
          </a:p>
          <a:p>
            <a:r>
              <a:rPr lang="en-US" dirty="0"/>
              <a:t>Electrons fill </a:t>
            </a:r>
            <a:r>
              <a:rPr lang="en-US" dirty="0" err="1"/>
              <a:t>t₂g</a:t>
            </a:r>
            <a:r>
              <a:rPr lang="en-US" dirty="0"/>
              <a:t> orbitals first, each singly with parallel spins according to Hund’s rule. For the fourth electron onward, two options exist: pair electrons within </a:t>
            </a:r>
            <a:r>
              <a:rPr lang="en-US" dirty="0" err="1"/>
              <a:t>t₂g</a:t>
            </a:r>
            <a:r>
              <a:rPr lang="en-US" dirty="0"/>
              <a:t> or occupy the higher </a:t>
            </a:r>
            <a:r>
              <a:rPr lang="en-US" dirty="0" err="1"/>
              <a:t>e_g</a:t>
            </a:r>
            <a:r>
              <a:rPr lang="en-US" dirty="0"/>
              <a:t> orbitals. Pairing electrons costs spin-pairing energy (P), while promoting them costs crystal field splitting energy (</a:t>
            </a:r>
            <a:r>
              <a:rPr lang="el-GR" dirty="0"/>
              <a:t>Δ).</a:t>
            </a:r>
            <a:br>
              <a:rPr lang="el-GR" dirty="0"/>
            </a:br>
            <a:endParaRPr lang="el-GR" dirty="0"/>
          </a:p>
          <a:p>
            <a:r>
              <a:rPr lang="en-US" dirty="0"/>
              <a:t>If P &lt; </a:t>
            </a:r>
            <a:r>
              <a:rPr lang="el-GR" dirty="0"/>
              <a:t>Δ, </a:t>
            </a:r>
            <a:r>
              <a:rPr lang="en-US" dirty="0"/>
              <a:t>electrons pair in </a:t>
            </a:r>
            <a:r>
              <a:rPr lang="en-US" dirty="0" err="1"/>
              <a:t>t₂g</a:t>
            </a:r>
            <a:r>
              <a:rPr lang="en-US" dirty="0"/>
              <a:t> before entering </a:t>
            </a:r>
            <a:r>
              <a:rPr lang="en-US" dirty="0" err="1"/>
              <a:t>e_g</a:t>
            </a:r>
            <a:r>
              <a:rPr lang="en-US" dirty="0"/>
              <a:t> → </a:t>
            </a:r>
            <a:r>
              <a:rPr lang="en-US" b="1" dirty="0"/>
              <a:t>low-spin configuration</a:t>
            </a:r>
            <a:r>
              <a:rPr lang="en-US" dirty="0"/>
              <a:t>.</a:t>
            </a:r>
          </a:p>
          <a:p>
            <a:r>
              <a:rPr lang="en-US" dirty="0"/>
              <a:t>If P &gt; </a:t>
            </a:r>
            <a:r>
              <a:rPr lang="el-GR" dirty="0"/>
              <a:t>Δ, </a:t>
            </a:r>
            <a:r>
              <a:rPr lang="en-US" dirty="0"/>
              <a:t>electrons occupy all five d orbitals singly before pairing → </a:t>
            </a:r>
            <a:r>
              <a:rPr lang="en-US" b="1" dirty="0"/>
              <a:t>high-spin configuration</a:t>
            </a:r>
            <a:r>
              <a:rPr lang="en-US" dirty="0"/>
              <a: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a:t>
            </a:fld>
            <a:endParaRPr lang="en-US"/>
          </a:p>
        </p:txBody>
      </p:sp>
    </p:spTree>
    <p:extLst>
      <p:ext uri="{BB962C8B-B14F-4D97-AF65-F5344CB8AC3E}">
        <p14:creationId xmlns:p14="http://schemas.microsoft.com/office/powerpoint/2010/main" val="317509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compounds commonly show </a:t>
            </a:r>
            <a:r>
              <a:rPr lang="en-US" b="1" dirty="0" err="1"/>
              <a:t>stereoactive</a:t>
            </a:r>
            <a:r>
              <a:rPr lang="en-US" b="1" dirty="0"/>
              <a:t> lone-pair distortions</a:t>
            </a:r>
            <a:r>
              <a:rPr lang="en-US" dirty="0"/>
              <a:t>, a form of </a:t>
            </a:r>
            <a:r>
              <a:rPr lang="en-US" b="1" dirty="0"/>
              <a:t>second-order Jahn–Teller distortion</a:t>
            </a:r>
            <a:r>
              <a:rPr lang="en-US" dirty="0"/>
              <a:t>.</a:t>
            </a:r>
          </a:p>
          <a:p>
            <a:r>
              <a:rPr lang="en-US" dirty="0"/>
              <a:t>In </a:t>
            </a:r>
            <a:r>
              <a:rPr lang="en-US" b="1" dirty="0" err="1"/>
              <a:t>PbO</a:t>
            </a:r>
            <a:r>
              <a:rPr lang="en-US" dirty="0"/>
              <a:t>, which resembles the </a:t>
            </a:r>
            <a:r>
              <a:rPr lang="en-US" b="1" dirty="0" err="1"/>
              <a:t>CsCl</a:t>
            </a:r>
            <a:r>
              <a:rPr lang="en-US" b="1" dirty="0"/>
              <a:t> structure</a:t>
            </a:r>
            <a:r>
              <a:rPr lang="en-US" dirty="0"/>
              <a:t>, the </a:t>
            </a:r>
            <a:r>
              <a:rPr lang="en-US" b="1" dirty="0"/>
              <a:t>Pb²⁺ ion</a:t>
            </a:r>
            <a:r>
              <a:rPr lang="en-US" dirty="0"/>
              <a:t> shifts off-center toward one face of the cube, forming </a:t>
            </a:r>
            <a:r>
              <a:rPr lang="en-US" b="1" dirty="0"/>
              <a:t>four short Pb–O bonds</a:t>
            </a:r>
            <a:r>
              <a:rPr lang="en-US" dirty="0"/>
              <a:t> and </a:t>
            </a:r>
            <a:r>
              <a:rPr lang="en-US" b="1" dirty="0"/>
              <a:t>two long ones</a:t>
            </a:r>
            <a:r>
              <a:rPr lang="en-US" dirty="0"/>
              <a:t>. This creates a cavity that accommodates the </a:t>
            </a:r>
            <a:r>
              <a:rPr lang="en-US" b="1" dirty="0"/>
              <a:t>lone pair</a:t>
            </a:r>
            <a:r>
              <a:rPr lang="en-US" dirty="0"/>
              <a:t>, arising from mixing between the </a:t>
            </a:r>
            <a:r>
              <a:rPr lang="en-US" b="1" dirty="0"/>
              <a:t>filled antibonding Pb 6s orbital (HOMO)</a:t>
            </a:r>
            <a:r>
              <a:rPr lang="en-US" dirty="0"/>
              <a:t> and the </a:t>
            </a:r>
            <a:r>
              <a:rPr lang="en-US" b="1" dirty="0"/>
              <a:t>empty Pb 6p orbital</a:t>
            </a:r>
            <a:r>
              <a:rPr lang="en-US" dirty="0"/>
              <a:t>.</a:t>
            </a:r>
          </a:p>
          <a:p>
            <a:r>
              <a:rPr lang="en-US" dirty="0"/>
              <a:t>Similar distortions occur in </a:t>
            </a:r>
            <a:r>
              <a:rPr lang="en-US" b="1" dirty="0"/>
              <a:t>d⁰ transition-metal oxides</a:t>
            </a:r>
            <a:r>
              <a:rPr lang="en-US" dirty="0"/>
              <a:t> with high-valence cations such as </a:t>
            </a:r>
            <a:r>
              <a:rPr lang="en-US" b="1" dirty="0"/>
              <a:t>Mo⁶⁺, Nb⁵⁺, Ta⁵⁺, and Ti⁴⁺</a:t>
            </a:r>
            <a:r>
              <a:rPr lang="en-US" dirty="0"/>
              <a:t>, where the cation displaces from the center of its coordination polyhedron due to the same second-order Jahn–Teller mechanism.</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20</a:t>
            </a:fld>
            <a:endParaRPr lang="en-US"/>
          </a:p>
        </p:txBody>
      </p:sp>
    </p:spTree>
    <p:extLst>
      <p:ext uri="{BB962C8B-B14F-4D97-AF65-F5344CB8AC3E}">
        <p14:creationId xmlns:p14="http://schemas.microsoft.com/office/powerpoint/2010/main" val="2522197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summarize what we’ve seen.</a:t>
            </a:r>
          </a:p>
          <a:p>
            <a:r>
              <a:rPr lang="en-US" dirty="0"/>
              <a:t>The first idea is about spin states — it’s a balance between the crystal-field splitting, </a:t>
            </a:r>
            <a:r>
              <a:rPr lang="el-GR" dirty="0"/>
              <a:t>Δ, </a:t>
            </a:r>
            <a:r>
              <a:rPr lang="en-US" dirty="0"/>
              <a:t>and the spin-pairing energy, P.</a:t>
            </a:r>
          </a:p>
          <a:p>
            <a:r>
              <a:rPr lang="en-US" dirty="0"/>
              <a:t>If </a:t>
            </a:r>
            <a:r>
              <a:rPr lang="el-GR" dirty="0"/>
              <a:t>Δ </a:t>
            </a:r>
            <a:r>
              <a:rPr lang="en-US" dirty="0"/>
              <a:t>is large, it pays to pair up electrons in the lower </a:t>
            </a:r>
            <a:r>
              <a:rPr lang="en-US" dirty="0" err="1"/>
              <a:t>t₂g</a:t>
            </a:r>
            <a:r>
              <a:rPr lang="en-US" dirty="0"/>
              <a:t> orbitals — that’s the low-spin case.</a:t>
            </a:r>
          </a:p>
          <a:p>
            <a:r>
              <a:rPr lang="en-US" dirty="0"/>
              <a:t>If </a:t>
            </a:r>
            <a:r>
              <a:rPr lang="el-GR" dirty="0"/>
              <a:t>Δ </a:t>
            </a:r>
            <a:r>
              <a:rPr lang="en-US" dirty="0"/>
              <a:t>is small, it’s cheaper to spread them out into all five d orbitals — that’s the high-spin case.</a:t>
            </a:r>
          </a:p>
          <a:p>
            <a:r>
              <a:rPr lang="el-GR" dirty="0"/>
              <a:t>Δ </a:t>
            </a:r>
            <a:r>
              <a:rPr lang="en-US" dirty="0"/>
              <a:t>gets larger for 4d and 5d metals, for short and more covalent bonds, and for strong-field ligands like CO and CN⁻.</a:t>
            </a:r>
          </a:p>
          <a:p>
            <a:r>
              <a:rPr lang="en-US" dirty="0"/>
              <a:t>In tetrahedral fields, the splitting is only about half as big, so those are almost always high spin.</a:t>
            </a:r>
          </a:p>
          <a:p>
            <a:br>
              <a:rPr lang="en-US" dirty="0"/>
            </a:br>
            <a:endParaRPr lang="en-US" dirty="0"/>
          </a:p>
          <a:p>
            <a:r>
              <a:rPr lang="en-US" dirty="0"/>
              <a:t>Now for d⁸ metals, the difference between nickel and platinum is a good example.</a:t>
            </a:r>
          </a:p>
          <a:p>
            <a:r>
              <a:rPr lang="en-US" dirty="0"/>
              <a:t>Nickel has a small </a:t>
            </a:r>
            <a:r>
              <a:rPr lang="el-GR" dirty="0"/>
              <a:t>Δ </a:t>
            </a:r>
            <a:r>
              <a:rPr lang="en-US" dirty="0"/>
              <a:t>and stays octahedral.</a:t>
            </a:r>
          </a:p>
          <a:p>
            <a:r>
              <a:rPr lang="en-US" dirty="0"/>
              <a:t>Platinum has a large </a:t>
            </a:r>
            <a:r>
              <a:rPr lang="el-GR" dirty="0"/>
              <a:t>Δ </a:t>
            </a:r>
            <a:r>
              <a:rPr lang="en-US" dirty="0"/>
              <a:t>and distorts to square planar, pushing the dx²–y² orbital way up and stabilizing the rest.</a:t>
            </a:r>
          </a:p>
          <a:p>
            <a:br>
              <a:rPr lang="en-US" dirty="0"/>
            </a:br>
            <a:endParaRPr lang="en-US" dirty="0"/>
          </a:p>
          <a:p>
            <a:r>
              <a:rPr lang="en-US" dirty="0"/>
              <a:t>Then we have the Jahn–Teller effect.</a:t>
            </a:r>
          </a:p>
          <a:p>
            <a:r>
              <a:rPr lang="en-US" dirty="0"/>
              <a:t>Whenever a degenerate orbital is partially filled — like in high-spin d⁴ or d⁹ ions — the system lowers its energy by distorting, usually by elongating the octahedron.</a:t>
            </a:r>
          </a:p>
          <a:p>
            <a:r>
              <a:rPr lang="en-US" dirty="0"/>
              <a:t>That removes the degeneracy and stabilizes one orbital.</a:t>
            </a:r>
          </a:p>
          <a:p>
            <a:br>
              <a:rPr lang="en-US" dirty="0"/>
            </a:br>
            <a:endParaRPr lang="en-US" dirty="0"/>
          </a:p>
          <a:p>
            <a:r>
              <a:rPr lang="en-US" dirty="0"/>
              <a:t>Finally, in the second-order Jahn–Teller case, we get mixing between a filled and an empty orbital of the same symmetry.</a:t>
            </a:r>
          </a:p>
          <a:p>
            <a:r>
              <a:rPr lang="en-US" dirty="0"/>
              <a:t>That’s why ammonia isn’t flat — the nitrogen s and p orbitals mix.</a:t>
            </a:r>
          </a:p>
          <a:p>
            <a:r>
              <a:rPr lang="en-US" dirty="0"/>
              <a:t>And it’s why Pb²⁺ and Sn²⁺ cations shift off-center — their 6s and 6p orbitals mix to make a </a:t>
            </a:r>
            <a:r>
              <a:rPr lang="en-US" dirty="0" err="1"/>
              <a:t>stereoactive</a:t>
            </a:r>
            <a:r>
              <a:rPr lang="en-US" dirty="0"/>
              <a:t> lone pair.</a:t>
            </a:r>
          </a:p>
          <a:p>
            <a:r>
              <a:rPr lang="en-US" dirty="0"/>
              <a:t>You see the same thing in d⁰ oxides like Ti⁴⁺ or Nb⁵⁺.</a:t>
            </a:r>
          </a:p>
          <a:p>
            <a:br>
              <a:rPr lang="en-US" dirty="0"/>
            </a:br>
            <a:endParaRPr lang="en-US" dirty="0"/>
          </a:p>
          <a:p>
            <a:r>
              <a:rPr lang="en-US" dirty="0"/>
              <a:t>All of these effects — spin states, square-planar geometry, Jahn–Teller distortions — come from the same principle: the system always finds a way to lower its energy by changing how the d orbitals are occupied or mixed.</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21</a:t>
            </a:fld>
            <a:endParaRPr lang="en-US"/>
          </a:p>
        </p:txBody>
      </p:sp>
    </p:spTree>
    <p:extLst>
      <p:ext uri="{BB962C8B-B14F-4D97-AF65-F5344CB8AC3E}">
        <p14:creationId xmlns:p14="http://schemas.microsoft.com/office/powerpoint/2010/main" val="213581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conclude our coverage of chapter 5 by talking about something that is collectively called the Bonne Valence Method. It could easily be the most useful thing we're going to learn in all of chapter 5.</a:t>
            </a:r>
          </a:p>
        </p:txBody>
      </p:sp>
      <p:sp>
        <p:nvSpPr>
          <p:cNvPr id="4" name="Slide Number Placeholder 3"/>
          <p:cNvSpPr>
            <a:spLocks noGrp="1"/>
          </p:cNvSpPr>
          <p:nvPr>
            <p:ph type="sldNum" sz="quarter" idx="5"/>
          </p:nvPr>
        </p:nvSpPr>
        <p:spPr/>
        <p:txBody>
          <a:bodyPr/>
          <a:lstStyle/>
          <a:p>
            <a:fld id="{EF80052E-71BA-2E45-92F6-ECF2420D40EC}" type="slidenum">
              <a:rPr lang="en-US" smtClean="0"/>
              <a:t>26</a:t>
            </a:fld>
            <a:endParaRPr lang="en-US"/>
          </a:p>
        </p:txBody>
      </p:sp>
    </p:spTree>
    <p:extLst>
      <p:ext uri="{BB962C8B-B14F-4D97-AF65-F5344CB8AC3E}">
        <p14:creationId xmlns:p14="http://schemas.microsoft.com/office/powerpoint/2010/main" val="374765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Bond Valence Method builds on Linus Pauling’s early work on ionic bonding. In his 1929 papers, Pauling identified several key balances in ionic compounds.</a:t>
            </a:r>
            <a:br>
              <a:rPr lang="en-US" dirty="0"/>
            </a:br>
            <a:r>
              <a:rPr lang="en-US" dirty="0"/>
              <a:t>-First is the </a:t>
            </a:r>
            <a:r>
              <a:rPr lang="en-US" b="1" dirty="0"/>
              <a:t>electroneutrality balance</a:t>
            </a:r>
            <a:r>
              <a:rPr lang="en-US" dirty="0"/>
              <a:t>—the total positive charge of the cations must equal the total negative charge of the anions.</a:t>
            </a:r>
          </a:p>
          <a:p>
            <a:r>
              <a:rPr lang="en-US" dirty="0"/>
              <a:t>-Second is the </a:t>
            </a:r>
            <a:r>
              <a:rPr lang="en-US" b="1" dirty="0"/>
              <a:t>connectivity balance</a:t>
            </a:r>
            <a:r>
              <a:rPr lang="en-US" dirty="0"/>
              <a:t>—every bond from a cation must terminate at an anion. Knowing the stoichiometry and coordination number of one species fixes that of the other.</a:t>
            </a:r>
          </a:p>
          <a:p>
            <a:r>
              <a:rPr lang="en-US" dirty="0"/>
              <a:t>-Finally, the </a:t>
            </a:r>
            <a:r>
              <a:rPr lang="en-US" b="1" dirty="0"/>
              <a:t>bond-valence balance</a:t>
            </a:r>
            <a:r>
              <a:rPr lang="en-US" dirty="0"/>
              <a:t>, the focus here, states that the strength of each cation–anion bond must be consistent in both directions. The bond valence s equals the cation charge divided by its coordination number, and this value must also equal the anion charge divided by its coordination number.</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27</a:t>
            </a:fld>
            <a:endParaRPr lang="en-US"/>
          </a:p>
        </p:txBody>
      </p:sp>
    </p:spTree>
    <p:extLst>
      <p:ext uri="{BB962C8B-B14F-4D97-AF65-F5344CB8AC3E}">
        <p14:creationId xmlns:p14="http://schemas.microsoft.com/office/powerpoint/2010/main" val="185701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In </a:t>
            </a:r>
            <a:r>
              <a:rPr lang="en-US" b="1" dirty="0" err="1"/>
              <a:t>Li₂O</a:t>
            </a:r>
            <a:r>
              <a:rPr lang="en-US" dirty="0"/>
              <a:t>, which adopts the antifluorite structure, oxide ions form a cubic close-packed array and lithium occupies tetrahedral holes. Lithium (+1) has four bonds, giving s = +1/4 per Li–O bond. Oxygen (–2) is coordinated by eight Li atoms, giving s = –2/8 = –1/4. The equal magnitudes confirm the bond-valence balance. So when we draw our bond graph here, what we can say is that each of these lines represents a bond with a valence of 1 quarter. </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28</a:t>
            </a:fld>
            <a:endParaRPr lang="en-US"/>
          </a:p>
        </p:txBody>
      </p:sp>
    </p:spTree>
    <p:extLst>
      <p:ext uri="{BB962C8B-B14F-4D97-AF65-F5344CB8AC3E}">
        <p14:creationId xmlns:p14="http://schemas.microsoft.com/office/powerpoint/2010/main" val="5479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b="1" dirty="0"/>
              <a:t>strontium titanate (</a:t>
            </a:r>
            <a:r>
              <a:rPr lang="en-US" b="1" dirty="0" err="1"/>
              <a:t>SrTiO</a:t>
            </a:r>
            <a:r>
              <a:rPr lang="en-US" b="1" dirty="0"/>
              <a:t>₃)</a:t>
            </a:r>
            <a:r>
              <a:rPr lang="en-US" dirty="0"/>
              <a:t>, which adopts the cubic perovskite structure, each titanium atom (Ti⁴⁺) is surrounded by six oxygens. Each Ti–O bond therefore has a valence of 4/6 = 2/3. Strontium (Sr²⁺) is coordinated by twelve oxygens, giving each Sr–O bond a valence of 2/12 = 1/6.</a:t>
            </a:r>
          </a:p>
          <a:p>
            <a:endParaRPr lang="en-US" dirty="0"/>
          </a:p>
          <a:p>
            <a:r>
              <a:rPr lang="en-US" dirty="0"/>
              <a:t>To satisfy the </a:t>
            </a:r>
            <a:r>
              <a:rPr lang="en-US" b="1" dirty="0"/>
              <a:t>bond-valence balance</a:t>
            </a:r>
            <a:r>
              <a:rPr lang="en-US" dirty="0"/>
              <a:t> at oxygen, each O²⁻ must receive two strong bonds from Ti (2 × 2/3 = 4/3) and four weaker bonds from Sr (4 × 1/6 = 2/3). The total, 4/3 + 2/3 = 2, matches oxygen’s oxidation state.</a:t>
            </a:r>
          </a:p>
          <a:p>
            <a:endParaRPr lang="en-US" dirty="0"/>
          </a:p>
          <a:p>
            <a:r>
              <a:rPr lang="en-US" dirty="0"/>
              <a:t>What we're going to do in this lecture is show you how we can become quantitative in our use of these valences.</a:t>
            </a:r>
          </a:p>
        </p:txBody>
      </p:sp>
      <p:sp>
        <p:nvSpPr>
          <p:cNvPr id="4" name="Slide Number Placeholder 3"/>
          <p:cNvSpPr>
            <a:spLocks noGrp="1"/>
          </p:cNvSpPr>
          <p:nvPr>
            <p:ph type="sldNum" sz="quarter" idx="5"/>
          </p:nvPr>
        </p:nvSpPr>
        <p:spPr/>
        <p:txBody>
          <a:bodyPr/>
          <a:lstStyle/>
          <a:p>
            <a:fld id="{EF80052E-71BA-2E45-92F6-ECF2420D40EC}" type="slidenum">
              <a:rPr lang="en-US" smtClean="0"/>
              <a:t>29</a:t>
            </a:fld>
            <a:endParaRPr lang="en-US"/>
          </a:p>
        </p:txBody>
      </p:sp>
    </p:spTree>
    <p:extLst>
      <p:ext uri="{BB962C8B-B14F-4D97-AF65-F5344CB8AC3E}">
        <p14:creationId xmlns:p14="http://schemas.microsoft.com/office/powerpoint/2010/main" val="313644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a:t>
            </a:r>
            <a:r>
              <a:rPr lang="en-US" b="1" dirty="0"/>
              <a:t>1947 paper</a:t>
            </a:r>
            <a:r>
              <a:rPr lang="en-US" dirty="0"/>
              <a:t>, Linus Pauling examined the relationship between </a:t>
            </a:r>
            <a:r>
              <a:rPr lang="en-US" b="1" dirty="0"/>
              <a:t>bond order</a:t>
            </a:r>
            <a:r>
              <a:rPr lang="en-US" dirty="0"/>
              <a:t> and </a:t>
            </a:r>
            <a:r>
              <a:rPr lang="en-US" b="1" dirty="0"/>
              <a:t>bond length</a:t>
            </a:r>
            <a:r>
              <a:rPr lang="en-US" dirty="0"/>
              <a:t> in organic molecules such as butane. A </a:t>
            </a:r>
            <a:r>
              <a:rPr lang="en-US" b="1" dirty="0"/>
              <a:t>C–C single bond</a:t>
            </a:r>
            <a:r>
              <a:rPr lang="en-US" dirty="0"/>
              <a:t> typically measures </a:t>
            </a:r>
            <a:r>
              <a:rPr lang="en-US" b="1" dirty="0"/>
              <a:t>1.54 </a:t>
            </a:r>
            <a:r>
              <a:rPr lang="en-US" b="1" dirty="0" err="1"/>
              <a:t>Å</a:t>
            </a:r>
            <a:r>
              <a:rPr lang="en-US" dirty="0"/>
              <a:t>, a </a:t>
            </a:r>
            <a:r>
              <a:rPr lang="en-US" b="1" dirty="0"/>
              <a:t>double bond</a:t>
            </a:r>
            <a:r>
              <a:rPr lang="en-US" dirty="0"/>
              <a:t> about </a:t>
            </a:r>
            <a:r>
              <a:rPr lang="en-US" b="1" dirty="0"/>
              <a:t>1.33 </a:t>
            </a:r>
            <a:r>
              <a:rPr lang="en-US" b="1" dirty="0" err="1"/>
              <a:t>Å</a:t>
            </a:r>
            <a:r>
              <a:rPr lang="en-US" dirty="0"/>
              <a:t>, and a </a:t>
            </a:r>
            <a:r>
              <a:rPr lang="en-US" b="1" dirty="0"/>
              <a:t>triple bond</a:t>
            </a:r>
            <a:r>
              <a:rPr lang="en-US" dirty="0"/>
              <a:t> roughly </a:t>
            </a:r>
            <a:r>
              <a:rPr lang="en-US" b="1" dirty="0"/>
              <a:t>1.20 </a:t>
            </a:r>
            <a:r>
              <a:rPr lang="en-US" b="1" dirty="0" err="1"/>
              <a:t>Å</a:t>
            </a:r>
            <a:r>
              <a:rPr lang="en-US" dirty="0"/>
              <a:t>.</a:t>
            </a:r>
            <a:br>
              <a:rPr lang="en-US" dirty="0"/>
            </a:br>
            <a:endParaRPr lang="en-US" dirty="0"/>
          </a:p>
          <a:p>
            <a:r>
              <a:rPr lang="en-US" dirty="0"/>
              <a:t>Pauling observed a quantitative trend: as </a:t>
            </a:r>
            <a:r>
              <a:rPr lang="en-US" b="1" dirty="0"/>
              <a:t>bond order increases</a:t>
            </a:r>
            <a:r>
              <a:rPr lang="en-US" dirty="0"/>
              <a:t>, </a:t>
            </a:r>
            <a:r>
              <a:rPr lang="en-US" b="1" dirty="0"/>
              <a:t>bond length decreases</a:t>
            </a:r>
            <a:r>
              <a:rPr lang="en-US" dirty="0"/>
              <a:t> in a predictable logarithmic way. He expressed the change in bond length, </a:t>
            </a:r>
            <a:r>
              <a:rPr lang="el-GR" dirty="0"/>
              <a:t>Δ</a:t>
            </a:r>
            <a:r>
              <a:rPr lang="en-US" dirty="0"/>
              <a:t>Rₙ (the difference between the length of a bond of order </a:t>
            </a:r>
            <a:r>
              <a:rPr lang="en-US" i="1" dirty="0"/>
              <a:t>n</a:t>
            </a:r>
            <a:r>
              <a:rPr lang="en-US" dirty="0"/>
              <a:t> and that of a single bond), as:</a:t>
            </a:r>
          </a:p>
          <a:p>
            <a:r>
              <a:rPr lang="en-US" dirty="0"/>
              <a:t>-</a:t>
            </a:r>
            <a:r>
              <a:rPr lang="el-GR" dirty="0"/>
              <a:t>Δ</a:t>
            </a:r>
            <a:r>
              <a:rPr lang="en-US" dirty="0"/>
              <a:t>Rₙ = 0.353 \log(\text{bond order})</a:t>
            </a:r>
          </a:p>
          <a:p>
            <a:r>
              <a:rPr lang="en-US" dirty="0"/>
              <a:t>This establishes a mathematical link between bond order and bond length, showing that stronger (higher-order) bonds are systematically shorter.</a:t>
            </a:r>
          </a:p>
          <a:p>
            <a:endParaRPr lang="en-US" dirty="0"/>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30</a:t>
            </a:fld>
            <a:endParaRPr lang="en-US"/>
          </a:p>
        </p:txBody>
      </p:sp>
    </p:spTree>
    <p:extLst>
      <p:ext uri="{BB962C8B-B14F-4D97-AF65-F5344CB8AC3E}">
        <p14:creationId xmlns:p14="http://schemas.microsoft.com/office/powerpoint/2010/main" val="2461842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Pauling’s equation can be rewritten in terms of </a:t>
            </a:r>
            <a:r>
              <a:rPr lang="en-US" b="1" dirty="0"/>
              <a:t>bond length (D)</a:t>
            </a:r>
            <a:r>
              <a:rPr lang="en-US" dirty="0"/>
              <a:t> for clarity. Here, </a:t>
            </a:r>
            <a:r>
              <a:rPr lang="en-US" dirty="0" err="1"/>
              <a:t>D_n</a:t>
            </a:r>
            <a:r>
              <a:rPr lang="en-US" dirty="0"/>
              <a:t> is the length of a bond of unknown order </a:t>
            </a:r>
            <a:r>
              <a:rPr lang="en-US" i="1" dirty="0"/>
              <a:t>n</a:t>
            </a:r>
            <a:r>
              <a:rPr lang="en-US" dirty="0"/>
              <a:t>, and D_1 is the length of a single bond. Using these variables, the relationship becomes:</a:t>
            </a:r>
          </a:p>
          <a:p>
            <a:endParaRPr lang="en-US" dirty="0"/>
          </a:p>
          <a:p>
            <a:r>
              <a:rPr lang="en-US" dirty="0" err="1"/>
              <a:t>D_n</a:t>
            </a:r>
            <a:r>
              <a:rPr lang="en-US" dirty="0"/>
              <a:t> - D_1 = -0.353 \log(n)</a:t>
            </a:r>
          </a:p>
          <a:p>
            <a:r>
              <a:rPr lang="en-US" dirty="0"/>
              <a:t>This form means that if the </a:t>
            </a:r>
            <a:r>
              <a:rPr lang="en-US" b="1" dirty="0"/>
              <a:t>bond order</a:t>
            </a:r>
            <a:r>
              <a:rPr lang="en-US" dirty="0"/>
              <a:t> is known, the </a:t>
            </a:r>
            <a:r>
              <a:rPr lang="en-US" b="1" dirty="0"/>
              <a:t>bond length</a:t>
            </a:r>
            <a:r>
              <a:rPr lang="en-US" dirty="0"/>
              <a:t> can be predicted, and vice versa. Rearranging gives:</a:t>
            </a:r>
          </a:p>
          <a:p>
            <a:endParaRPr lang="en-US" dirty="0"/>
          </a:p>
          <a:p>
            <a:r>
              <a:rPr lang="en-US" dirty="0"/>
              <a:t>n = 10^{(D_1 - </a:t>
            </a:r>
            <a:r>
              <a:rPr lang="en-US" dirty="0" err="1"/>
              <a:t>D_n</a:t>
            </a:r>
            <a:r>
              <a:rPr lang="en-US" dirty="0"/>
              <a:t>)/0.353}</a:t>
            </a:r>
            <a:br>
              <a:rPr lang="en-US" dirty="0"/>
            </a:br>
            <a:endParaRPr lang="en-US" dirty="0"/>
          </a:p>
          <a:p>
            <a:r>
              <a:rPr lang="en-US" dirty="0"/>
              <a:t>Thus, bond order and bond length are quantitatively linked—knowing one allows direct calculation of the other.</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31</a:t>
            </a:fld>
            <a:endParaRPr lang="en-US"/>
          </a:p>
        </p:txBody>
      </p:sp>
    </p:spTree>
    <p:extLst>
      <p:ext uri="{BB962C8B-B14F-4D97-AF65-F5344CB8AC3E}">
        <p14:creationId xmlns:p14="http://schemas.microsoft.com/office/powerpoint/2010/main" val="369618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connect this to inorganic compounds like </a:t>
            </a:r>
            <a:r>
              <a:rPr lang="en-US" b="1" dirty="0"/>
              <a:t>strontium titanate</a:t>
            </a:r>
            <a:r>
              <a:rPr lang="en-US" dirty="0"/>
              <a:t> or </a:t>
            </a:r>
            <a:r>
              <a:rPr lang="en-US" b="1" dirty="0"/>
              <a:t>lithium oxide</a:t>
            </a:r>
            <a:r>
              <a:rPr lang="en-US" dirty="0"/>
              <a:t>, we first recognize that </a:t>
            </a:r>
            <a:r>
              <a:rPr lang="en-US" b="1" dirty="0"/>
              <a:t>bond valence</a:t>
            </a:r>
            <a:r>
              <a:rPr lang="en-US" dirty="0"/>
              <a:t>—analogous to bond order—can take </a:t>
            </a:r>
            <a:r>
              <a:rPr lang="en-US" b="1" dirty="0"/>
              <a:t>non-integer values</a:t>
            </a:r>
            <a:r>
              <a:rPr lang="en-US" dirty="0"/>
              <a:t>.</a:t>
            </a:r>
          </a:p>
          <a:p>
            <a:r>
              <a:rPr lang="en-US" dirty="0"/>
              <a:t>Following Pauling’s idea, we adopt a similar functional form but use an </a:t>
            </a:r>
            <a:r>
              <a:rPr lang="en-US" b="1" dirty="0"/>
              <a:t>exponential relationship</a:t>
            </a:r>
            <a:r>
              <a:rPr lang="en-US" dirty="0"/>
              <a:t> instead of a logarithmic one. The bond valence s_{</a:t>
            </a:r>
            <a:r>
              <a:rPr lang="en-US" dirty="0" err="1"/>
              <a:t>ij</a:t>
            </a:r>
            <a:r>
              <a:rPr lang="en-US" dirty="0"/>
              <a:t>} between atoms </a:t>
            </a:r>
            <a:r>
              <a:rPr lang="en-US" i="1" dirty="0" err="1"/>
              <a:t>i</a:t>
            </a:r>
            <a:r>
              <a:rPr lang="en-US" dirty="0"/>
              <a:t> and </a:t>
            </a:r>
            <a:r>
              <a:rPr lang="en-US" i="1" dirty="0"/>
              <a:t>j</a:t>
            </a:r>
            <a:r>
              <a:rPr lang="en-US" dirty="0"/>
              <a:t> is expressed as:</a:t>
            </a:r>
          </a:p>
          <a:p>
            <a:r>
              <a:rPr lang="en-US" dirty="0"/>
              <a:t>s_{</a:t>
            </a:r>
            <a:r>
              <a:rPr lang="en-US" dirty="0" err="1"/>
              <a:t>ij</a:t>
            </a:r>
            <a:r>
              <a:rPr lang="en-US" dirty="0"/>
              <a:t>} = \exp\!\left(\frac{R_0 - R_{</a:t>
            </a:r>
            <a:r>
              <a:rPr lang="en-US" dirty="0" err="1"/>
              <a:t>ij</a:t>
            </a:r>
            <a:r>
              <a:rPr lang="en-US" dirty="0"/>
              <a:t>}}{b}\right)</a:t>
            </a:r>
          </a:p>
          <a:p>
            <a:r>
              <a:rPr lang="en-US" dirty="0"/>
              <a:t>Here, R_{</a:t>
            </a:r>
            <a:r>
              <a:rPr lang="en-US" dirty="0" err="1"/>
              <a:t>ij</a:t>
            </a:r>
            <a:r>
              <a:rPr lang="en-US" dirty="0"/>
              <a:t>} is the observed bond length, R_0 is the length of a unit-valence (single) bond, and b is an empirical constant, typically </a:t>
            </a:r>
            <a:r>
              <a:rPr lang="en-US" b="1" dirty="0"/>
              <a:t>0.37 </a:t>
            </a:r>
            <a:r>
              <a:rPr lang="en-US" b="1" dirty="0" err="1"/>
              <a:t>Å</a:t>
            </a:r>
            <a:r>
              <a:rPr lang="en-US" dirty="0"/>
              <a:t>.</a:t>
            </a:r>
          </a:p>
          <a:p>
            <a:r>
              <a:rPr lang="en-US" dirty="0"/>
              <a:t>This relationship shows that bond valence decreases </a:t>
            </a:r>
            <a:r>
              <a:rPr lang="en-US" b="1" dirty="0"/>
              <a:t>exponentially</a:t>
            </a:r>
            <a:r>
              <a:rPr lang="en-US" dirty="0"/>
              <a:t> as bond length increases—mirroring the trend Pauling observed in covalent systems but generalized for </a:t>
            </a:r>
            <a:r>
              <a:rPr lang="en-US" b="1" dirty="0"/>
              <a:t>ionic and mixed compounds</a:t>
            </a:r>
            <a:r>
              <a:rPr lang="en-US" dirty="0"/>
              <a:t>. Ok, how are we going to use this?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32</a:t>
            </a:fld>
            <a:endParaRPr lang="en-US"/>
          </a:p>
        </p:txBody>
      </p:sp>
    </p:spTree>
    <p:extLst>
      <p:ext uri="{BB962C8B-B14F-4D97-AF65-F5344CB8AC3E}">
        <p14:creationId xmlns:p14="http://schemas.microsoft.com/office/powerpoint/2010/main" val="3300731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b="1" dirty="0"/>
              <a:t>strontium titanate</a:t>
            </a:r>
            <a:r>
              <a:rPr lang="en-US" dirty="0"/>
              <a:t>, the key principle of the </a:t>
            </a:r>
            <a:r>
              <a:rPr lang="en-US" b="1" dirty="0"/>
              <a:t>bond valence method</a:t>
            </a:r>
            <a:r>
              <a:rPr lang="en-US" dirty="0"/>
              <a:t> is that the sum of all bond valences to an atom must equal its </a:t>
            </a:r>
            <a:r>
              <a:rPr lang="en-US" b="1" dirty="0"/>
              <a:t>oxidation state</a:t>
            </a:r>
            <a:r>
              <a:rPr lang="en-US" dirty="0"/>
              <a:t>.</a:t>
            </a:r>
          </a:p>
          <a:p>
            <a:r>
              <a:rPr lang="en-US" dirty="0"/>
              <a:t>Previously, we estimated these bond valences using idealized Pauling values. Now, using the empirical relationship between </a:t>
            </a:r>
            <a:r>
              <a:rPr lang="en-US" b="1" dirty="0"/>
              <a:t>bond valence and bond length</a:t>
            </a:r>
            <a:r>
              <a:rPr lang="en-US" dirty="0"/>
              <a:t>, we can calculate bond valences directly from </a:t>
            </a:r>
            <a:r>
              <a:rPr lang="en-US" b="1" dirty="0"/>
              <a:t>measured bond distances</a:t>
            </a:r>
            <a:r>
              <a:rPr lang="en-US" dirty="0"/>
              <a:t>.</a:t>
            </a:r>
          </a:p>
          <a:p>
            <a:r>
              <a:rPr lang="en-US" dirty="0"/>
              <a:t>This allows comparison between </a:t>
            </a:r>
            <a:r>
              <a:rPr lang="en-US" b="1" dirty="0"/>
              <a:t>experimental</a:t>
            </a:r>
            <a:r>
              <a:rPr lang="en-US" dirty="0"/>
              <a:t> and </a:t>
            </a:r>
            <a:r>
              <a:rPr lang="en-US" b="1" dirty="0"/>
              <a:t>idealized</a:t>
            </a:r>
            <a:r>
              <a:rPr lang="en-US" dirty="0"/>
              <a:t> values, testing how well real bond lengths conform to the expected valence-sum rule in the structure.</a:t>
            </a:r>
          </a:p>
        </p:txBody>
      </p:sp>
      <p:sp>
        <p:nvSpPr>
          <p:cNvPr id="4" name="Slide Number Placeholder 3"/>
          <p:cNvSpPr>
            <a:spLocks noGrp="1"/>
          </p:cNvSpPr>
          <p:nvPr>
            <p:ph type="sldNum" sz="quarter" idx="5"/>
          </p:nvPr>
        </p:nvSpPr>
        <p:spPr/>
        <p:txBody>
          <a:bodyPr/>
          <a:lstStyle/>
          <a:p>
            <a:fld id="{EF80052E-71BA-2E45-92F6-ECF2420D40EC}" type="slidenum">
              <a:rPr lang="en-US" smtClean="0"/>
              <a:t>33</a:t>
            </a:fld>
            <a:endParaRPr lang="en-US"/>
          </a:p>
        </p:txBody>
      </p:sp>
    </p:spTree>
    <p:extLst>
      <p:ext uri="{BB962C8B-B14F-4D97-AF65-F5344CB8AC3E}">
        <p14:creationId xmlns:p14="http://schemas.microsoft.com/office/powerpoint/2010/main" val="4431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Textbooks often compare the crystal field splitting (</a:t>
            </a:r>
            <a:r>
              <a:rPr lang="el-GR" dirty="0"/>
              <a:t>Δ) </a:t>
            </a:r>
            <a:r>
              <a:rPr lang="en-US" dirty="0"/>
              <a:t>and spin-pairing energy (P) using diagrams with two sets of five d-orbital lines: one for spin-up electrons and one for spin-down.</a:t>
            </a:r>
            <a:br>
              <a:rPr lang="en-US" dirty="0"/>
            </a:br>
            <a:endParaRPr lang="en-US" dirty="0"/>
          </a:p>
          <a:p>
            <a:r>
              <a:rPr lang="en-US" dirty="0"/>
              <a:t>When </a:t>
            </a:r>
            <a:r>
              <a:rPr lang="en-US" b="1" dirty="0"/>
              <a:t>P &lt; </a:t>
            </a:r>
            <a:r>
              <a:rPr lang="el-GR" b="1" dirty="0"/>
              <a:t>Δ</a:t>
            </a:r>
            <a:r>
              <a:rPr lang="el-GR" dirty="0"/>
              <a:t>, </a:t>
            </a:r>
            <a:r>
              <a:rPr lang="en-US" dirty="0"/>
              <a:t>electrons pair in the lower-energy </a:t>
            </a:r>
            <a:r>
              <a:rPr lang="en-US" dirty="0" err="1"/>
              <a:t>t₂g</a:t>
            </a:r>
            <a:r>
              <a:rPr lang="en-US" dirty="0"/>
              <a:t> orbitals before occupying </a:t>
            </a:r>
            <a:r>
              <a:rPr lang="en-US" dirty="0" err="1"/>
              <a:t>e_g</a:t>
            </a:r>
            <a:r>
              <a:rPr lang="en-US" dirty="0"/>
              <a:t> — the </a:t>
            </a:r>
            <a:r>
              <a:rPr lang="en-US" b="1" dirty="0"/>
              <a:t>low-spin</a:t>
            </a:r>
            <a:r>
              <a:rPr lang="en-US" dirty="0"/>
              <a:t> case.</a:t>
            </a:r>
          </a:p>
          <a:p>
            <a:r>
              <a:rPr lang="en-US" dirty="0"/>
              <a:t>When </a:t>
            </a:r>
            <a:r>
              <a:rPr lang="en-US" b="1" dirty="0"/>
              <a:t>P &gt; </a:t>
            </a:r>
            <a:r>
              <a:rPr lang="el-GR" b="1" dirty="0"/>
              <a:t>Δ</a:t>
            </a:r>
            <a:r>
              <a:rPr lang="el-GR" dirty="0"/>
              <a:t>, </a:t>
            </a:r>
            <a:r>
              <a:rPr lang="en-US" dirty="0"/>
              <a:t>electrons fill all spin-up </a:t>
            </a:r>
            <a:r>
              <a:rPr lang="en-US" dirty="0" err="1"/>
              <a:t>t₂g</a:t>
            </a:r>
            <a:r>
              <a:rPr lang="en-US" dirty="0"/>
              <a:t> and </a:t>
            </a:r>
            <a:r>
              <a:rPr lang="en-US" dirty="0" err="1"/>
              <a:t>e_g</a:t>
            </a:r>
            <a:r>
              <a:rPr lang="en-US" dirty="0"/>
              <a:t> orbitals before any spin-down pairing — the </a:t>
            </a:r>
            <a:r>
              <a:rPr lang="en-US" b="1" dirty="0"/>
              <a:t>high-spin</a:t>
            </a:r>
            <a:r>
              <a:rPr lang="en-US" dirty="0"/>
              <a:t> case.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a:t>
            </a:fld>
            <a:endParaRPr lang="en-US"/>
          </a:p>
        </p:txBody>
      </p:sp>
    </p:spTree>
    <p:extLst>
      <p:ext uri="{BB962C8B-B14F-4D97-AF65-F5344CB8AC3E}">
        <p14:creationId xmlns:p14="http://schemas.microsoft.com/office/powerpoint/2010/main" val="1404142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strontium</a:t>
            </a:r>
            <a:r>
              <a:rPr lang="en-US" dirty="0"/>
              <a:t> in </a:t>
            </a:r>
            <a:r>
              <a:rPr lang="en-US" dirty="0" err="1"/>
              <a:t>SrTiO</a:t>
            </a:r>
            <a:r>
              <a:rPr lang="en-US" dirty="0"/>
              <a:t>₃, the measured Sr–O bond length is </a:t>
            </a:r>
            <a:r>
              <a:rPr lang="en-US" b="1" dirty="0"/>
              <a:t>2.761 </a:t>
            </a:r>
            <a:r>
              <a:rPr lang="en-US" b="1" dirty="0" err="1"/>
              <a:t>Å</a:t>
            </a:r>
            <a:r>
              <a:rPr lang="en-US" dirty="0"/>
              <a:t>.</a:t>
            </a:r>
          </a:p>
          <a:p>
            <a:r>
              <a:rPr lang="en-US" dirty="0"/>
              <a:t>Using the bond valence expression</a:t>
            </a:r>
          </a:p>
          <a:p>
            <a:r>
              <a:rPr lang="en-US" dirty="0"/>
              <a:t>s_{</a:t>
            </a:r>
            <a:r>
              <a:rPr lang="en-US" dirty="0" err="1"/>
              <a:t>ij</a:t>
            </a:r>
            <a:r>
              <a:rPr lang="en-US" dirty="0"/>
              <a:t>} = \exp\!\left(\frac{R_0 - R_{</a:t>
            </a:r>
            <a:r>
              <a:rPr lang="en-US" dirty="0" err="1"/>
              <a:t>ij</a:t>
            </a:r>
            <a:r>
              <a:rPr lang="en-US" dirty="0"/>
              <a:t>}}{b}\right),</a:t>
            </a:r>
          </a:p>
          <a:p>
            <a:r>
              <a:rPr lang="en-US" dirty="0"/>
              <a:t>we need the empirical </a:t>
            </a:r>
            <a:r>
              <a:rPr lang="en-US" b="1" dirty="0"/>
              <a:t>R₀</a:t>
            </a:r>
            <a:r>
              <a:rPr lang="en-US" dirty="0"/>
              <a:t> parameter specific to Sr–O bonds, analogous to looking up an ionic radius. From tabulated data, </a:t>
            </a:r>
            <a:r>
              <a:rPr lang="en-US" b="1" dirty="0"/>
              <a:t>R₀ = 2.118 </a:t>
            </a:r>
            <a:r>
              <a:rPr lang="en-US" b="1" dirty="0" err="1"/>
              <a:t>Å</a:t>
            </a:r>
            <a:r>
              <a:rPr lang="en-US" dirty="0"/>
              <a:t> and </a:t>
            </a:r>
            <a:r>
              <a:rPr lang="en-US" b="1" dirty="0"/>
              <a:t>b = 0.37 </a:t>
            </a:r>
            <a:r>
              <a:rPr lang="en-US" b="1" dirty="0" err="1"/>
              <a:t>Å</a:t>
            </a:r>
            <a:r>
              <a:rPr lang="en-US" dirty="0"/>
              <a:t>.</a:t>
            </a:r>
          </a:p>
          <a:p>
            <a:r>
              <a:rPr lang="en-US" dirty="0"/>
              <a:t>Substituting:</a:t>
            </a:r>
          </a:p>
          <a:p>
            <a:r>
              <a:rPr lang="en-US" dirty="0"/>
              <a:t>s_{</a:t>
            </a:r>
            <a:r>
              <a:rPr lang="en-US" dirty="0" err="1"/>
              <a:t>ij</a:t>
            </a:r>
            <a:r>
              <a:rPr lang="en-US" dirty="0"/>
              <a:t>} = \exp\!\left(\frac{2.118 - 2.761}{0.37}\right) = 0.176.</a:t>
            </a:r>
          </a:p>
          <a:p>
            <a:r>
              <a:rPr lang="en-US" dirty="0"/>
              <a:t>This calculated bond valence (0.176) is slightly higher but close to the </a:t>
            </a:r>
            <a:r>
              <a:rPr lang="en-US" b="1" dirty="0"/>
              <a:t>idealized</a:t>
            </a:r>
            <a:r>
              <a:rPr lang="en-US" dirty="0"/>
              <a:t> value of </a:t>
            </a:r>
            <a:r>
              <a:rPr lang="en-US" b="1" dirty="0"/>
              <a:t>1/6 (≈0.167)</a:t>
            </a:r>
            <a:r>
              <a:rPr lang="en-US" dirty="0"/>
              <a:t>, confirming consistency between measured and theoretical bond strengths.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34</a:t>
            </a:fld>
            <a:endParaRPr lang="en-US"/>
          </a:p>
        </p:txBody>
      </p:sp>
    </p:spTree>
    <p:extLst>
      <p:ext uri="{BB962C8B-B14F-4D97-AF65-F5344CB8AC3E}">
        <p14:creationId xmlns:p14="http://schemas.microsoft.com/office/powerpoint/2010/main" val="1947935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t>
            </a:r>
            <a:r>
              <a:rPr lang="en-US" b="1" dirty="0"/>
              <a:t>valence-sum rule</a:t>
            </a:r>
            <a:r>
              <a:rPr lang="en-US" dirty="0"/>
              <a:t>, we add up the total bond valences around each atom.</a:t>
            </a:r>
          </a:p>
          <a:p>
            <a:r>
              <a:rPr lang="en-US" dirty="0"/>
              <a:t>For </a:t>
            </a:r>
            <a:r>
              <a:rPr lang="en-US" b="1" dirty="0"/>
              <a:t>strontium</a:t>
            </a:r>
            <a:r>
              <a:rPr lang="en-US" dirty="0"/>
              <a:t>, 12 Sr–O bonds each contribute </a:t>
            </a:r>
            <a:r>
              <a:rPr lang="en-US" b="1" dirty="0"/>
              <a:t>0.176</a:t>
            </a:r>
            <a:r>
              <a:rPr lang="en-US" dirty="0"/>
              <a:t>, giving </a:t>
            </a:r>
            <a:r>
              <a:rPr lang="en-US" b="1" dirty="0"/>
              <a:t>2.11</a:t>
            </a:r>
            <a:r>
              <a:rPr lang="en-US" dirty="0"/>
              <a:t>, close to the expected </a:t>
            </a:r>
            <a:r>
              <a:rPr lang="en-US" b="1" dirty="0"/>
              <a:t>+2</a:t>
            </a:r>
            <a:r>
              <a:rPr lang="en-US" dirty="0"/>
              <a:t>.</a:t>
            </a:r>
          </a:p>
          <a:p>
            <a:r>
              <a:rPr lang="en-US" dirty="0"/>
              <a:t>For </a:t>
            </a:r>
            <a:r>
              <a:rPr lang="en-US" b="1" dirty="0"/>
              <a:t>titanium</a:t>
            </a:r>
            <a:r>
              <a:rPr lang="en-US" dirty="0"/>
              <a:t>, 6 Ti–O bonds yield </a:t>
            </a:r>
            <a:r>
              <a:rPr lang="en-US" b="1" dirty="0"/>
              <a:t>4.11</a:t>
            </a:r>
            <a:r>
              <a:rPr lang="en-US" dirty="0"/>
              <a:t>, near the ideal </a:t>
            </a:r>
            <a:r>
              <a:rPr lang="en-US" b="1" dirty="0"/>
              <a:t>+4</a:t>
            </a:r>
            <a:r>
              <a:rPr lang="en-US" dirty="0"/>
              <a:t>.</a:t>
            </a:r>
          </a:p>
          <a:p>
            <a:r>
              <a:rPr lang="en-US" dirty="0"/>
              <a:t>For </a:t>
            </a:r>
            <a:r>
              <a:rPr lang="en-US" b="1" dirty="0"/>
              <a:t>oxygen</a:t>
            </a:r>
            <a:r>
              <a:rPr lang="en-US" dirty="0"/>
              <a:t>, 4 Sr–O bonds and 2 Ti–O bonds sum to </a:t>
            </a:r>
            <a:r>
              <a:rPr lang="en-US" b="1" dirty="0"/>
              <a:t>2.07</a:t>
            </a:r>
            <a:r>
              <a:rPr lang="en-US" dirty="0"/>
              <a:t>, matching its </a:t>
            </a:r>
            <a:r>
              <a:rPr lang="en-US" b="1" dirty="0"/>
              <a:t>–2</a:t>
            </a:r>
            <a:r>
              <a:rPr lang="en-US" dirty="0"/>
              <a:t> oxidation state.</a:t>
            </a:r>
          </a:p>
          <a:p>
            <a:endParaRPr lang="en-US" dirty="0"/>
          </a:p>
          <a:p>
            <a:r>
              <a:rPr lang="en-US" dirty="0"/>
              <a:t>These small deviations confirm that the measured bond lengths and derived bond valences are consistent with the </a:t>
            </a:r>
            <a:r>
              <a:rPr lang="en-US" b="1" dirty="0"/>
              <a:t>ideal oxidation states</a:t>
            </a:r>
            <a:r>
              <a:rPr lang="en-US" dirty="0"/>
              <a:t>, validating the structure as chemically reasonable. And if you didn’t know if you’re structural measurements were correct on a compound, this would be one way to check. </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36</a:t>
            </a:fld>
            <a:endParaRPr lang="en-US"/>
          </a:p>
        </p:txBody>
      </p:sp>
    </p:spTree>
    <p:extLst>
      <p:ext uri="{BB962C8B-B14F-4D97-AF65-F5344CB8AC3E}">
        <p14:creationId xmlns:p14="http://schemas.microsoft.com/office/powerpoint/2010/main" val="3195836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case where we might use bond valences is when the </a:t>
            </a:r>
            <a:r>
              <a:rPr lang="en-US" b="1" dirty="0"/>
              <a:t>oxidation states</a:t>
            </a:r>
            <a:r>
              <a:rPr lang="en-US" dirty="0"/>
              <a:t> are uncertain.</a:t>
            </a:r>
          </a:p>
          <a:p>
            <a:r>
              <a:rPr lang="en-US" dirty="0"/>
              <a:t>Here we have the crystal structure of </a:t>
            </a:r>
            <a:r>
              <a:rPr lang="en-US" b="1" dirty="0"/>
              <a:t>ilmenite (</a:t>
            </a:r>
            <a:r>
              <a:rPr lang="en-US" b="1" dirty="0" err="1"/>
              <a:t>FeTiO</a:t>
            </a:r>
            <a:r>
              <a:rPr lang="en-US" b="1" dirty="0"/>
              <a:t>₃)</a:t>
            </a:r>
            <a:r>
              <a:rPr lang="en-US" dirty="0"/>
              <a:t>, a </a:t>
            </a:r>
            <a:r>
              <a:rPr lang="en-US" b="1" dirty="0"/>
              <a:t>cation-ordered variant of the corundum structure</a:t>
            </a:r>
            <a:r>
              <a:rPr lang="en-US" dirty="0"/>
              <a:t>. The structure consists of </a:t>
            </a:r>
            <a:r>
              <a:rPr lang="en-US" b="1" dirty="0"/>
              <a:t>face-sharing octahedra</a:t>
            </a:r>
            <a:r>
              <a:rPr lang="en-US" dirty="0"/>
              <a:t>, where both titanium and iron atoms are displaced away from the shared face.</a:t>
            </a:r>
          </a:p>
          <a:p>
            <a:r>
              <a:rPr lang="en-US" dirty="0"/>
              <a:t>These distortions make it difficult to predict oxidation states using </a:t>
            </a:r>
            <a:r>
              <a:rPr lang="en-US" b="1" dirty="0"/>
              <a:t>ionic radii</a:t>
            </a:r>
            <a:r>
              <a:rPr lang="en-US" dirty="0"/>
              <a:t> or ideal geometry. However, such distortions are </a:t>
            </a:r>
            <a:r>
              <a:rPr lang="en-US" b="1" dirty="0"/>
              <a:t>not a problem</a:t>
            </a:r>
            <a:r>
              <a:rPr lang="en-US" dirty="0"/>
              <a:t> for the </a:t>
            </a:r>
            <a:r>
              <a:rPr lang="en-US" b="1" dirty="0"/>
              <a:t>bond valence method</a:t>
            </a:r>
            <a:r>
              <a:rPr lang="en-US" dirty="0"/>
              <a:t>—we can use the </a:t>
            </a:r>
            <a:r>
              <a:rPr lang="en-US" b="1" dirty="0"/>
              <a:t>measured bond distances</a:t>
            </a:r>
            <a:r>
              <a:rPr lang="en-US" dirty="0"/>
              <a:t> to calculate the </a:t>
            </a:r>
            <a:r>
              <a:rPr lang="en-US" b="1" dirty="0"/>
              <a:t>valence sums</a:t>
            </a:r>
            <a:r>
              <a:rPr lang="en-US" dirty="0"/>
              <a:t> of each cation directly.</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37</a:t>
            </a:fld>
            <a:endParaRPr lang="en-US"/>
          </a:p>
        </p:txBody>
      </p:sp>
    </p:spTree>
    <p:extLst>
      <p:ext uri="{BB962C8B-B14F-4D97-AF65-F5344CB8AC3E}">
        <p14:creationId xmlns:p14="http://schemas.microsoft.com/office/powerpoint/2010/main" val="780988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for iron, we have three iron oxygen bonds, which are 2.078 angstroms in length. They have a valence of 0.395 valence units. We have three </a:t>
            </a:r>
            <a:r>
              <a:rPr lang="en-US" dirty="0" err="1"/>
              <a:t>Feobons</a:t>
            </a:r>
            <a:r>
              <a:rPr lang="en-US" dirty="0"/>
              <a:t> that are 2.201 angstroms in length. They have a valence of 0.283 valence units. And so when we add these up, three of each bond, we come up with a bond valence sum of 2.03. So this is suggesting that in this compound we have iron 2 plus. So by inference, the titanium should be 4 plus. </a:t>
            </a:r>
          </a:p>
        </p:txBody>
      </p:sp>
      <p:sp>
        <p:nvSpPr>
          <p:cNvPr id="4" name="Slide Number Placeholder 3"/>
          <p:cNvSpPr>
            <a:spLocks noGrp="1"/>
          </p:cNvSpPr>
          <p:nvPr>
            <p:ph type="sldNum" sz="quarter" idx="5"/>
          </p:nvPr>
        </p:nvSpPr>
        <p:spPr/>
        <p:txBody>
          <a:bodyPr/>
          <a:lstStyle/>
          <a:p>
            <a:fld id="{EF80052E-71BA-2E45-92F6-ECF2420D40EC}" type="slidenum">
              <a:rPr lang="en-US" smtClean="0"/>
              <a:t>38</a:t>
            </a:fld>
            <a:endParaRPr lang="en-US"/>
          </a:p>
        </p:txBody>
      </p:sp>
    </p:spTree>
    <p:extLst>
      <p:ext uri="{BB962C8B-B14F-4D97-AF65-F5344CB8AC3E}">
        <p14:creationId xmlns:p14="http://schemas.microsoft.com/office/powerpoint/2010/main" val="2143968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its bond valence sum to see if that works out. We have three titanium oxygen bonds that are quite long, 2.089 angstroms. Those have a valence of 0.477. And then we have three bonds that are much shorter, 1.874 angstroms. And so those have a valence of 0.853 valence units. And like iron, the titanium is 6-coordinate, 3 of each kind of bond. So when we add up all of those 6 bonds, we get a valence sum of 3.99. Very close to 4, as expected.</a:t>
            </a:r>
          </a:p>
        </p:txBody>
      </p:sp>
      <p:sp>
        <p:nvSpPr>
          <p:cNvPr id="4" name="Slide Number Placeholder 3"/>
          <p:cNvSpPr>
            <a:spLocks noGrp="1"/>
          </p:cNvSpPr>
          <p:nvPr>
            <p:ph type="sldNum" sz="quarter" idx="5"/>
          </p:nvPr>
        </p:nvSpPr>
        <p:spPr/>
        <p:txBody>
          <a:bodyPr/>
          <a:lstStyle/>
          <a:p>
            <a:fld id="{EF80052E-71BA-2E45-92F6-ECF2420D40EC}" type="slidenum">
              <a:rPr lang="en-US" smtClean="0"/>
              <a:t>39</a:t>
            </a:fld>
            <a:endParaRPr lang="en-US"/>
          </a:p>
        </p:txBody>
      </p:sp>
    </p:spTree>
    <p:extLst>
      <p:ext uri="{BB962C8B-B14F-4D97-AF65-F5344CB8AC3E}">
        <p14:creationId xmlns:p14="http://schemas.microsoft.com/office/powerpoint/2010/main" val="3566798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to summarize this compound, our bond valence sum at iron is 2. Our bond valence sum at titanium is 3.99. And if we add up the four bonds to oxygen, we see that's also very close to 2. So we can confidently say that this is iron 2 plus titanium 4 plus. </a:t>
            </a:r>
          </a:p>
        </p:txBody>
      </p:sp>
      <p:sp>
        <p:nvSpPr>
          <p:cNvPr id="4" name="Slide Number Placeholder 3"/>
          <p:cNvSpPr>
            <a:spLocks noGrp="1"/>
          </p:cNvSpPr>
          <p:nvPr>
            <p:ph type="sldNum" sz="quarter" idx="5"/>
          </p:nvPr>
        </p:nvSpPr>
        <p:spPr/>
        <p:txBody>
          <a:bodyPr/>
          <a:lstStyle/>
          <a:p>
            <a:fld id="{EF80052E-71BA-2E45-92F6-ECF2420D40EC}" type="slidenum">
              <a:rPr lang="en-US" smtClean="0"/>
              <a:t>40</a:t>
            </a:fld>
            <a:endParaRPr lang="en-US"/>
          </a:p>
        </p:txBody>
      </p:sp>
    </p:spTree>
    <p:extLst>
      <p:ext uri="{BB962C8B-B14F-4D97-AF65-F5344CB8AC3E}">
        <p14:creationId xmlns:p14="http://schemas.microsoft.com/office/powerpoint/2010/main" val="2528914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 valences can also help locate </a:t>
            </a:r>
            <a:r>
              <a:rPr lang="en-US" b="1" dirty="0"/>
              <a:t>hydrogen atoms</a:t>
            </a:r>
            <a:r>
              <a:rPr lang="en-US" dirty="0"/>
              <a:t>, which are difficult to detect by </a:t>
            </a:r>
            <a:r>
              <a:rPr lang="en-US" b="1" dirty="0"/>
              <a:t>X-ray diffraction</a:t>
            </a:r>
            <a:r>
              <a:rPr lang="en-US" dirty="0"/>
              <a:t> due to their low scattering power.</a:t>
            </a:r>
          </a:p>
          <a:p>
            <a:r>
              <a:rPr lang="en-US" dirty="0"/>
              <a:t>For example, in the mineral </a:t>
            </a:r>
            <a:r>
              <a:rPr lang="en-US" b="1" dirty="0"/>
              <a:t>diaspore (</a:t>
            </a:r>
            <a:r>
              <a:rPr lang="en-US" b="1" dirty="0" err="1"/>
              <a:t>AlO</a:t>
            </a:r>
            <a:r>
              <a:rPr lang="en-US" b="1" dirty="0"/>
              <a:t>(OH))</a:t>
            </a:r>
            <a:r>
              <a:rPr lang="en-US" dirty="0"/>
              <a:t>, examining the </a:t>
            </a:r>
            <a:r>
              <a:rPr lang="en-US" b="1" dirty="0"/>
              <a:t>bond valence sums</a:t>
            </a:r>
            <a:r>
              <a:rPr lang="en-US" dirty="0"/>
              <a:t> shows one oxygen with a valence of </a:t>
            </a:r>
            <a:r>
              <a:rPr lang="en-US" b="1" dirty="0"/>
              <a:t>1.6</a:t>
            </a:r>
            <a:r>
              <a:rPr lang="en-US" dirty="0"/>
              <a:t> and another with </a:t>
            </a:r>
            <a:r>
              <a:rPr lang="en-US" b="1" dirty="0"/>
              <a:t>1.16</a:t>
            </a:r>
            <a:r>
              <a:rPr lang="en-US" dirty="0"/>
              <a:t>. Both are slightly less than 2 because of </a:t>
            </a:r>
            <a:r>
              <a:rPr lang="en-US" b="1" dirty="0"/>
              <a:t>covalent and hydrogen bonding</a:t>
            </a:r>
            <a:r>
              <a:rPr lang="en-US" dirty="0"/>
              <a:t>, but the key point is that the </a:t>
            </a:r>
            <a:r>
              <a:rPr lang="en-US" b="1" dirty="0"/>
              <a:t>O2 site</a:t>
            </a:r>
            <a:r>
              <a:rPr lang="en-US" dirty="0"/>
              <a:t> has the </a:t>
            </a:r>
            <a:r>
              <a:rPr lang="en-US" b="1" dirty="0"/>
              <a:t>smaller valence</a:t>
            </a:r>
            <a:r>
              <a:rPr lang="en-US" dirty="0"/>
              <a:t>.</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41</a:t>
            </a:fld>
            <a:endParaRPr lang="en-US"/>
          </a:p>
        </p:txBody>
      </p:sp>
    </p:spTree>
    <p:extLst>
      <p:ext uri="{BB962C8B-B14F-4D97-AF65-F5344CB8AC3E}">
        <p14:creationId xmlns:p14="http://schemas.microsoft.com/office/powerpoint/2010/main" val="579995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use bond valences predictively in the following sense. If we were to go back to our earlier equation that related the valence of a bond to its distance, and we did some algebraic manipulation of that equation to solve for the distance we would get this equation. Armed with this equation, if we have a valence that we want to see, we can predict what the distance should be.</a:t>
            </a:r>
          </a:p>
        </p:txBody>
      </p:sp>
      <p:sp>
        <p:nvSpPr>
          <p:cNvPr id="4" name="Slide Number Placeholder 3"/>
          <p:cNvSpPr>
            <a:spLocks noGrp="1"/>
          </p:cNvSpPr>
          <p:nvPr>
            <p:ph type="sldNum" sz="quarter" idx="5"/>
          </p:nvPr>
        </p:nvSpPr>
        <p:spPr/>
        <p:txBody>
          <a:bodyPr/>
          <a:lstStyle/>
          <a:p>
            <a:fld id="{EF80052E-71BA-2E45-92F6-ECF2420D40EC}" type="slidenum">
              <a:rPr lang="en-US" smtClean="0"/>
              <a:t>42</a:t>
            </a:fld>
            <a:endParaRPr lang="en-US"/>
          </a:p>
        </p:txBody>
      </p:sp>
    </p:spTree>
    <p:extLst>
      <p:ext uri="{BB962C8B-B14F-4D97-AF65-F5344CB8AC3E}">
        <p14:creationId xmlns:p14="http://schemas.microsoft.com/office/powerpoint/2010/main" val="2540258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a:t>
            </a:r>
            <a:r>
              <a:rPr lang="en-US" b="1" dirty="0"/>
              <a:t>strontium titanate (</a:t>
            </a:r>
            <a:r>
              <a:rPr lang="en-US" b="1" dirty="0" err="1"/>
              <a:t>SrTiO</a:t>
            </a:r>
            <a:r>
              <a:rPr lang="en-US" b="1" dirty="0"/>
              <a:t>₃)</a:t>
            </a:r>
            <a:r>
              <a:rPr lang="en-US" dirty="0"/>
              <a:t> and its </a:t>
            </a:r>
            <a:r>
              <a:rPr lang="en-US" b="1" dirty="0"/>
              <a:t>cubic perovskite structure</a:t>
            </a:r>
            <a:r>
              <a:rPr lang="en-US" dirty="0"/>
              <a:t>. From the idealized bond valences in our bond graph, we can now calculate the corresponding </a:t>
            </a:r>
            <a:r>
              <a:rPr lang="en-US" b="1" dirty="0"/>
              <a:t>bond distances</a:t>
            </a:r>
            <a:r>
              <a:rPr lang="en-US" dirty="0"/>
              <a:t> using</a:t>
            </a:r>
          </a:p>
          <a:p>
            <a:r>
              <a:rPr lang="en-US" dirty="0"/>
              <a:t>R = R_0 - b \ln(s)</a:t>
            </a:r>
          </a:p>
          <a:p>
            <a:r>
              <a:rPr lang="en-US" dirty="0"/>
              <a:t>For </a:t>
            </a:r>
            <a:r>
              <a:rPr lang="en-US" b="1" dirty="0"/>
              <a:t>Sr–O</a:t>
            </a:r>
            <a:r>
              <a:rPr lang="en-US" dirty="0"/>
              <a:t>, with R_0 = 2.118 </a:t>
            </a:r>
            <a:r>
              <a:rPr lang="en-US" dirty="0" err="1"/>
              <a:t>Å</a:t>
            </a:r>
            <a:r>
              <a:rPr lang="en-US" dirty="0"/>
              <a:t>, b = 0.37 </a:t>
            </a:r>
            <a:r>
              <a:rPr lang="en-US" dirty="0" err="1"/>
              <a:t>Å</a:t>
            </a:r>
            <a:r>
              <a:rPr lang="en-US" dirty="0"/>
              <a:t>, and s = 0.167, we get R = 2.78 </a:t>
            </a:r>
            <a:r>
              <a:rPr lang="en-US" dirty="0" err="1"/>
              <a:t>Å</a:t>
            </a:r>
            <a:r>
              <a:rPr lang="en-US" dirty="0"/>
              <a:t>.</a:t>
            </a:r>
          </a:p>
          <a:p>
            <a:r>
              <a:rPr lang="en-US" dirty="0"/>
              <a:t>For </a:t>
            </a:r>
            <a:r>
              <a:rPr lang="en-US" b="1" dirty="0"/>
              <a:t>Ti–O</a:t>
            </a:r>
            <a:r>
              <a:rPr lang="en-US" dirty="0"/>
              <a:t>, substituting the appropriate R_0 value and s = 0.667, we find R = 1.965 </a:t>
            </a:r>
            <a:r>
              <a:rPr lang="en-US" dirty="0" err="1"/>
              <a:t>Å</a:t>
            </a:r>
            <a:r>
              <a:rPr lang="en-US" dirty="0"/>
              <a:t>.</a:t>
            </a:r>
          </a:p>
          <a:p>
            <a:r>
              <a:rPr lang="en-US" dirty="0"/>
              <a:t>These predicted bond lengths define the </a:t>
            </a:r>
            <a:r>
              <a:rPr lang="en-US" b="1" dirty="0"/>
              <a:t>idealized </a:t>
            </a:r>
            <a:r>
              <a:rPr lang="en-US" b="1" dirty="0" err="1"/>
              <a:t>SrTiO</a:t>
            </a:r>
            <a:r>
              <a:rPr lang="en-US" b="1" dirty="0"/>
              <a:t>₃ structure</a:t>
            </a:r>
            <a:r>
              <a:rPr lang="en-US" dirty="0"/>
              <a:t>. Because the </a:t>
            </a:r>
            <a:r>
              <a:rPr lang="en-US" b="1" dirty="0"/>
              <a:t>cube edge</a:t>
            </a:r>
            <a:r>
              <a:rPr lang="en-US" dirty="0"/>
              <a:t> is the only variable in the geometry, the Sr–O bond must be √2 times longer than the Ti–O bond—a relationship that holds almost exactly. Thus, </a:t>
            </a:r>
            <a:r>
              <a:rPr lang="en-US" b="1" dirty="0" err="1"/>
              <a:t>SrTiO</a:t>
            </a:r>
            <a:r>
              <a:rPr lang="en-US" b="1" dirty="0"/>
              <a:t>₃ is nearly a perfect cubic perovskite</a:t>
            </a:r>
            <a:r>
              <a:rPr lang="en-US" dirty="0"/>
              <a:t>.</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43</a:t>
            </a:fld>
            <a:endParaRPr lang="en-US"/>
          </a:p>
        </p:txBody>
      </p:sp>
    </p:spTree>
    <p:extLst>
      <p:ext uri="{BB962C8B-B14F-4D97-AF65-F5344CB8AC3E}">
        <p14:creationId xmlns:p14="http://schemas.microsoft.com/office/powerpoint/2010/main" val="2105836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work through a problem that puts everything together. Here is the structure of </a:t>
            </a:r>
            <a:r>
              <a:rPr lang="en-US" b="1" dirty="0"/>
              <a:t>chromium(VI) oxide</a:t>
            </a:r>
            <a:r>
              <a:rPr lang="en-US" dirty="0"/>
              <a:t>, which consists of </a:t>
            </a:r>
            <a:r>
              <a:rPr lang="en-US" b="1" dirty="0"/>
              <a:t>infinite chains of corner-sharing tetrahedra</a:t>
            </a:r>
            <a:r>
              <a:rPr lang="en-US" dirty="0"/>
              <a:t>. - I want you to pause the lecture and answer three questions: - </a:t>
            </a:r>
            <a:r>
              <a:rPr lang="en-US" b="1" dirty="0"/>
              <a:t>(1)</a:t>
            </a:r>
            <a:r>
              <a:rPr lang="en-US" dirty="0"/>
              <a:t> How many chemically distinct oxygens are present in this structure? - </a:t>
            </a:r>
            <a:r>
              <a:rPr lang="en-US" b="1" dirty="0"/>
              <a:t>(2)</a:t>
            </a:r>
            <a:r>
              <a:rPr lang="en-US" dirty="0"/>
              <a:t> Draw the bond graph and assign </a:t>
            </a:r>
            <a:r>
              <a:rPr lang="en-US" b="1" dirty="0"/>
              <a:t>bond valences</a:t>
            </a:r>
            <a:r>
              <a:rPr lang="en-US" dirty="0"/>
              <a:t> to each bond. - </a:t>
            </a:r>
            <a:r>
              <a:rPr lang="en-US" b="1" dirty="0"/>
              <a:t>(3)</a:t>
            </a:r>
            <a:r>
              <a:rPr lang="en-US" dirty="0"/>
              <a:t> Using the given </a:t>
            </a:r>
            <a:r>
              <a:rPr lang="en-US" b="1" dirty="0"/>
              <a:t>bond valence parameters</a:t>
            </a:r>
            <a:r>
              <a:rPr lang="en-US" dirty="0"/>
              <a:t> for the Cr⁶⁺–O bonds, estimate the </a:t>
            </a:r>
            <a:r>
              <a:rPr lang="en-US" b="1" dirty="0"/>
              <a:t>bond lengths</a:t>
            </a:r>
            <a:r>
              <a:rPr lang="en-US" dirty="0"/>
              <a:t>. - Pause the video, work through the calculations, and then resume to check your answers.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44</a:t>
            </a:fld>
            <a:endParaRPr lang="en-US"/>
          </a:p>
        </p:txBody>
      </p:sp>
    </p:spTree>
    <p:extLst>
      <p:ext uri="{BB962C8B-B14F-4D97-AF65-F5344CB8AC3E}">
        <p14:creationId xmlns:p14="http://schemas.microsoft.com/office/powerpoint/2010/main" val="10696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complex adopts a high- or low-spin configuration depends on the relative magnitudes of crystal field splitting (</a:t>
            </a:r>
            <a:r>
              <a:rPr lang="el-GR" dirty="0"/>
              <a:t>Δ) </a:t>
            </a:r>
            <a:r>
              <a:rPr lang="en-US" dirty="0"/>
              <a:t>and spin-pairing energy (P).</a:t>
            </a:r>
          </a:p>
          <a:p>
            <a:r>
              <a:rPr lang="en-US" dirty="0"/>
              <a:t>For 4d and 5d transition-metal ions, the d orbitals are larger and overlap more with ligands, producing a larger </a:t>
            </a:r>
            <a:r>
              <a:rPr lang="el-GR" dirty="0"/>
              <a:t>Δ </a:t>
            </a:r>
            <a:r>
              <a:rPr lang="en-US" dirty="0"/>
              <a:t>and smaller P — these ions are </a:t>
            </a:r>
            <a:r>
              <a:rPr lang="en-US" b="1" dirty="0"/>
              <a:t>always low spin</a:t>
            </a:r>
            <a:r>
              <a:rPr lang="en-US" dirty="0"/>
              <a:t>. Increasing metal–ligand covalency (shorter bond distance, higher metal electronegativity) also increases </a:t>
            </a:r>
            <a:r>
              <a:rPr lang="el-GR" dirty="0"/>
              <a:t>Δ, </a:t>
            </a:r>
            <a:r>
              <a:rPr lang="en-US" dirty="0"/>
              <a:t>favoring low-spin states.</a:t>
            </a:r>
          </a:p>
          <a:p>
            <a:r>
              <a:rPr lang="el-GR" dirty="0"/>
              <a:t>Δ </a:t>
            </a:r>
            <a:r>
              <a:rPr lang="en-US" dirty="0"/>
              <a:t>is smaller in tetrahedral fields, about half that of octahedral ones, so </a:t>
            </a:r>
            <a:r>
              <a:rPr lang="en-US" b="1" dirty="0"/>
              <a:t>tetrahedral complexes are almost always high spin</a:t>
            </a:r>
            <a:r>
              <a:rPr lang="en-US" dirty="0"/>
              <a:t>.</a:t>
            </a:r>
          </a:p>
          <a:p>
            <a:r>
              <a:rPr lang="en-US" dirty="0"/>
              <a:t>Ligand identity also matters: in the </a:t>
            </a:r>
            <a:r>
              <a:rPr lang="en-US" b="1" dirty="0"/>
              <a:t>spectrochemical series</a:t>
            </a:r>
            <a:r>
              <a:rPr lang="en-US" dirty="0"/>
              <a:t>, weak-field ligands like halides give small </a:t>
            </a:r>
            <a:r>
              <a:rPr lang="el-GR" dirty="0"/>
              <a:t>Δ (</a:t>
            </a:r>
            <a:r>
              <a:rPr lang="en-US" dirty="0"/>
              <a:t>high spin), while strong-field ligands such as CO or CN⁻, which have empty </a:t>
            </a:r>
            <a:r>
              <a:rPr lang="el-GR" dirty="0"/>
              <a:t>π* </a:t>
            </a:r>
            <a:r>
              <a:rPr lang="en-US" dirty="0"/>
              <a:t>orbitals stabilizing </a:t>
            </a:r>
            <a:r>
              <a:rPr lang="en-US" dirty="0" err="1"/>
              <a:t>t₂g</a:t>
            </a:r>
            <a:r>
              <a:rPr lang="en-US" dirty="0"/>
              <a:t> levels, give large </a:t>
            </a:r>
            <a:r>
              <a:rPr lang="el-GR" dirty="0"/>
              <a:t>Δ (</a:t>
            </a:r>
            <a:r>
              <a:rPr lang="en-US" dirty="0"/>
              <a:t>low spin).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a:t>
            </a:fld>
            <a:endParaRPr lang="en-US"/>
          </a:p>
        </p:txBody>
      </p:sp>
    </p:spTree>
    <p:extLst>
      <p:ext uri="{BB962C8B-B14F-4D97-AF65-F5344CB8AC3E}">
        <p14:creationId xmlns:p14="http://schemas.microsoft.com/office/powerpoint/2010/main" val="769198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a:t>
            </a:r>
            <a:r>
              <a:rPr lang="en-US" b="1" dirty="0"/>
              <a:t>bond graph</a:t>
            </a:r>
            <a:r>
              <a:rPr lang="en-US" dirty="0"/>
              <a:t>. We have </a:t>
            </a:r>
            <a:r>
              <a:rPr lang="en-US" b="1" dirty="0"/>
              <a:t>one chromium</a:t>
            </a:r>
            <a:r>
              <a:rPr lang="en-US" dirty="0"/>
              <a:t> and </a:t>
            </a:r>
            <a:r>
              <a:rPr lang="en-US" b="1" dirty="0"/>
              <a:t>three oxygens</a:t>
            </a:r>
            <a:r>
              <a:rPr lang="en-US" dirty="0"/>
              <a:t>, and chromium must make </a:t>
            </a:r>
            <a:r>
              <a:rPr lang="en-US" b="1" dirty="0"/>
              <a:t>four bonds</a:t>
            </a:r>
            <a:r>
              <a:rPr lang="en-US" dirty="0"/>
              <a:t>. The only way to achieve this is with </a:t>
            </a:r>
            <a:r>
              <a:rPr lang="en-US" b="1" dirty="0"/>
              <a:t>two terminal oxygens</a:t>
            </a:r>
            <a:r>
              <a:rPr lang="en-US" dirty="0"/>
              <a:t>, each bonded to one chromium, and </a:t>
            </a:r>
            <a:r>
              <a:rPr lang="en-US" b="1" dirty="0"/>
              <a:t>one bridging oxygen</a:t>
            </a:r>
            <a:r>
              <a:rPr lang="en-US" dirty="0"/>
              <a:t> shared between two tetrahedra. So we have </a:t>
            </a:r>
            <a:r>
              <a:rPr lang="en-US" b="1" dirty="0"/>
              <a:t>two one-coordinate (terminal)</a:t>
            </a:r>
            <a:r>
              <a:rPr lang="en-US" dirty="0"/>
              <a:t> oxygens and </a:t>
            </a:r>
            <a:r>
              <a:rPr lang="en-US" b="1" dirty="0"/>
              <a:t>one two-coordinate (bridging)</a:t>
            </a:r>
            <a:r>
              <a:rPr lang="en-US" dirty="0"/>
              <a:t> oxygen.</a:t>
            </a:r>
          </a:p>
          <a:p>
            <a:pPr>
              <a:buFont typeface="Arial" panose="020B0604020202020204" pitchFamily="34" charset="0"/>
              <a:buChar char="•"/>
            </a:pPr>
            <a:r>
              <a:rPr lang="en-US" dirty="0"/>
              <a:t>To find the </a:t>
            </a:r>
            <a:r>
              <a:rPr lang="en-US" b="1" dirty="0"/>
              <a:t>bond valences</a:t>
            </a:r>
            <a:r>
              <a:rPr lang="en-US" dirty="0"/>
              <a:t>, it’s easiest to sum around the oxygens.</a:t>
            </a:r>
          </a:p>
          <a:p>
            <a:pPr>
              <a:buFont typeface="Arial" panose="020B0604020202020204" pitchFamily="34" charset="0"/>
              <a:buChar char="•"/>
            </a:pPr>
            <a:r>
              <a:rPr lang="en-US" dirty="0"/>
              <a:t>For the </a:t>
            </a:r>
            <a:r>
              <a:rPr lang="en-US" b="1" dirty="0"/>
              <a:t>terminal oxygens</a:t>
            </a:r>
            <a:r>
              <a:rPr lang="en-US" dirty="0"/>
              <a:t>, each forms one bond and must reach a total valence of 2, so each </a:t>
            </a:r>
            <a:r>
              <a:rPr lang="en-US" b="1" dirty="0"/>
              <a:t>Cr–O bond = 2</a:t>
            </a:r>
            <a:r>
              <a:rPr lang="en-US" dirty="0"/>
              <a:t>.</a:t>
            </a:r>
          </a:p>
          <a:p>
            <a:pPr>
              <a:buFont typeface="Arial" panose="020B0604020202020204" pitchFamily="34" charset="0"/>
              <a:buChar char="•"/>
            </a:pPr>
            <a:r>
              <a:rPr lang="en-US" dirty="0"/>
              <a:t>For the </a:t>
            </a:r>
            <a:r>
              <a:rPr lang="en-US" b="1" dirty="0"/>
              <a:t>bridging oxygen</a:t>
            </a:r>
            <a:r>
              <a:rPr lang="en-US" dirty="0"/>
              <a:t>, it has two bonds and must also reach a total valence of 2, so each </a:t>
            </a:r>
            <a:r>
              <a:rPr lang="en-US" b="1" dirty="0"/>
              <a:t>Cr–O bond = 1</a:t>
            </a:r>
            <a:r>
              <a:rPr lang="en-US" dirty="0"/>
              <a:t>.</a:t>
            </a:r>
          </a:p>
          <a:p>
            <a:pPr>
              <a:buFont typeface="Arial" panose="020B0604020202020204" pitchFamily="34" charset="0"/>
              <a:buChar char="•"/>
            </a:pPr>
            <a:r>
              <a:rPr lang="en-US" dirty="0"/>
              <a:t>Checking chromium: it has </a:t>
            </a:r>
            <a:r>
              <a:rPr lang="en-US" b="1" dirty="0"/>
              <a:t>two bonds of valence 2</a:t>
            </a:r>
            <a:r>
              <a:rPr lang="en-US" dirty="0"/>
              <a:t> and </a:t>
            </a:r>
            <a:r>
              <a:rPr lang="en-US" b="1" dirty="0"/>
              <a:t>two of valence 1</a:t>
            </a:r>
            <a:r>
              <a:rPr lang="en-US" dirty="0"/>
              <a:t>, which sum to </a:t>
            </a:r>
            <a:r>
              <a:rPr lang="en-US" b="1" dirty="0"/>
              <a:t>6</a:t>
            </a:r>
            <a:r>
              <a:rPr lang="en-US" dirty="0"/>
              <a:t>, matching chromium’s </a:t>
            </a:r>
            <a:r>
              <a:rPr lang="en-US" b="1" dirty="0"/>
              <a:t>+6 oxidation state</a:t>
            </a:r>
            <a:r>
              <a:rPr lang="en-US" dirty="0"/>
              <a:t>.</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45</a:t>
            </a:fld>
            <a:endParaRPr lang="en-US"/>
          </a:p>
        </p:txBody>
      </p:sp>
    </p:spTree>
    <p:extLst>
      <p:ext uri="{BB962C8B-B14F-4D97-AF65-F5344CB8AC3E}">
        <p14:creationId xmlns:p14="http://schemas.microsoft.com/office/powerpoint/2010/main" val="1910164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bond valences that we're given on the last slide we can predict that the valence of the bond to the terminal oxygen will be two when the length is 1.54 angstroms and the valence of the bond between the chromium and the bridging oxygen will be one when its length is 1.79 angstroms. So how do these values compare with the experimental structure of chromium six oxide? In the experimental structure we see bond lengths of 1.57 and 1.75. Not an exact match but not very far off either. </a:t>
            </a:r>
          </a:p>
        </p:txBody>
      </p:sp>
      <p:sp>
        <p:nvSpPr>
          <p:cNvPr id="4" name="Slide Number Placeholder 3"/>
          <p:cNvSpPr>
            <a:spLocks noGrp="1"/>
          </p:cNvSpPr>
          <p:nvPr>
            <p:ph type="sldNum" sz="quarter" idx="5"/>
          </p:nvPr>
        </p:nvSpPr>
        <p:spPr/>
        <p:txBody>
          <a:bodyPr/>
          <a:lstStyle/>
          <a:p>
            <a:fld id="{EF80052E-71BA-2E45-92F6-ECF2420D40EC}" type="slidenum">
              <a:rPr lang="en-US" smtClean="0"/>
              <a:t>46</a:t>
            </a:fld>
            <a:endParaRPr lang="en-US"/>
          </a:p>
        </p:txBody>
      </p:sp>
    </p:spTree>
    <p:extLst>
      <p:ext uri="{BB962C8B-B14F-4D97-AF65-F5344CB8AC3E}">
        <p14:creationId xmlns:p14="http://schemas.microsoft.com/office/powerpoint/2010/main" val="469691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 valence parameters can be used to </a:t>
            </a:r>
            <a:r>
              <a:rPr lang="en-US" b="1" dirty="0"/>
              <a:t>predict bond lengths</a:t>
            </a:r>
            <a:r>
              <a:rPr lang="en-US" dirty="0"/>
              <a:t>, just as </a:t>
            </a:r>
            <a:r>
              <a:rPr lang="en-US" b="1" dirty="0"/>
              <a:t>ionic radii</a:t>
            </a:r>
            <a:r>
              <a:rPr lang="en-US" dirty="0"/>
              <a:t> can—making the two approaches partly redundant.</a:t>
            </a:r>
          </a:p>
          <a:p>
            <a:pPr>
              <a:buFont typeface="Arial" panose="020B0604020202020204" pitchFamily="34" charset="0"/>
              <a:buChar char="•"/>
            </a:pPr>
            <a:r>
              <a:rPr lang="en-US" dirty="0"/>
              <a:t>For example, using </a:t>
            </a:r>
            <a:r>
              <a:rPr lang="en-US" b="1" dirty="0"/>
              <a:t>Shannon–Prewitt radii</a:t>
            </a:r>
            <a:r>
              <a:rPr lang="en-US" dirty="0"/>
              <a:t> for </a:t>
            </a:r>
            <a:r>
              <a:rPr lang="en-US" b="1" dirty="0"/>
              <a:t>Mg–O</a:t>
            </a:r>
            <a:r>
              <a:rPr lang="en-US" dirty="0"/>
              <a:t> bonds:</a:t>
            </a:r>
          </a:p>
          <a:p>
            <a:pPr>
              <a:buFont typeface="Arial" panose="020B0604020202020204" pitchFamily="34" charset="0"/>
              <a:buChar char="•"/>
            </a:pPr>
            <a:r>
              <a:rPr lang="en-US" dirty="0"/>
              <a:t>4-coordinate: </a:t>
            </a:r>
            <a:r>
              <a:rPr lang="en-US" b="1" dirty="0"/>
              <a:t>1.95 </a:t>
            </a:r>
            <a:r>
              <a:rPr lang="en-US" b="1" dirty="0" err="1"/>
              <a:t>Å</a:t>
            </a:r>
            <a:endParaRPr lang="en-US" dirty="0"/>
          </a:p>
          <a:p>
            <a:pPr>
              <a:buFont typeface="Arial" panose="020B0604020202020204" pitchFamily="34" charset="0"/>
              <a:buChar char="•"/>
            </a:pPr>
            <a:r>
              <a:rPr lang="en-US" dirty="0"/>
              <a:t>6-coordinate: </a:t>
            </a:r>
            <a:r>
              <a:rPr lang="en-US" b="1" dirty="0"/>
              <a:t>2.10 </a:t>
            </a:r>
            <a:r>
              <a:rPr lang="en-US" b="1" dirty="0" err="1"/>
              <a:t>Å</a:t>
            </a:r>
            <a:endParaRPr lang="en-US" dirty="0"/>
          </a:p>
          <a:p>
            <a:pPr>
              <a:buFont typeface="Arial" panose="020B0604020202020204" pitchFamily="34" charset="0"/>
              <a:buChar char="•"/>
            </a:pPr>
            <a:r>
              <a:rPr lang="en-US" dirty="0"/>
              <a:t>8-coordinate: </a:t>
            </a:r>
            <a:r>
              <a:rPr lang="en-US" b="1" dirty="0"/>
              <a:t>2.25 </a:t>
            </a:r>
            <a:r>
              <a:rPr lang="en-US" b="1" dirty="0" err="1"/>
              <a:t>Å</a:t>
            </a:r>
            <a:endParaRPr lang="en-US" dirty="0"/>
          </a:p>
          <a:p>
            <a:pPr>
              <a:buFont typeface="Arial" panose="020B0604020202020204" pitchFamily="34" charset="0"/>
              <a:buChar char="•"/>
            </a:pPr>
            <a:r>
              <a:rPr lang="en-US" dirty="0"/>
              <a:t>These values depend on coordination number, requiring separate radii for each case.</a:t>
            </a:r>
          </a:p>
          <a:p>
            <a:pPr>
              <a:buFont typeface="Arial" panose="020B0604020202020204" pitchFamily="34" charset="0"/>
              <a:buChar char="•"/>
            </a:pPr>
            <a:r>
              <a:rPr lang="en-US" dirty="0"/>
              <a:t>Using </a:t>
            </a:r>
            <a:r>
              <a:rPr lang="en-US" b="1" dirty="0"/>
              <a:t>bond valences</a:t>
            </a:r>
            <a:r>
              <a:rPr lang="en-US" dirty="0"/>
              <a:t>, we need only one parameter set. For Mg²⁺:</a:t>
            </a:r>
          </a:p>
          <a:p>
            <a:pPr>
              <a:buFont typeface="Arial" panose="020B0604020202020204" pitchFamily="34" charset="0"/>
              <a:buChar char="•"/>
            </a:pPr>
            <a:r>
              <a:rPr lang="en-US" dirty="0"/>
              <a:t>4 bonds → each s = 2/4 = 0.5 → R = 1.95 </a:t>
            </a:r>
            <a:r>
              <a:rPr lang="en-US" dirty="0" err="1"/>
              <a:t>Å</a:t>
            </a:r>
            <a:endParaRPr lang="en-US" dirty="0"/>
          </a:p>
          <a:p>
            <a:pPr>
              <a:buFont typeface="Arial" panose="020B0604020202020204" pitchFamily="34" charset="0"/>
              <a:buChar char="•"/>
            </a:pPr>
            <a:r>
              <a:rPr lang="en-US" dirty="0"/>
              <a:t>6 bonds → s = 2/6 = 0.33 → R = 2.10 </a:t>
            </a:r>
            <a:r>
              <a:rPr lang="en-US" dirty="0" err="1"/>
              <a:t>Å</a:t>
            </a:r>
            <a:endParaRPr lang="en-US" dirty="0"/>
          </a:p>
          <a:p>
            <a:pPr>
              <a:buFont typeface="Arial" panose="020B0604020202020204" pitchFamily="34" charset="0"/>
              <a:buChar char="•"/>
            </a:pPr>
            <a:r>
              <a:rPr lang="en-US" dirty="0"/>
              <a:t>8 bonds → s = 2/8 = 0.25 → R = 2.21 </a:t>
            </a:r>
            <a:r>
              <a:rPr lang="en-US" dirty="0" err="1"/>
              <a:t>Å</a:t>
            </a:r>
            <a:endParaRPr lang="en-US" dirty="0"/>
          </a:p>
          <a:p>
            <a:pPr>
              <a:buFont typeface="Arial" panose="020B0604020202020204" pitchFamily="34" charset="0"/>
              <a:buChar char="•"/>
            </a:pPr>
            <a:r>
              <a:rPr lang="en-US" dirty="0"/>
              <a:t>The results match or closely approximate the ionic-radius predictions.</a:t>
            </a:r>
          </a:p>
          <a:p>
            <a:pPr>
              <a:buFont typeface="Arial" panose="020B0604020202020204" pitchFamily="34" charset="0"/>
              <a:buChar char="•"/>
            </a:pPr>
            <a:r>
              <a:rPr lang="en-US" dirty="0"/>
              <a:t>Unlike ionic radii, the </a:t>
            </a:r>
            <a:r>
              <a:rPr lang="en-US" b="1" dirty="0"/>
              <a:t>bond valence method</a:t>
            </a:r>
            <a:r>
              <a:rPr lang="en-US" dirty="0"/>
              <a:t> handles </a:t>
            </a:r>
            <a:r>
              <a:rPr lang="en-US" b="1" dirty="0"/>
              <a:t>distorted environments</a:t>
            </a:r>
            <a:r>
              <a:rPr lang="en-US" dirty="0"/>
              <a:t> naturally.</a:t>
            </a:r>
          </a:p>
          <a:p>
            <a:pPr>
              <a:buFont typeface="Arial" panose="020B0604020202020204" pitchFamily="34" charset="0"/>
              <a:buChar char="•"/>
            </a:pPr>
            <a:r>
              <a:rPr lang="en-US" dirty="0"/>
              <a:t>For instance, in </a:t>
            </a:r>
            <a:r>
              <a:rPr lang="en-US" b="1" dirty="0"/>
              <a:t>Cr⁶⁺ compounds</a:t>
            </a:r>
            <a:r>
              <a:rPr lang="en-US" dirty="0"/>
              <a:t>, ionic radii would predict equal Cr–O distances, but bond valences easily capture the variation among different bond lengths.</a:t>
            </a:r>
          </a:p>
          <a:p>
            <a:pPr>
              <a:buFont typeface="Arial" panose="020B0604020202020204" pitchFamily="34" charset="0"/>
              <a:buChar char="•"/>
            </a:pPr>
            <a:r>
              <a:rPr lang="en-US" dirty="0"/>
              <a:t>Thus, bond valences provide a more flexible and generally superior way to analyze and predict bond lengths.</a:t>
            </a:r>
          </a:p>
          <a:p>
            <a:endParaRPr lang="en-US" dirty="0"/>
          </a:p>
        </p:txBody>
      </p:sp>
      <p:sp>
        <p:nvSpPr>
          <p:cNvPr id="4" name="Slide Number Placeholder 3"/>
          <p:cNvSpPr>
            <a:spLocks noGrp="1"/>
          </p:cNvSpPr>
          <p:nvPr>
            <p:ph type="sldNum" sz="quarter" idx="5"/>
          </p:nvPr>
        </p:nvSpPr>
        <p:spPr/>
        <p:txBody>
          <a:bodyPr/>
          <a:lstStyle/>
          <a:p>
            <a:fld id="{EF80052E-71BA-2E45-92F6-ECF2420D40EC}" type="slidenum">
              <a:rPr lang="en-US" smtClean="0"/>
              <a:t>47</a:t>
            </a:fld>
            <a:endParaRPr lang="en-US"/>
          </a:p>
        </p:txBody>
      </p:sp>
    </p:spTree>
    <p:extLst>
      <p:ext uri="{BB962C8B-B14F-4D97-AF65-F5344CB8AC3E}">
        <p14:creationId xmlns:p14="http://schemas.microsoft.com/office/powerpoint/2010/main" val="416146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Nickel oxide (</a:t>
            </a:r>
            <a:r>
              <a:rPr lang="en-US" dirty="0" err="1"/>
              <a:t>NiO</a:t>
            </a:r>
            <a:r>
              <a:rPr lang="en-US" dirty="0"/>
              <a:t>) and platinum oxide (</a:t>
            </a:r>
            <a:r>
              <a:rPr lang="en-US" dirty="0" err="1"/>
              <a:t>PtO</a:t>
            </a:r>
            <a:r>
              <a:rPr lang="en-US" dirty="0"/>
              <a:t>) share the same stoichiometry and both metals belong to group 10, yet they adopt different structures: </a:t>
            </a:r>
            <a:r>
              <a:rPr lang="en-US" dirty="0" err="1"/>
              <a:t>NiO</a:t>
            </a:r>
            <a:r>
              <a:rPr lang="en-US" dirty="0"/>
              <a:t> forms the octahedral rock-salt structure, while </a:t>
            </a:r>
            <a:r>
              <a:rPr lang="en-US" dirty="0" err="1"/>
              <a:t>PtO</a:t>
            </a:r>
            <a:r>
              <a:rPr lang="en-US" dirty="0"/>
              <a:t> forms the square-planar </a:t>
            </a:r>
            <a:r>
              <a:rPr lang="en-US" dirty="0" err="1"/>
              <a:t>Cooperite</a:t>
            </a:r>
            <a:r>
              <a:rPr lang="en-US" dirty="0"/>
              <a:t> structure. The cause is </a:t>
            </a:r>
            <a:r>
              <a:rPr lang="en-US" b="1" dirty="0"/>
              <a:t>electronic, not size-related</a:t>
            </a:r>
            <a:r>
              <a:rPr lang="en-US" dirty="0"/>
              <a:t>—platinum is larger than nickel, so size would predict </a:t>
            </a:r>
            <a:r>
              <a:rPr lang="en-US" i="1" dirty="0"/>
              <a:t>higher</a:t>
            </a:r>
            <a:r>
              <a:rPr lang="en-US" dirty="0"/>
              <a:t>, not lower, coordination.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a:t>
            </a:fld>
            <a:endParaRPr lang="en-US"/>
          </a:p>
        </p:txBody>
      </p:sp>
    </p:spTree>
    <p:extLst>
      <p:ext uri="{BB962C8B-B14F-4D97-AF65-F5344CB8AC3E}">
        <p14:creationId xmlns:p14="http://schemas.microsoft.com/office/powerpoint/2010/main" val="82046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this, examine how the 3d orbitals fill. In an octahedral field—such as for Ni²⁺ in nickel oxide—the ion has eight 3d electrons. These occupy the lower-energy </a:t>
            </a:r>
            <a:r>
              <a:rPr lang="en-US" dirty="0" err="1"/>
              <a:t>t₂g</a:t>
            </a:r>
            <a:r>
              <a:rPr lang="en-US" dirty="0"/>
              <a:t> orbitals first, then the higher-energy </a:t>
            </a:r>
            <a:r>
              <a:rPr lang="en-US" dirty="0" err="1"/>
              <a:t>e_g</a:t>
            </a:r>
            <a:r>
              <a:rPr lang="en-US" dirty="0"/>
              <a:t> orbitals, as shown. Now, consider how this filling changes in a square-planar field.</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6</a:t>
            </a:fld>
            <a:endParaRPr lang="en-US"/>
          </a:p>
        </p:txBody>
      </p:sp>
    </p:spTree>
    <p:extLst>
      <p:ext uri="{BB962C8B-B14F-4D97-AF65-F5344CB8AC3E}">
        <p14:creationId xmlns:p14="http://schemas.microsoft.com/office/powerpoint/2010/main" val="398894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Removing ligands along the z-axis reduces interactions in that direction, so the x–y ligands move closer to maintain bonding. This changes orbital splitting: orbitals with z components (</a:t>
            </a:r>
            <a:r>
              <a:rPr lang="en-US" dirty="0" err="1"/>
              <a:t>d_xz</a:t>
            </a:r>
            <a:r>
              <a:rPr lang="en-US" dirty="0"/>
              <a:t>, </a:t>
            </a:r>
            <a:r>
              <a:rPr lang="en-US" dirty="0" err="1"/>
              <a:t>d_yz</a:t>
            </a:r>
            <a:r>
              <a:rPr lang="en-US" dirty="0"/>
              <a:t>) drop in energy, becoming less antibonding; </a:t>
            </a:r>
            <a:r>
              <a:rPr lang="en-US" dirty="0" err="1"/>
              <a:t>d_xy</a:t>
            </a:r>
            <a:r>
              <a:rPr lang="en-US" dirty="0"/>
              <a:t> rises since its lobes lie in the ligand plane. The </a:t>
            </a:r>
            <a:r>
              <a:rPr lang="en-US" dirty="0" err="1"/>
              <a:t>e_g</a:t>
            </a:r>
            <a:r>
              <a:rPr lang="en-US" dirty="0"/>
              <a:t> set splits further—d_z² lowers significantly, even below </a:t>
            </a:r>
            <a:r>
              <a:rPr lang="en-US" dirty="0" err="1"/>
              <a:t>d_xy</a:t>
            </a:r>
            <a:r>
              <a:rPr lang="en-US" dirty="0"/>
              <a:t>, while d_x²–y², pointing directly at ligands, rises sharply. The result is one high-energy antibonding d_x²–y² orbital and four lower-energy orbitals. A d⁸ configuration stabilizes the square-planar field by filling the low orbitals and leaving d_x²–y² empty, though all electrons are now paired, increasing repulsion. In Ni²⁺ (3d⁸), the small splitting favors octahedral geometry to avoid pairing energy, but in Pt²⁺ (5d⁸), strong metal–ligand interactions produce large splitting, stabilizing the square-planar distortion that lowers d_z² and depopulates d_x²–y². Square-planar coordination thus commonly appears for d⁸ and sometimes d⁹ ions with strong ligand fields.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7</a:t>
            </a:fld>
            <a:endParaRPr lang="en-US"/>
          </a:p>
        </p:txBody>
      </p:sp>
    </p:spTree>
    <p:extLst>
      <p:ext uri="{BB962C8B-B14F-4D97-AF65-F5344CB8AC3E}">
        <p14:creationId xmlns:p14="http://schemas.microsoft.com/office/powerpoint/2010/main" val="352529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Jahn–Teller theorem states that any molecule or crystal with a </a:t>
            </a:r>
            <a:r>
              <a:rPr lang="en-US" b="1" dirty="0"/>
              <a:t>degenerate, partially filled highest occupied molecular orbital (HOMO)</a:t>
            </a:r>
            <a:r>
              <a:rPr lang="en-US" dirty="0"/>
              <a:t> will undergo a </a:t>
            </a:r>
            <a:r>
              <a:rPr lang="en-US" b="1" dirty="0"/>
              <a:t>symmetry-lowering distortion</a:t>
            </a:r>
            <a:r>
              <a:rPr lang="en-US" dirty="0"/>
              <a:t> to remove that degeneracy and stabilize the system. The distortion allows electrons to occupy the newly lowered orbital, reducing total energy. This is called a </a:t>
            </a:r>
            <a:r>
              <a:rPr lang="en-US" b="1" dirty="0"/>
              <a:t>first-order Jahn–Teller distortion</a:t>
            </a:r>
            <a:r>
              <a:rPr lang="en-US" dirty="0"/>
              <a:t> and requires a partially filled HOMO.</a:t>
            </a:r>
          </a:p>
          <a:p>
            <a:r>
              <a:rPr lang="en-US" dirty="0"/>
              <a:t>A </a:t>
            </a:r>
            <a:r>
              <a:rPr lang="en-US" b="1" dirty="0"/>
              <a:t>related effect</a:t>
            </a:r>
            <a:r>
              <a:rPr lang="en-US" dirty="0"/>
              <a:t>, the </a:t>
            </a:r>
            <a:r>
              <a:rPr lang="en-US" b="1" dirty="0"/>
              <a:t>second-order Jahn–Teller distortion</a:t>
            </a:r>
            <a:r>
              <a:rPr lang="en-US" dirty="0"/>
              <a:t>, occurs when a </a:t>
            </a:r>
            <a:r>
              <a:rPr lang="en-US" b="1" dirty="0"/>
              <a:t>filled HOMO</a:t>
            </a:r>
            <a:r>
              <a:rPr lang="en-US" dirty="0"/>
              <a:t> and a </a:t>
            </a:r>
            <a:r>
              <a:rPr lang="en-US" b="1" dirty="0"/>
              <a:t>nearby empty LUMO</a:t>
            </a:r>
            <a:r>
              <a:rPr lang="en-US" dirty="0"/>
              <a:t> mix during a distortion, lowering the energy of the filled orbital through </a:t>
            </a:r>
            <a:r>
              <a:rPr lang="en-US" b="1" dirty="0"/>
              <a:t>orbital hybridization</a:t>
            </a:r>
            <a:r>
              <a:rPr lang="en-US" dirty="0"/>
              <a: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8</a:t>
            </a:fld>
            <a:endParaRPr lang="en-US"/>
          </a:p>
        </p:txBody>
      </p:sp>
    </p:spTree>
    <p:extLst>
      <p:ext uri="{BB962C8B-B14F-4D97-AF65-F5344CB8AC3E}">
        <p14:creationId xmlns:p14="http://schemas.microsoft.com/office/powerpoint/2010/main" val="235857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first-order Jahn–Teller distortion</a:t>
            </a:r>
            <a:r>
              <a:rPr lang="en-US" dirty="0"/>
              <a:t> commonly occurs in </a:t>
            </a:r>
            <a:r>
              <a:rPr lang="en-US" b="1" dirty="0"/>
              <a:t>octahedral complexes</a:t>
            </a:r>
            <a:r>
              <a:rPr lang="en-US" dirty="0"/>
              <a:t> with </a:t>
            </a:r>
            <a:r>
              <a:rPr lang="en-US" b="1" dirty="0"/>
              <a:t>high-spin d⁴</a:t>
            </a:r>
            <a:r>
              <a:rPr lang="en-US" dirty="0"/>
              <a:t> (e.g., Mn³⁺) or </a:t>
            </a:r>
            <a:r>
              <a:rPr lang="en-US" b="1" dirty="0"/>
              <a:t>d⁹</a:t>
            </a:r>
            <a:r>
              <a:rPr lang="en-US" dirty="0"/>
              <a:t> (e.g., Cu²⁺) configurations.</a:t>
            </a:r>
          </a:p>
          <a:p>
            <a:r>
              <a:rPr lang="en-US" dirty="0"/>
              <a:t>In these cases, the </a:t>
            </a:r>
            <a:r>
              <a:rPr lang="en-US" b="1" dirty="0" err="1"/>
              <a:t>e_g</a:t>
            </a:r>
            <a:r>
              <a:rPr lang="en-US" b="1" dirty="0"/>
              <a:t> orbitals</a:t>
            </a:r>
            <a:r>
              <a:rPr lang="en-US" dirty="0"/>
              <a:t> are unevenly occupied—such as having one electron shared between </a:t>
            </a:r>
            <a:r>
              <a:rPr lang="en-US" b="1" dirty="0"/>
              <a:t>dz²</a:t>
            </a:r>
            <a:r>
              <a:rPr lang="en-US" dirty="0"/>
              <a:t> and </a:t>
            </a:r>
            <a:r>
              <a:rPr lang="en-US" b="1" dirty="0"/>
              <a:t>dx²–y²</a:t>
            </a:r>
            <a:r>
              <a:rPr lang="en-US" dirty="0"/>
              <a:t>—creating a </a:t>
            </a:r>
            <a:r>
              <a:rPr lang="en-US" b="1" dirty="0"/>
              <a:t>degenerate partially filled HOMO</a:t>
            </a:r>
            <a:r>
              <a:rPr lang="en-US" dirty="0"/>
              <a:t>.</a:t>
            </a:r>
          </a:p>
          <a:p>
            <a:r>
              <a:rPr lang="en-US" dirty="0"/>
              <a:t>This degeneracy drives the system to distort and </a:t>
            </a:r>
            <a:r>
              <a:rPr lang="en-US" b="1" dirty="0"/>
              <a:t>lower its symmetry</a:t>
            </a:r>
            <a:r>
              <a:rPr lang="en-US" dirty="0"/>
              <a:t> to stabilize one orbital and reduce total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9</a:t>
            </a:fld>
            <a:endParaRPr lang="en-US"/>
          </a:p>
        </p:txBody>
      </p:sp>
    </p:spTree>
    <p:extLst>
      <p:ext uri="{BB962C8B-B14F-4D97-AF65-F5344CB8AC3E}">
        <p14:creationId xmlns:p14="http://schemas.microsoft.com/office/powerpoint/2010/main" val="39754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3CB3E-9F9C-D27A-1BDC-8C656EF4C916}"/>
              </a:ext>
            </a:extLst>
          </p:cNvPr>
          <p:cNvSpPr>
            <a:spLocks noGrp="1"/>
          </p:cNvSpPr>
          <p:nvPr>
            <p:ph type="title"/>
          </p:nvPr>
        </p:nvSpPr>
        <p:spPr>
          <a:xfrm>
            <a:off x="1527628" y="145001"/>
            <a:ext cx="8229600" cy="1143000"/>
          </a:xfrm>
        </p:spPr>
        <p:txBody>
          <a:bodyPr>
            <a:normAutofit fontScale="90000"/>
          </a:bodyPr>
          <a:lstStyle/>
          <a:p>
            <a:r>
              <a:rPr lang="en-US" b="1"/>
              <a:t>Spin States &amp; Jahn–Teller Distortions</a:t>
            </a:r>
            <a:br>
              <a:rPr lang="en-US"/>
            </a:br>
            <a:endParaRPr lang="en-US" dirty="0"/>
          </a:p>
        </p:txBody>
      </p:sp>
      <p:pic>
        <p:nvPicPr>
          <p:cNvPr id="3" name="Picture 2">
            <a:extLst>
              <a:ext uri="{FF2B5EF4-FFF2-40B4-BE49-F238E27FC236}">
                <a16:creationId xmlns:a16="http://schemas.microsoft.com/office/drawing/2014/main" id="{165948B6-C59A-AF41-444D-816C3B8674FF}"/>
              </a:ext>
            </a:extLst>
          </p:cNvPr>
          <p:cNvPicPr>
            <a:picLocks noChangeAspect="1"/>
          </p:cNvPicPr>
          <p:nvPr/>
        </p:nvPicPr>
        <p:blipFill>
          <a:blip r:embed="rId3"/>
          <a:stretch>
            <a:fillRect/>
          </a:stretch>
        </p:blipFill>
        <p:spPr>
          <a:xfrm>
            <a:off x="1279072" y="936559"/>
            <a:ext cx="9065986" cy="5776440"/>
          </a:xfrm>
          <a:prstGeom prst="rect">
            <a:avLst/>
          </a:prstGeom>
        </p:spPr>
      </p:pic>
    </p:spTree>
    <p:extLst>
      <p:ext uri="{BB962C8B-B14F-4D97-AF65-F5344CB8AC3E}">
        <p14:creationId xmlns:p14="http://schemas.microsoft.com/office/powerpoint/2010/main" val="363919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79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79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89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099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7E8A4-C370-F582-BD5B-DC3BD2F2887B}"/>
              </a:ext>
            </a:extLst>
          </p:cNvPr>
          <p:cNvPicPr>
            <a:picLocks noChangeAspect="1"/>
          </p:cNvPicPr>
          <p:nvPr/>
        </p:nvPicPr>
        <p:blipFill>
          <a:blip r:embed="rId3"/>
          <a:stretch>
            <a:fillRect/>
          </a:stretch>
        </p:blipFill>
        <p:spPr>
          <a:xfrm>
            <a:off x="1460386" y="0"/>
            <a:ext cx="9271228" cy="6858000"/>
          </a:xfrm>
          <a:prstGeom prst="rect">
            <a:avLst/>
          </a:prstGeom>
        </p:spPr>
      </p:pic>
    </p:spTree>
    <p:extLst>
      <p:ext uri="{BB962C8B-B14F-4D97-AF65-F5344CB8AC3E}">
        <p14:creationId xmlns:p14="http://schemas.microsoft.com/office/powerpoint/2010/main" val="214334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11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1A064-26C5-0C80-3778-0B0A9C15C68E}"/>
              </a:ext>
            </a:extLst>
          </p:cNvPr>
          <p:cNvPicPr>
            <a:picLocks noChangeAspect="1"/>
          </p:cNvPicPr>
          <p:nvPr/>
        </p:nvPicPr>
        <p:blipFill>
          <a:blip r:embed="rId3"/>
          <a:stretch>
            <a:fillRect/>
          </a:stretch>
        </p:blipFill>
        <p:spPr>
          <a:xfrm>
            <a:off x="1559955" y="0"/>
            <a:ext cx="9072090" cy="6858000"/>
          </a:xfrm>
          <a:prstGeom prst="rect">
            <a:avLst/>
          </a:prstGeom>
        </p:spPr>
      </p:pic>
    </p:spTree>
    <p:extLst>
      <p:ext uri="{BB962C8B-B14F-4D97-AF65-F5344CB8AC3E}">
        <p14:creationId xmlns:p14="http://schemas.microsoft.com/office/powerpoint/2010/main" val="163848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117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37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143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0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152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20474-EFA0-5A74-AF15-CBFECAC0F770}"/>
              </a:ext>
            </a:extLst>
          </p:cNvPr>
          <p:cNvPicPr>
            <a:picLocks noChangeAspect="1"/>
          </p:cNvPicPr>
          <p:nvPr/>
        </p:nvPicPr>
        <p:blipFill>
          <a:blip r:embed="rId3"/>
          <a:stretch>
            <a:fillRect/>
          </a:stretch>
        </p:blipFill>
        <p:spPr>
          <a:xfrm>
            <a:off x="141997" y="856034"/>
            <a:ext cx="6220969" cy="4268146"/>
          </a:xfrm>
          <a:prstGeom prst="rect">
            <a:avLst/>
          </a:prstGeom>
        </p:spPr>
      </p:pic>
      <p:pic>
        <p:nvPicPr>
          <p:cNvPr id="3" name="Picture 2">
            <a:extLst>
              <a:ext uri="{FF2B5EF4-FFF2-40B4-BE49-F238E27FC236}">
                <a16:creationId xmlns:a16="http://schemas.microsoft.com/office/drawing/2014/main" id="{85D19E25-C507-5033-BB9A-DF29046E0423}"/>
              </a:ext>
            </a:extLst>
          </p:cNvPr>
          <p:cNvPicPr>
            <a:picLocks noChangeAspect="1"/>
          </p:cNvPicPr>
          <p:nvPr/>
        </p:nvPicPr>
        <p:blipFill>
          <a:blip r:embed="rId4"/>
          <a:stretch>
            <a:fillRect/>
          </a:stretch>
        </p:blipFill>
        <p:spPr>
          <a:xfrm>
            <a:off x="6647909" y="312663"/>
            <a:ext cx="5402094" cy="5487454"/>
          </a:xfrm>
          <a:prstGeom prst="rect">
            <a:avLst/>
          </a:prstGeom>
        </p:spPr>
      </p:pic>
      <p:pic>
        <p:nvPicPr>
          <p:cNvPr id="4" name="Picture 3">
            <a:extLst>
              <a:ext uri="{FF2B5EF4-FFF2-40B4-BE49-F238E27FC236}">
                <a16:creationId xmlns:a16="http://schemas.microsoft.com/office/drawing/2014/main" id="{569D3F7A-1595-8625-D291-2A0546DBF271}"/>
              </a:ext>
            </a:extLst>
          </p:cNvPr>
          <p:cNvPicPr>
            <a:picLocks noChangeAspect="1"/>
          </p:cNvPicPr>
          <p:nvPr/>
        </p:nvPicPr>
        <p:blipFill>
          <a:blip r:embed="rId5"/>
          <a:stretch>
            <a:fillRect/>
          </a:stretch>
        </p:blipFill>
        <p:spPr>
          <a:xfrm>
            <a:off x="141997" y="6215821"/>
            <a:ext cx="11583089" cy="485156"/>
          </a:xfrm>
          <a:prstGeom prst="rect">
            <a:avLst/>
          </a:prstGeom>
        </p:spPr>
      </p:pic>
    </p:spTree>
    <p:extLst>
      <p:ext uri="{BB962C8B-B14F-4D97-AF65-F5344CB8AC3E}">
        <p14:creationId xmlns:p14="http://schemas.microsoft.com/office/powerpoint/2010/main" val="26283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8541E7-1E72-F497-E1BB-0B30549CD8C5}"/>
              </a:ext>
            </a:extLst>
          </p:cNvPr>
          <p:cNvPicPr>
            <a:picLocks noChangeAspect="1"/>
          </p:cNvPicPr>
          <p:nvPr/>
        </p:nvPicPr>
        <p:blipFill>
          <a:blip r:embed="rId2"/>
          <a:stretch>
            <a:fillRect/>
          </a:stretch>
        </p:blipFill>
        <p:spPr>
          <a:xfrm>
            <a:off x="482600" y="575769"/>
            <a:ext cx="11382166" cy="694231"/>
          </a:xfrm>
          <a:prstGeom prst="rect">
            <a:avLst/>
          </a:prstGeom>
        </p:spPr>
      </p:pic>
    </p:spTree>
    <p:extLst>
      <p:ext uri="{BB962C8B-B14F-4D97-AF65-F5344CB8AC3E}">
        <p14:creationId xmlns:p14="http://schemas.microsoft.com/office/powerpoint/2010/main" val="40382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8541E7-1E72-F497-E1BB-0B30549CD8C5}"/>
              </a:ext>
            </a:extLst>
          </p:cNvPr>
          <p:cNvPicPr>
            <a:picLocks noChangeAspect="1"/>
          </p:cNvPicPr>
          <p:nvPr/>
        </p:nvPicPr>
        <p:blipFill>
          <a:blip r:embed="rId2"/>
          <a:stretch>
            <a:fillRect/>
          </a:stretch>
        </p:blipFill>
        <p:spPr>
          <a:xfrm>
            <a:off x="482600" y="575769"/>
            <a:ext cx="11382166" cy="694231"/>
          </a:xfrm>
          <a:prstGeom prst="rect">
            <a:avLst/>
          </a:prstGeom>
        </p:spPr>
      </p:pic>
      <p:pic>
        <p:nvPicPr>
          <p:cNvPr id="3" name="Picture 2">
            <a:extLst>
              <a:ext uri="{FF2B5EF4-FFF2-40B4-BE49-F238E27FC236}">
                <a16:creationId xmlns:a16="http://schemas.microsoft.com/office/drawing/2014/main" id="{823978D0-6492-3C99-74B0-34B7EEFCD8B2}"/>
              </a:ext>
            </a:extLst>
          </p:cNvPr>
          <p:cNvPicPr>
            <a:picLocks noChangeAspect="1"/>
          </p:cNvPicPr>
          <p:nvPr/>
        </p:nvPicPr>
        <p:blipFill>
          <a:blip r:embed="rId3"/>
          <a:stretch>
            <a:fillRect/>
          </a:stretch>
        </p:blipFill>
        <p:spPr>
          <a:xfrm>
            <a:off x="1" y="1617014"/>
            <a:ext cx="11864766" cy="390485"/>
          </a:xfrm>
          <a:prstGeom prst="rect">
            <a:avLst/>
          </a:prstGeom>
        </p:spPr>
      </p:pic>
    </p:spTree>
    <p:extLst>
      <p:ext uri="{BB962C8B-B14F-4D97-AF65-F5344CB8AC3E}">
        <p14:creationId xmlns:p14="http://schemas.microsoft.com/office/powerpoint/2010/main" val="160986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6B707-8209-5019-0037-37D55F8A3970}"/>
              </a:ext>
            </a:extLst>
          </p:cNvPr>
          <p:cNvPicPr>
            <a:picLocks noChangeAspect="1"/>
          </p:cNvPicPr>
          <p:nvPr/>
        </p:nvPicPr>
        <p:blipFill>
          <a:blip r:embed="rId2"/>
          <a:stretch>
            <a:fillRect/>
          </a:stretch>
        </p:blipFill>
        <p:spPr>
          <a:xfrm>
            <a:off x="149830" y="876300"/>
            <a:ext cx="11892340" cy="850900"/>
          </a:xfrm>
          <a:prstGeom prst="rect">
            <a:avLst/>
          </a:prstGeom>
        </p:spPr>
      </p:pic>
    </p:spTree>
    <p:extLst>
      <p:ext uri="{BB962C8B-B14F-4D97-AF65-F5344CB8AC3E}">
        <p14:creationId xmlns:p14="http://schemas.microsoft.com/office/powerpoint/2010/main" val="183225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6B707-8209-5019-0037-37D55F8A3970}"/>
              </a:ext>
            </a:extLst>
          </p:cNvPr>
          <p:cNvPicPr>
            <a:picLocks noChangeAspect="1"/>
          </p:cNvPicPr>
          <p:nvPr/>
        </p:nvPicPr>
        <p:blipFill>
          <a:blip r:embed="rId2"/>
          <a:stretch>
            <a:fillRect/>
          </a:stretch>
        </p:blipFill>
        <p:spPr>
          <a:xfrm>
            <a:off x="149830" y="876300"/>
            <a:ext cx="11892340" cy="850900"/>
          </a:xfrm>
          <a:prstGeom prst="rect">
            <a:avLst/>
          </a:prstGeom>
        </p:spPr>
      </p:pic>
      <p:pic>
        <p:nvPicPr>
          <p:cNvPr id="3" name="Picture 2">
            <a:extLst>
              <a:ext uri="{FF2B5EF4-FFF2-40B4-BE49-F238E27FC236}">
                <a16:creationId xmlns:a16="http://schemas.microsoft.com/office/drawing/2014/main" id="{FDDF4C70-8BAC-04D4-7028-E072E1F7F1C6}"/>
              </a:ext>
            </a:extLst>
          </p:cNvPr>
          <p:cNvPicPr>
            <a:picLocks noChangeAspect="1"/>
          </p:cNvPicPr>
          <p:nvPr/>
        </p:nvPicPr>
        <p:blipFill>
          <a:blip r:embed="rId3"/>
          <a:stretch>
            <a:fillRect/>
          </a:stretch>
        </p:blipFill>
        <p:spPr>
          <a:xfrm>
            <a:off x="149830" y="2617144"/>
            <a:ext cx="11206862" cy="583256"/>
          </a:xfrm>
          <a:prstGeom prst="rect">
            <a:avLst/>
          </a:prstGeom>
        </p:spPr>
      </p:pic>
    </p:spTree>
    <p:extLst>
      <p:ext uri="{BB962C8B-B14F-4D97-AF65-F5344CB8AC3E}">
        <p14:creationId xmlns:p14="http://schemas.microsoft.com/office/powerpoint/2010/main" val="89254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2DEF4-F7BC-F0C8-DDE6-2AE9A6BD3CCD}"/>
              </a:ext>
            </a:extLst>
          </p:cNvPr>
          <p:cNvSpPr txBox="1"/>
          <p:nvPr/>
        </p:nvSpPr>
        <p:spPr>
          <a:xfrm>
            <a:off x="1940312" y="223024"/>
            <a:ext cx="8095786" cy="369332"/>
          </a:xfrm>
          <a:prstGeom prst="rect">
            <a:avLst/>
          </a:prstGeom>
          <a:noFill/>
        </p:spPr>
        <p:txBody>
          <a:bodyPr wrap="square" rtlCol="0">
            <a:spAutoFit/>
          </a:bodyPr>
          <a:lstStyle/>
          <a:p>
            <a:pPr algn="ctr"/>
            <a:r>
              <a:rPr lang="en-US" dirty="0"/>
              <a:t>Learning Objectives</a:t>
            </a:r>
          </a:p>
        </p:txBody>
      </p:sp>
      <p:pic>
        <p:nvPicPr>
          <p:cNvPr id="4" name="Picture 3">
            <a:extLst>
              <a:ext uri="{FF2B5EF4-FFF2-40B4-BE49-F238E27FC236}">
                <a16:creationId xmlns:a16="http://schemas.microsoft.com/office/drawing/2014/main" id="{B2F2DB31-9DC0-0860-FC81-20D2406F290D}"/>
              </a:ext>
            </a:extLst>
          </p:cNvPr>
          <p:cNvPicPr>
            <a:picLocks noChangeAspect="1"/>
          </p:cNvPicPr>
          <p:nvPr/>
        </p:nvPicPr>
        <p:blipFill>
          <a:blip r:embed="rId3"/>
          <a:stretch>
            <a:fillRect/>
          </a:stretch>
        </p:blipFill>
        <p:spPr>
          <a:xfrm>
            <a:off x="301238" y="1908430"/>
            <a:ext cx="11342000" cy="2485150"/>
          </a:xfrm>
          <a:prstGeom prst="rect">
            <a:avLst/>
          </a:prstGeom>
        </p:spPr>
      </p:pic>
    </p:spTree>
    <p:extLst>
      <p:ext uri="{BB962C8B-B14F-4D97-AF65-F5344CB8AC3E}">
        <p14:creationId xmlns:p14="http://schemas.microsoft.com/office/powerpoint/2010/main" val="148520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ANNOT_time_0017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1156D-2CA9-3F2C-C6AA-E24BE61E901F}"/>
              </a:ext>
            </a:extLst>
          </p:cNvPr>
          <p:cNvPicPr>
            <a:picLocks noChangeAspect="1"/>
          </p:cNvPicPr>
          <p:nvPr/>
        </p:nvPicPr>
        <p:blipFill>
          <a:blip r:embed="rId3"/>
          <a:stretch>
            <a:fillRect/>
          </a:stretch>
        </p:blipFill>
        <p:spPr>
          <a:xfrm>
            <a:off x="1591836" y="0"/>
            <a:ext cx="9008327" cy="6747127"/>
          </a:xfrm>
          <a:prstGeom prst="rect">
            <a:avLst/>
          </a:prstGeom>
        </p:spPr>
      </p:pic>
    </p:spTree>
    <p:extLst>
      <p:ext uri="{BB962C8B-B14F-4D97-AF65-F5344CB8AC3E}">
        <p14:creationId xmlns:p14="http://schemas.microsoft.com/office/powerpoint/2010/main" val="393736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ANNOT_time_00176.50s.jpg"/>
          <p:cNvPicPr>
            <a:picLocks noChangeAspect="1"/>
          </p:cNvPicPr>
          <p:nvPr/>
        </p:nvPicPr>
        <p:blipFill>
          <a:blip r:embed="rId3"/>
          <a:stretch>
            <a:fillRect/>
          </a:stretch>
        </p:blipFill>
        <p:spPr>
          <a:xfrm>
            <a:off x="0" y="0"/>
            <a:ext cx="12191695" cy="6858000"/>
          </a:xfrm>
          <a:prstGeom prst="rect">
            <a:avLst/>
          </a:prstGeom>
        </p:spPr>
      </p:pic>
    </p:spTree>
    <p:extLst>
      <p:ext uri="{BB962C8B-B14F-4D97-AF65-F5344CB8AC3E}">
        <p14:creationId xmlns:p14="http://schemas.microsoft.com/office/powerpoint/2010/main" val="359363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19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28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ANNOT_time_0036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44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44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ANNOT_time_0055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5_time_00595.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67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8_ANNOT_time_0068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4_time_007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C487B1-D802-CF63-E0E9-AB50C709BC7C}"/>
              </a:ext>
            </a:extLst>
          </p:cNvPr>
          <p:cNvPicPr>
            <a:picLocks noChangeAspect="1"/>
          </p:cNvPicPr>
          <p:nvPr/>
        </p:nvPicPr>
        <p:blipFill>
          <a:blip r:embed="rId3"/>
          <a:stretch>
            <a:fillRect/>
          </a:stretch>
        </p:blipFill>
        <p:spPr>
          <a:xfrm>
            <a:off x="1763752" y="0"/>
            <a:ext cx="8531902" cy="6858000"/>
          </a:xfrm>
          <a:prstGeom prst="rect">
            <a:avLst/>
          </a:prstGeom>
        </p:spPr>
      </p:pic>
    </p:spTree>
    <p:extLst>
      <p:ext uri="{BB962C8B-B14F-4D97-AF65-F5344CB8AC3E}">
        <p14:creationId xmlns:p14="http://schemas.microsoft.com/office/powerpoint/2010/main" val="31271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26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ANNOT_time_0082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0_ANNOT_time_008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24CEB9-2CD5-60FD-6FE5-58B705C7BA02}"/>
              </a:ext>
            </a:extLst>
          </p:cNvPr>
          <p:cNvPicPr>
            <a:picLocks noChangeAspect="1"/>
          </p:cNvPicPr>
          <p:nvPr/>
        </p:nvPicPr>
        <p:blipFill>
          <a:blip r:embed="rId3"/>
          <a:stretch>
            <a:fillRect/>
          </a:stretch>
        </p:blipFill>
        <p:spPr>
          <a:xfrm>
            <a:off x="2209800" y="226483"/>
            <a:ext cx="7772400" cy="6405033"/>
          </a:xfrm>
          <a:prstGeom prst="rect">
            <a:avLst/>
          </a:prstGeom>
        </p:spPr>
      </p:pic>
    </p:spTree>
    <p:extLst>
      <p:ext uri="{BB962C8B-B14F-4D97-AF65-F5344CB8AC3E}">
        <p14:creationId xmlns:p14="http://schemas.microsoft.com/office/powerpoint/2010/main" val="111471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02E9D-FE55-69DC-90A9-F8CDC073115E}"/>
              </a:ext>
            </a:extLst>
          </p:cNvPr>
          <p:cNvPicPr>
            <a:picLocks noChangeAspect="1"/>
          </p:cNvPicPr>
          <p:nvPr/>
        </p:nvPicPr>
        <p:blipFill>
          <a:blip r:embed="rId3"/>
          <a:stretch>
            <a:fillRect/>
          </a:stretch>
        </p:blipFill>
        <p:spPr>
          <a:xfrm>
            <a:off x="1786054" y="202211"/>
            <a:ext cx="8584580" cy="6487489"/>
          </a:xfrm>
          <a:prstGeom prst="rect">
            <a:avLst/>
          </a:prstGeom>
        </p:spPr>
      </p:pic>
    </p:spTree>
    <p:extLst>
      <p:ext uri="{BB962C8B-B14F-4D97-AF65-F5344CB8AC3E}">
        <p14:creationId xmlns:p14="http://schemas.microsoft.com/office/powerpoint/2010/main" val="1803871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530530-E9BE-73D1-7EFA-1247652A3D3B}"/>
              </a:ext>
            </a:extLst>
          </p:cNvPr>
          <p:cNvPicPr>
            <a:picLocks noChangeAspect="1"/>
          </p:cNvPicPr>
          <p:nvPr/>
        </p:nvPicPr>
        <p:blipFill>
          <a:blip r:embed="rId3"/>
          <a:stretch>
            <a:fillRect/>
          </a:stretch>
        </p:blipFill>
        <p:spPr>
          <a:xfrm>
            <a:off x="1451517" y="0"/>
            <a:ext cx="8907466" cy="6623824"/>
          </a:xfrm>
          <a:prstGeom prst="rect">
            <a:avLst/>
          </a:prstGeom>
        </p:spPr>
      </p:pic>
    </p:spTree>
    <p:extLst>
      <p:ext uri="{BB962C8B-B14F-4D97-AF65-F5344CB8AC3E}">
        <p14:creationId xmlns:p14="http://schemas.microsoft.com/office/powerpoint/2010/main" val="682955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1_time_0112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2_ANNOT_time_0120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5_time_0121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890B6-9918-5A09-C936-78AE88773612}"/>
              </a:ext>
            </a:extLst>
          </p:cNvPr>
          <p:cNvPicPr>
            <a:picLocks noChangeAspect="1"/>
          </p:cNvPicPr>
          <p:nvPr/>
        </p:nvPicPr>
        <p:blipFill>
          <a:blip r:embed="rId2"/>
          <a:stretch>
            <a:fillRect/>
          </a:stretch>
        </p:blipFill>
        <p:spPr>
          <a:xfrm>
            <a:off x="1065769" y="278026"/>
            <a:ext cx="7689919" cy="6320481"/>
          </a:xfrm>
          <a:prstGeom prst="rect">
            <a:avLst/>
          </a:prstGeom>
        </p:spPr>
      </p:pic>
    </p:spTree>
    <p:extLst>
      <p:ext uri="{BB962C8B-B14F-4D97-AF65-F5344CB8AC3E}">
        <p14:creationId xmlns:p14="http://schemas.microsoft.com/office/powerpoint/2010/main" val="2359304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53CD2B-3CAB-4461-22CE-D4C4C8D438AC}"/>
              </a:ext>
            </a:extLst>
          </p:cNvPr>
          <p:cNvSpPr txBox="1"/>
          <p:nvPr/>
        </p:nvSpPr>
        <p:spPr>
          <a:xfrm>
            <a:off x="790832" y="617838"/>
            <a:ext cx="6944498" cy="3416320"/>
          </a:xfrm>
          <a:prstGeom prst="rect">
            <a:avLst/>
          </a:prstGeom>
          <a:noFill/>
        </p:spPr>
        <p:txBody>
          <a:bodyPr wrap="square" rtlCol="0">
            <a:spAutoFit/>
          </a:bodyPr>
          <a:lstStyle/>
          <a:p>
            <a:r>
              <a:rPr lang="en-US" sz="7200" dirty="0"/>
              <a:t>Homework</a:t>
            </a:r>
          </a:p>
          <a:p>
            <a:endParaRPr lang="en-US" sz="7200" dirty="0"/>
          </a:p>
          <a:p>
            <a:r>
              <a:rPr lang="en-US" sz="7200" dirty="0"/>
              <a:t>5.16 – 5.20</a:t>
            </a:r>
          </a:p>
        </p:txBody>
      </p:sp>
    </p:spTree>
    <p:extLst>
      <p:ext uri="{BB962C8B-B14F-4D97-AF65-F5344CB8AC3E}">
        <p14:creationId xmlns:p14="http://schemas.microsoft.com/office/powerpoint/2010/main" val="9262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39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4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66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66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7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478</TotalTime>
  <Words>5080</Words>
  <Application>Microsoft Macintosh PowerPoint</Application>
  <PresentationFormat>Widescreen</PresentationFormat>
  <Paragraphs>202</Paragraphs>
  <Slides>49</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Aptos</vt:lpstr>
      <vt:lpstr>Arial</vt:lpstr>
      <vt:lpstr>Calibri</vt:lpstr>
      <vt:lpstr>Office Theme</vt:lpstr>
      <vt:lpstr>Spin States &amp; Jahn–Teller Distortions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10</cp:revision>
  <dcterms:created xsi:type="dcterms:W3CDTF">2013-01-27T09:14:16Z</dcterms:created>
  <dcterms:modified xsi:type="dcterms:W3CDTF">2025-10-23T13:47:15Z</dcterms:modified>
  <cp:category/>
</cp:coreProperties>
</file>