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308" r:id="rId2"/>
    <p:sldId id="309" r:id="rId3"/>
    <p:sldId id="258" r:id="rId4"/>
    <p:sldId id="317" r:id="rId5"/>
    <p:sldId id="261" r:id="rId6"/>
    <p:sldId id="263" r:id="rId7"/>
    <p:sldId id="264" r:id="rId8"/>
    <p:sldId id="269" r:id="rId9"/>
    <p:sldId id="273" r:id="rId10"/>
    <p:sldId id="277" r:id="rId11"/>
    <p:sldId id="311" r:id="rId12"/>
    <p:sldId id="285" r:id="rId13"/>
    <p:sldId id="313" r:id="rId14"/>
    <p:sldId id="292" r:id="rId15"/>
    <p:sldId id="293" r:id="rId16"/>
    <p:sldId id="296" r:id="rId17"/>
    <p:sldId id="318" r:id="rId18"/>
    <p:sldId id="315" r:id="rId19"/>
    <p:sldId id="300" r:id="rId20"/>
    <p:sldId id="316" r:id="rId21"/>
    <p:sldId id="319" r:id="rId22"/>
    <p:sldId id="326" r:id="rId23"/>
    <p:sldId id="329" r:id="rId24"/>
    <p:sldId id="330" r:id="rId25"/>
    <p:sldId id="332" r:id="rId26"/>
    <p:sldId id="350" r:id="rId27"/>
    <p:sldId id="340" r:id="rId28"/>
    <p:sldId id="257" r:id="rId29"/>
    <p:sldId id="259" r:id="rId30"/>
    <p:sldId id="342" r:id="rId31"/>
    <p:sldId id="266" r:id="rId32"/>
    <p:sldId id="270" r:id="rId33"/>
    <p:sldId id="274" r:id="rId34"/>
    <p:sldId id="345" r:id="rId35"/>
    <p:sldId id="346" r:id="rId36"/>
    <p:sldId id="347" r:id="rId37"/>
    <p:sldId id="348" r:id="rId38"/>
    <p:sldId id="351" r:id="rId39"/>
    <p:sldId id="352" r:id="rId40"/>
    <p:sldId id="353" r:id="rId41"/>
    <p:sldId id="354" r:id="rId42"/>
    <p:sldId id="339" r:id="rId43"/>
    <p:sldId id="256" r:id="rId44"/>
    <p:sldId id="333" r:id="rId45"/>
    <p:sldId id="260" r:id="rId46"/>
    <p:sldId id="334" r:id="rId47"/>
    <p:sldId id="267" r:id="rId48"/>
    <p:sldId id="272" r:id="rId49"/>
    <p:sldId id="336" r:id="rId50"/>
    <p:sldId id="276" r:id="rId51"/>
    <p:sldId id="337" r:id="rId52"/>
    <p:sldId id="278" r:id="rId53"/>
    <p:sldId id="281" r:id="rId54"/>
    <p:sldId id="284" r:id="rId55"/>
    <p:sldId id="355" r:id="rId56"/>
    <p:sldId id="286" r:id="rId57"/>
    <p:sldId id="356" r:id="rId58"/>
    <p:sldId id="288" r:id="rId59"/>
    <p:sldId id="290" r:id="rId60"/>
    <p:sldId id="291" r:id="rId61"/>
    <p:sldId id="338" r:id="rId62"/>
    <p:sldId id="357" r:id="rId63"/>
    <p:sldId id="358" r:id="rId64"/>
    <p:sldId id="359" r:id="rId65"/>
    <p:sldId id="360" r:id="rId66"/>
    <p:sldId id="36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667"/>
    <p:restoredTop sz="58363"/>
  </p:normalViewPr>
  <p:slideViewPr>
    <p:cSldViewPr snapToGrid="0" snapToObjects="1">
      <p:cViewPr varScale="1">
        <p:scale>
          <a:sx n="48" d="100"/>
          <a:sy n="48" d="100"/>
        </p:scale>
        <p:origin x="90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6CA7E-977C-5545-910B-5AD81084E749}" type="datetimeFigureOut">
              <a:rPr lang="en-US" smtClean="0"/>
              <a:t>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064E4B-BE84-3446-8D75-C49B572AFF22}" type="slidenum">
              <a:rPr lang="en-US" smtClean="0"/>
              <a:t>‹#›</a:t>
            </a:fld>
            <a:endParaRPr lang="en-US"/>
          </a:p>
        </p:txBody>
      </p:sp>
    </p:spTree>
    <p:extLst>
      <p:ext uri="{BB962C8B-B14F-4D97-AF65-F5344CB8AC3E}">
        <p14:creationId xmlns:p14="http://schemas.microsoft.com/office/powerpoint/2010/main" val="360456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looked at the properties of atomic orbitals. But of course, if we're ultimately interested in materials, what we really want to know is how do those orbitals behave when we bring atoms together to form molecules, to form extended solids. And to do that, we have to go one step further and talk a little bit about molecular orbital theory.</a:t>
            </a:r>
          </a:p>
          <a:p>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a:t>
            </a:fld>
            <a:endParaRPr lang="en-US"/>
          </a:p>
        </p:txBody>
      </p:sp>
    </p:spTree>
    <p:extLst>
      <p:ext uri="{BB962C8B-B14F-4D97-AF65-F5344CB8AC3E}">
        <p14:creationId xmlns:p14="http://schemas.microsoft.com/office/powerpoint/2010/main" val="151805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introduce s–p mixing, the 2s and 2p </a:t>
            </a:r>
            <a:r>
              <a:rPr lang="el-GR" dirty="0"/>
              <a:t>σ </a:t>
            </a:r>
            <a:r>
              <a:rPr lang="en-US" dirty="0"/>
              <a:t>bonding orbitals interact. Adding their wave functions constructively increases electron density between the nuclei, stabilizing the resulting MO. Subtracting them (changing the sign of one orbital) reduces density between the nuclei and increases it on the molecular periphery, raising the energy. As a result, mixing stabilizes the orbital with more 2s character and destabilizes the one with more 2p character. The same pattern occurs for the corresponding </a:t>
            </a:r>
            <a:r>
              <a:rPr lang="el-GR" dirty="0"/>
              <a:t>σ </a:t>
            </a:r>
            <a:r>
              <a:rPr lang="en-US" dirty="0"/>
              <a:t>antibonding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10</a:t>
            </a:fld>
            <a:endParaRPr lang="en-US"/>
          </a:p>
        </p:txBody>
      </p:sp>
    </p:spTree>
    <p:extLst>
      <p:ext uri="{BB962C8B-B14F-4D97-AF65-F5344CB8AC3E}">
        <p14:creationId xmlns:p14="http://schemas.microsoft.com/office/powerpoint/2010/main" val="284003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Returning to the MO diagram, the </a:t>
            </a:r>
            <a:r>
              <a:rPr lang="el-GR" dirty="0"/>
              <a:t>σ2</a:t>
            </a:r>
            <a:r>
              <a:rPr lang="en-US" dirty="0"/>
              <a:t>s orbital gains some p character, which stabilizes it, while the </a:t>
            </a:r>
            <a:r>
              <a:rPr lang="el-GR" dirty="0"/>
              <a:t>σ2</a:t>
            </a:r>
            <a:r>
              <a:rPr lang="en-US" dirty="0"/>
              <a:t>p orbital gains some s character, which destabilizes it. The same occurs for the antibonding orbitals: </a:t>
            </a:r>
            <a:r>
              <a:rPr lang="el-GR" dirty="0"/>
              <a:t>σ</a:t>
            </a:r>
            <a:r>
              <a:rPr lang="el-GR" i="1" dirty="0"/>
              <a:t>2</a:t>
            </a:r>
            <a:r>
              <a:rPr lang="en-US" i="1" dirty="0"/>
              <a:t>s becomes slightly stabilized, and </a:t>
            </a:r>
            <a:r>
              <a:rPr lang="el-GR" i="1" dirty="0"/>
              <a:t>σ</a:t>
            </a:r>
            <a:r>
              <a:rPr lang="el-GR" dirty="0"/>
              <a:t>2</a:t>
            </a:r>
            <a:r>
              <a:rPr lang="en-US" dirty="0"/>
              <a:t>p becomes more destabilized. The net effect is a smaller energy gap between the </a:t>
            </a:r>
            <a:r>
              <a:rPr lang="el-GR" dirty="0"/>
              <a:t>σ2</a:t>
            </a:r>
            <a:r>
              <a:rPr lang="en-US" dirty="0"/>
              <a:t>p and </a:t>
            </a:r>
            <a:r>
              <a:rPr lang="el-GR" dirty="0"/>
              <a:t>π2</a:t>
            </a:r>
            <a:r>
              <a:rPr lang="en-US" dirty="0"/>
              <a:t>p orbitals. In lighter diatomic molecules such as N₂ or C₂, this mixing is strong enough that the </a:t>
            </a:r>
            <a:r>
              <a:rPr lang="el-GR" dirty="0"/>
              <a:t>σ2</a:t>
            </a:r>
            <a:r>
              <a:rPr lang="en-US" dirty="0"/>
              <a:t>p orbital rises above the </a:t>
            </a:r>
            <a:r>
              <a:rPr lang="el-GR" dirty="0"/>
              <a:t>π2</a:t>
            </a:r>
            <a:r>
              <a:rPr lang="en-US" dirty="0"/>
              <a:t>p orbitals in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11</a:t>
            </a:fld>
            <a:endParaRPr lang="en-US"/>
          </a:p>
        </p:txBody>
      </p:sp>
    </p:spTree>
    <p:extLst>
      <p:ext uri="{BB962C8B-B14F-4D97-AF65-F5344CB8AC3E}">
        <p14:creationId xmlns:p14="http://schemas.microsoft.com/office/powerpoint/2010/main" val="541279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move beyond diatomic molecules, we decompose the system into a central atom and its surrounding atoms, called ligands. The ligand orbitals are then grouped by symmetry into </a:t>
            </a:r>
            <a:r>
              <a:rPr lang="en-US" b="1" dirty="0"/>
              <a:t>symmetry-adapted linear combinations (SALCs)</a:t>
            </a:r>
            <a:r>
              <a:rPr lang="en-US" dirty="0"/>
              <a:t>, which represent how the ligand orbitals combine and interact with the central atom’s orbitals to form molecular orbitals consistent with the molecule’s overall symmetry.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12</a:t>
            </a:fld>
            <a:endParaRPr lang="en-US"/>
          </a:p>
        </p:txBody>
      </p:sp>
    </p:spTree>
    <p:extLst>
      <p:ext uri="{BB962C8B-B14F-4D97-AF65-F5344CB8AC3E}">
        <p14:creationId xmlns:p14="http://schemas.microsoft.com/office/powerpoint/2010/main" val="294608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symmetric SALC can overlap with the Be 2s orbital, while the antisymmetric SALC aligns with the Be 2pₓ orbital. The remaining 2p orbitals (2p_y and 2p_z) do not interact because their orientations produce no net bonding or antibonding overlap. These relationships can be derived formally from group theory, but here they are evident from visual inspection of orbital symmetry.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13</a:t>
            </a:fld>
            <a:endParaRPr lang="en-US"/>
          </a:p>
        </p:txBody>
      </p:sp>
    </p:spTree>
    <p:extLst>
      <p:ext uri="{BB962C8B-B14F-4D97-AF65-F5344CB8AC3E}">
        <p14:creationId xmlns:p14="http://schemas.microsoft.com/office/powerpoint/2010/main" val="255215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 tetrahedral molecule like methane (CH₄), the four hydrogen atoms form four ligand SALCs. These combinations are arranged so that each matches the symmetry of one of carbon’s valence orbitals. The totally symmetric SALC overlaps with the carbon 2s orbital, while the remaining three SALCs align with the three 2p orbitals, forming equivalent </a:t>
            </a:r>
            <a:r>
              <a:rPr lang="el-GR" dirty="0"/>
              <a:t>σ </a:t>
            </a:r>
            <a:r>
              <a:rPr lang="en-US" dirty="0"/>
              <a:t>bonds in the tetrahedral geometry.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14</a:t>
            </a:fld>
            <a:endParaRPr lang="en-US"/>
          </a:p>
        </p:txBody>
      </p:sp>
    </p:spTree>
    <p:extLst>
      <p:ext uri="{BB962C8B-B14F-4D97-AF65-F5344CB8AC3E}">
        <p14:creationId xmlns:p14="http://schemas.microsoft.com/office/powerpoint/2010/main" val="105899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octahedral molecule like hypothetical S–H₆, six ligands each contribute one orbital, forming six ligand SALCs. Determining their shapes requires group theory, but once identified, the first SALC matches the symmetry of the sulfur s orbital, and the next three align with the sulfur p orbitals to form bonding interactions. The remaining two SALCs have no matching symmetry with sulfur’s valence orbitals and therefore remain nonbonding.</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15</a:t>
            </a:fld>
            <a:endParaRPr lang="en-US"/>
          </a:p>
        </p:txBody>
      </p:sp>
    </p:spTree>
    <p:extLst>
      <p:ext uri="{BB962C8B-B14F-4D97-AF65-F5344CB8AC3E}">
        <p14:creationId xmlns:p14="http://schemas.microsoft.com/office/powerpoint/2010/main" val="322800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err="1"/>
              <a:t>BeH</a:t>
            </a:r>
            <a:r>
              <a:rPr lang="en-US" dirty="0"/>
              <a:t>₂, the ligand SALCs are shown on the left and the Be 2s and 2p orbitals on the right. Beryllium contributes two valence electrons in its 2s orbital, and the two hydrogens contribute one each. The symmetric (</a:t>
            </a:r>
            <a:r>
              <a:rPr lang="el-GR" dirty="0"/>
              <a:t>σ_</a:t>
            </a:r>
            <a:r>
              <a:rPr lang="en-US" dirty="0"/>
              <a:t>g) SALC overlaps with Be’s 2s orbital to form bonding and antibonding </a:t>
            </a:r>
            <a:r>
              <a:rPr lang="en-US" dirty="0" err="1"/>
              <a:t>MOs.</a:t>
            </a:r>
            <a:r>
              <a:rPr lang="en-US" dirty="0"/>
              <a:t> The antisymmetric (</a:t>
            </a:r>
            <a:r>
              <a:rPr lang="el-GR" dirty="0"/>
              <a:t>σ_</a:t>
            </a:r>
            <a:r>
              <a:rPr lang="en-US" dirty="0"/>
              <a:t>u) SALC overlaps with the Be 2p orbital oriented along the molecular axis, also forming bonding and antibonding </a:t>
            </a:r>
            <a:r>
              <a:rPr lang="en-US" dirty="0" err="1"/>
              <a:t>MOs.</a:t>
            </a:r>
            <a:endParaRPr lang="en-US" dirty="0"/>
          </a:p>
          <a:p>
            <a:endParaRPr lang="en-US" dirty="0"/>
          </a:p>
          <a:p>
            <a:r>
              <a:rPr lang="en-US" dirty="0"/>
              <a:t>Because the 2p orbitals are higher in energy than the 2s, their resulting bonding and antibonding MOs are also higher in energy. The remaining two Be 2p orbitals, oriented perpendicular to the axis, have no matching ligand SALCs and thus remain nonbonding—effectively behaving like atomic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16</a:t>
            </a:fld>
            <a:endParaRPr lang="en-US"/>
          </a:p>
        </p:txBody>
      </p:sp>
    </p:spTree>
    <p:extLst>
      <p:ext uri="{BB962C8B-B14F-4D97-AF65-F5344CB8AC3E}">
        <p14:creationId xmlns:p14="http://schemas.microsoft.com/office/powerpoint/2010/main" val="61745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MO diagram, certain orbitals dominate a molecule’s behavior—these are the </a:t>
            </a:r>
            <a:r>
              <a:rPr lang="en-US" i="1" dirty="0"/>
              <a:t>frontier orbitals</a:t>
            </a:r>
            <a:r>
              <a:rPr lang="en-US" dirty="0"/>
              <a:t>. The highest occupied molecular orbital is the </a:t>
            </a:r>
            <a:r>
              <a:rPr lang="en-US" b="1" dirty="0"/>
              <a:t>HOMO</a:t>
            </a:r>
            <a:r>
              <a:rPr lang="en-US" dirty="0"/>
              <a:t>, and the lowest unoccupied is the </a:t>
            </a:r>
            <a:r>
              <a:rPr lang="en-US" b="1" dirty="0"/>
              <a:t>LUMO</a:t>
            </a:r>
            <a:r>
              <a:rPr lang="en-US" dirty="0"/>
              <a:t>. In </a:t>
            </a:r>
            <a:r>
              <a:rPr lang="en-US" dirty="0" err="1"/>
              <a:t>BeH</a:t>
            </a:r>
            <a:r>
              <a:rPr lang="en-US" dirty="0"/>
              <a:t>₂, the HOMO corresponds to the bonding interaction between the Be 2p orbital and the hydrogen SALC, while the LUMO consists of the degenerate nonbonding Be 2p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17</a:t>
            </a:fld>
            <a:endParaRPr lang="en-US"/>
          </a:p>
        </p:txBody>
      </p:sp>
    </p:spTree>
    <p:extLst>
      <p:ext uri="{BB962C8B-B14F-4D97-AF65-F5344CB8AC3E}">
        <p14:creationId xmlns:p14="http://schemas.microsoft.com/office/powerpoint/2010/main" val="239020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methane (CH₄), carbon has four valence orbitals and the four hydrogens form four ligand SALCs. Each carbon orbital can pair with one SALC, producing a bonding and an antibonding molecular orbital. The A₁ orbital represents the bonding interaction between carbon’s 2s and hydrogen orbitals, while the T₂ orbitals arise from bonding between carbon’s 2p and hydrogen orbitals, with corresponding antibonding counterparts.</a:t>
            </a:r>
          </a:p>
          <a:p>
            <a:r>
              <a:rPr lang="en-US" dirty="0"/>
              <a:t>In organic chemistry, this bonding is often described as </a:t>
            </a:r>
            <a:r>
              <a:rPr lang="en-US" i="1" dirty="0"/>
              <a:t>sp³ hybridization</a:t>
            </a:r>
            <a:r>
              <a:rPr lang="en-US" dirty="0"/>
              <a:t> of carbon. However, molecular orbital theory shows no actual sp³ hybrid orbitals exist—there is no s–p mixing. Instead, we have distinct </a:t>
            </a:r>
            <a:r>
              <a:rPr lang="el-GR" dirty="0"/>
              <a:t>σ </a:t>
            </a:r>
            <a:r>
              <a:rPr lang="en-US" dirty="0"/>
              <a:t>bonding and antibonding MOs derived separately from the 2s and 2p orbitals. The “sp³ hybridization” terminology simply indicates that the carbon 2s and three 2p orbitals all participate in forming four equivalent </a:t>
            </a:r>
            <a:r>
              <a:rPr lang="el-GR" dirty="0"/>
              <a:t>σ </a:t>
            </a:r>
            <a:r>
              <a:rPr lang="en-US" dirty="0"/>
              <a:t>bonds to hydrogen.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18</a:t>
            </a:fld>
            <a:endParaRPr lang="en-US"/>
          </a:p>
        </p:txBody>
      </p:sp>
    </p:spTree>
    <p:extLst>
      <p:ext uri="{BB962C8B-B14F-4D97-AF65-F5344CB8AC3E}">
        <p14:creationId xmlns:p14="http://schemas.microsoft.com/office/powerpoint/2010/main" val="539484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conjugated </a:t>
            </a:r>
            <a:r>
              <a:rPr lang="el-GR" dirty="0"/>
              <a:t>π </a:t>
            </a:r>
            <a:r>
              <a:rPr lang="en-US" dirty="0"/>
              <a:t>systems, such as benzene, six </a:t>
            </a:r>
            <a:r>
              <a:rPr lang="en-US" dirty="0" err="1"/>
              <a:t>p_z</a:t>
            </a:r>
            <a:r>
              <a:rPr lang="en-US" dirty="0"/>
              <a:t> orbitals—one on each carbon—combine to form six </a:t>
            </a:r>
            <a:r>
              <a:rPr lang="el-GR" dirty="0"/>
              <a:t>π </a:t>
            </a:r>
            <a:r>
              <a:rPr lang="en-US" dirty="0"/>
              <a:t>and </a:t>
            </a:r>
            <a:r>
              <a:rPr lang="el-GR" dirty="0"/>
              <a:t>π* </a:t>
            </a:r>
            <a:r>
              <a:rPr lang="en-US" dirty="0"/>
              <a:t>molecular orbitals. Looking down on the ring, each p orbital has one lobe above and one below the plane. The key principle is conservation of orbital count: six atomic orbitals produce six molecular orbitals.</a:t>
            </a:r>
          </a:p>
          <a:p>
            <a:endParaRPr lang="en-US" dirty="0"/>
          </a:p>
          <a:p>
            <a:r>
              <a:rPr lang="en-US" dirty="0"/>
              <a:t>The lowest-energy </a:t>
            </a:r>
            <a:r>
              <a:rPr lang="el-GR" dirty="0"/>
              <a:t>π </a:t>
            </a:r>
            <a:r>
              <a:rPr lang="en-US" dirty="0"/>
              <a:t>MO has all bonding interactions and no perpendicular nodal planes. The highest-energy </a:t>
            </a:r>
            <a:r>
              <a:rPr lang="el-GR" dirty="0"/>
              <a:t>π* </a:t>
            </a:r>
            <a:r>
              <a:rPr lang="en-US" dirty="0"/>
              <a:t>MO is antibonding between every carbon pair, with three perpendicular nodal planes. Between these extremes are four intermediate orbitals: two degenerate </a:t>
            </a:r>
            <a:r>
              <a:rPr lang="en-US" dirty="0" err="1"/>
              <a:t>E₁g</a:t>
            </a:r>
            <a:r>
              <a:rPr lang="en-US" dirty="0"/>
              <a:t> orbitals with one perpendicular nodal plane each, and two degenerate </a:t>
            </a:r>
            <a:r>
              <a:rPr lang="en-US" dirty="0" err="1"/>
              <a:t>E₂u</a:t>
            </a:r>
            <a:r>
              <a:rPr lang="en-US" dirty="0"/>
              <a:t> orbitals with two perpendicular nodal planes. These delocalized </a:t>
            </a:r>
            <a:r>
              <a:rPr lang="el-GR" dirty="0"/>
              <a:t>π </a:t>
            </a:r>
            <a:r>
              <a:rPr lang="en-US" dirty="0"/>
              <a:t>orbitals define benzene’s stability and electronic properties.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19</a:t>
            </a:fld>
            <a:endParaRPr lang="en-US"/>
          </a:p>
        </p:txBody>
      </p:sp>
    </p:spTree>
    <p:extLst>
      <p:ext uri="{BB962C8B-B14F-4D97-AF65-F5344CB8AC3E}">
        <p14:creationId xmlns:p14="http://schemas.microsoft.com/office/powerpoint/2010/main" val="281317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molecular orbital behaves like an atomic orbital—it has a wave function that describes the behavior of an electron and follows the Pauli exclusion principle, holding up to two electrons. The key difference is that a molecular orbital can extend over the entire molecule rather than being confined to one atom. Molecular orbitals can be constructed in different ways; here, we build them as linear combinations of atomic orbitals. In this approach, the molecular orbital wave function (</a:t>
            </a:r>
            <a:r>
              <a:rPr lang="el-GR" dirty="0"/>
              <a:t>ψ_</a:t>
            </a:r>
            <a:r>
              <a:rPr lang="en-US" dirty="0"/>
              <a:t>MO) is expressed as a sum of atomic orbital wave functions, each multiplied by a coefficient.</a:t>
            </a:r>
          </a:p>
          <a:p>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a:t>
            </a:fld>
            <a:endParaRPr lang="en-US"/>
          </a:p>
        </p:txBody>
      </p:sp>
    </p:spTree>
    <p:extLst>
      <p:ext uri="{BB962C8B-B14F-4D97-AF65-F5344CB8AC3E}">
        <p14:creationId xmlns:p14="http://schemas.microsoft.com/office/powerpoint/2010/main" val="3462716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-Molecular orbitals form when we combine atomic orbitals—literally a linear combination of atomic orbitals, or LCAO. The electrons are no longer tied to a single atom; they’re described by wave functions that extend over the entire molecule.</a:t>
            </a:r>
          </a:p>
          <a:p>
            <a:r>
              <a:rPr lang="en-US" dirty="0"/>
              <a:t>-Constructive overlap between orbitals gives a </a:t>
            </a:r>
            <a:r>
              <a:rPr lang="en-US" b="1" dirty="0"/>
              <a:t>bonding MO</a:t>
            </a:r>
            <a:r>
              <a:rPr lang="en-US" dirty="0"/>
              <a:t>—electron density between the nuclei, stabilization. Destructive overlap gives an </a:t>
            </a:r>
            <a:r>
              <a:rPr lang="en-US" b="1" dirty="0"/>
              <a:t>antibonding MO</a:t>
            </a:r>
            <a:r>
              <a:rPr lang="en-US" dirty="0"/>
              <a:t>—a nodal plane between nuclei and higher energy. The larger the overlap, and the smaller the energy mismatch, the bigger the splitting between them.</a:t>
            </a:r>
          </a:p>
          <a:p>
            <a:r>
              <a:rPr lang="en-US" dirty="0"/>
              <a:t>-When orbitals of unequal energy mix, we get </a:t>
            </a:r>
            <a:r>
              <a:rPr lang="en-US" b="1" dirty="0"/>
              <a:t>polarity</a:t>
            </a:r>
            <a:r>
              <a:rPr lang="en-US" dirty="0"/>
              <a:t> in the bond—one side of the molecule takes on more character from the lower-energy orbital.</a:t>
            </a:r>
          </a:p>
          <a:p>
            <a:r>
              <a:rPr lang="en-US" dirty="0"/>
              <a:t>-</a:t>
            </a:r>
            <a:r>
              <a:rPr lang="el-GR" dirty="0"/>
              <a:t>σ </a:t>
            </a:r>
            <a:r>
              <a:rPr lang="en-US" dirty="0"/>
              <a:t>and </a:t>
            </a:r>
            <a:r>
              <a:rPr lang="el-GR" dirty="0"/>
              <a:t>π </a:t>
            </a:r>
            <a:r>
              <a:rPr lang="en-US" dirty="0"/>
              <a:t>bonds just describe the geometry of that overlap—</a:t>
            </a:r>
            <a:r>
              <a:rPr lang="el-GR" dirty="0"/>
              <a:t>σ </a:t>
            </a:r>
            <a:r>
              <a:rPr lang="en-US" dirty="0"/>
              <a:t>along the internuclear axis, </a:t>
            </a:r>
            <a:r>
              <a:rPr lang="el-GR" dirty="0"/>
              <a:t>π </a:t>
            </a:r>
            <a:r>
              <a:rPr lang="en-US" dirty="0"/>
              <a:t>side-on. In light diatomic molecules, </a:t>
            </a:r>
            <a:r>
              <a:rPr lang="en-US" b="1" dirty="0"/>
              <a:t>s–p mixing</a:t>
            </a:r>
            <a:r>
              <a:rPr lang="en-US" dirty="0"/>
              <a:t> can shift the order of the orbitals, as in C₂ and N₂.</a:t>
            </a:r>
          </a:p>
          <a:p>
            <a:r>
              <a:rPr lang="en-US" dirty="0"/>
              <a:t>-For polyatomic systems, we can’t just pair orbitals one by one, so we form </a:t>
            </a:r>
            <a:r>
              <a:rPr lang="en-US" b="1" dirty="0"/>
              <a:t>ligand group orbitals</a:t>
            </a:r>
            <a:r>
              <a:rPr lang="en-US" dirty="0"/>
              <a:t> or SALCs that match the symmetry of the central atom’s orbitals.</a:t>
            </a:r>
          </a:p>
          <a:p>
            <a:r>
              <a:rPr lang="en-US" dirty="0"/>
              <a:t>-The </a:t>
            </a:r>
            <a:r>
              <a:rPr lang="en-US" b="1" dirty="0"/>
              <a:t>HOMO</a:t>
            </a:r>
            <a:r>
              <a:rPr lang="en-US" dirty="0"/>
              <a:t> and </a:t>
            </a:r>
            <a:r>
              <a:rPr lang="en-US" b="1" dirty="0"/>
              <a:t>LUMO</a:t>
            </a:r>
            <a:r>
              <a:rPr lang="en-US" dirty="0"/>
              <a:t> define the molecule’s frontier—the orbitals that control its reactivity and optical transitions.</a:t>
            </a:r>
          </a:p>
          <a:p>
            <a:r>
              <a:rPr lang="en-US" dirty="0"/>
              <a:t>-And finally, in </a:t>
            </a:r>
            <a:r>
              <a:rPr lang="en-US" b="1" dirty="0"/>
              <a:t>conjugated </a:t>
            </a:r>
            <a:r>
              <a:rPr lang="el-GR" b="1" dirty="0"/>
              <a:t>π </a:t>
            </a:r>
            <a:r>
              <a:rPr lang="en-US" b="1" dirty="0"/>
              <a:t>systems</a:t>
            </a:r>
            <a:r>
              <a:rPr lang="en-US" dirty="0"/>
              <a:t> like benzene, the </a:t>
            </a:r>
            <a:r>
              <a:rPr lang="el-GR" dirty="0"/>
              <a:t>π </a:t>
            </a:r>
            <a:r>
              <a:rPr lang="en-US" dirty="0"/>
              <a:t>orbitals spread out over the entire framework, giving delocalized bonding and evenly spaced energy levels—exactly what makes those systems so stable.”</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20</a:t>
            </a:fld>
            <a:endParaRPr lang="en-US"/>
          </a:p>
        </p:txBody>
      </p:sp>
    </p:spTree>
    <p:extLst>
      <p:ext uri="{BB962C8B-B14F-4D97-AF65-F5344CB8AC3E}">
        <p14:creationId xmlns:p14="http://schemas.microsoft.com/office/powerpoint/2010/main" val="111305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this lecture, we continue our brief overview of molecular orbital theory with a look at transition metal complexes that have octahedral and tetrahedral symmetry.</a:t>
            </a:r>
          </a:p>
        </p:txBody>
      </p:sp>
      <p:sp>
        <p:nvSpPr>
          <p:cNvPr id="4" name="Slide Number Placeholder 3"/>
          <p:cNvSpPr>
            <a:spLocks noGrp="1"/>
          </p:cNvSpPr>
          <p:nvPr>
            <p:ph type="sldNum" sz="quarter" idx="5"/>
          </p:nvPr>
        </p:nvSpPr>
        <p:spPr/>
        <p:txBody>
          <a:bodyPr/>
          <a:lstStyle/>
          <a:p>
            <a:fld id="{77064E4B-BE84-3446-8D75-C49B572AFF22}" type="slidenum">
              <a:rPr lang="en-US" smtClean="0"/>
              <a:t>26</a:t>
            </a:fld>
            <a:endParaRPr lang="en-US"/>
          </a:p>
        </p:txBody>
      </p:sp>
    </p:spTree>
    <p:extLst>
      <p:ext uri="{BB962C8B-B14F-4D97-AF65-F5344CB8AC3E}">
        <p14:creationId xmlns:p14="http://schemas.microsoft.com/office/powerpoint/2010/main" val="115231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take chromium hexachloride (CrCl₆³⁻) as our model system. The first step is to determine which atomic orbitals combine to form molecular orbitals. As in the hydrogen–helium example, orbitals interact most strongly when their energies are similar. The chlorine 3s orbital lies around –29 eV, while the 3p orbitals are at about –13 to –14 eV. Interpolating chromium’s orbital energies between titanium and zinc gives 3d orbitals near –12 to –13 eV—close in energy to chlorine’s 3p orbitals—while the 4s and 4p orbitals are higher. This energy alignment allows us to simplify the system by focusing on interactions between chlorine 3p and chromium 3d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27</a:t>
            </a:fld>
            <a:endParaRPr lang="en-US"/>
          </a:p>
        </p:txBody>
      </p:sp>
    </p:spTree>
    <p:extLst>
      <p:ext uri="{BB962C8B-B14F-4D97-AF65-F5344CB8AC3E}">
        <p14:creationId xmlns:p14="http://schemas.microsoft.com/office/powerpoint/2010/main" val="2989390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treat the chlorine 3s orbitals as core orbitals and ignore them. That leaves the 3p orbitals—three per chlorine and six chlorines total—giving 18 chlorine 3p orbitals to include in the molecular orbital diagram. For chromium, we include all nine valence orbitals: five 3d, one 4s, and three 4p.</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28</a:t>
            </a:fld>
            <a:endParaRPr lang="en-US"/>
          </a:p>
        </p:txBody>
      </p:sp>
    </p:spTree>
    <p:extLst>
      <p:ext uri="{BB962C8B-B14F-4D97-AF65-F5344CB8AC3E}">
        <p14:creationId xmlns:p14="http://schemas.microsoft.com/office/powerpoint/2010/main" val="259190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electron counting: each chlorine has the configuration 3s²3p⁵, but since the 3s orbitals are treated as core, we only count the five 3p electrons per chlorine. Six chlorines contribute 6 × 5 = 30 electrons. Chromium adds six valence electrons, and the complex has a 3– charge, giving a total of 30 + 6 + 3 = 39 valence electrons.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29</a:t>
            </a:fld>
            <a:endParaRPr lang="en-US"/>
          </a:p>
        </p:txBody>
      </p:sp>
    </p:spTree>
    <p:extLst>
      <p:ext uri="{BB962C8B-B14F-4D97-AF65-F5344CB8AC3E}">
        <p14:creationId xmlns:p14="http://schemas.microsoft.com/office/powerpoint/2010/main" val="2868387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take the nine valence orbitals on chromium and find ligand SALCs with matching symmetry. The chromium 4s orbital mixes with a ligand SALC where all chlorine 3p orbitals point toward the metal with the same phase, forming bonding and antibonding </a:t>
            </a:r>
            <a:r>
              <a:rPr lang="en-US" dirty="0" err="1"/>
              <a:t>MOs.</a:t>
            </a:r>
            <a:r>
              <a:rPr lang="en-US" dirty="0"/>
              <a:t> Only atoms in the </a:t>
            </a:r>
            <a:r>
              <a:rPr lang="en-US" dirty="0" err="1"/>
              <a:t>xy</a:t>
            </a:r>
            <a:r>
              <a:rPr lang="en-US" dirty="0"/>
              <a:t> plane are shown for clarity, but all six chlorines contribute equally. The dx²–y² orbital also mixes with a matching ligand SALC to form </a:t>
            </a:r>
            <a:r>
              <a:rPr lang="el-GR" dirty="0"/>
              <a:t>σ </a:t>
            </a:r>
            <a:r>
              <a:rPr lang="en-US" dirty="0"/>
              <a:t>bonding and antibonding orbitals, as does dz². The </a:t>
            </a:r>
            <a:r>
              <a:rPr lang="en-US" dirty="0" err="1"/>
              <a:t>dxy</a:t>
            </a:r>
            <a:r>
              <a:rPr lang="en-US" dirty="0"/>
              <a:t>, </a:t>
            </a:r>
            <a:r>
              <a:rPr lang="en-US" dirty="0" err="1"/>
              <a:t>dxz</a:t>
            </a:r>
            <a:r>
              <a:rPr lang="en-US" dirty="0"/>
              <a:t>, and </a:t>
            </a:r>
            <a:r>
              <a:rPr lang="en-US" dirty="0" err="1"/>
              <a:t>dyz</a:t>
            </a:r>
            <a:r>
              <a:rPr lang="en-US" dirty="0"/>
              <a:t> orbitals interact with appropriately phased ligand SALCs to form </a:t>
            </a:r>
            <a:r>
              <a:rPr lang="el-GR" dirty="0"/>
              <a:t>π </a:t>
            </a:r>
            <a:r>
              <a:rPr lang="en-US" dirty="0"/>
              <a:t>bonding and antibonding orbitals, which contain a nodal plane through the bond axis. Counting degeneracies—t (triply), e (doubly), and a/b (singly)—we’ve used nine chromium orbitals and nine ligand SALCs. Since chlorine provides 18 SALCs total, half remain unused.</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30</a:t>
            </a:fld>
            <a:endParaRPr lang="en-US"/>
          </a:p>
        </p:txBody>
      </p:sp>
    </p:spTree>
    <p:extLst>
      <p:ext uri="{BB962C8B-B14F-4D97-AF65-F5344CB8AC3E}">
        <p14:creationId xmlns:p14="http://schemas.microsoft.com/office/powerpoint/2010/main" val="295521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remaining SALCs are shown here. Two of them, </a:t>
            </a:r>
            <a:r>
              <a:rPr lang="en-US" dirty="0" err="1"/>
              <a:t>t₁g</a:t>
            </a:r>
            <a:r>
              <a:rPr lang="en-US" dirty="0"/>
              <a:t> and </a:t>
            </a:r>
            <a:r>
              <a:rPr lang="en-US" dirty="0" err="1"/>
              <a:t>t₂u</a:t>
            </a:r>
            <a:r>
              <a:rPr lang="en-US" dirty="0"/>
              <a:t>, have chlorine p orbitals oriented perpendicular to the bonds, so they cannot overlap with any chromium orbitals and remain nonbonding. The </a:t>
            </a:r>
            <a:r>
              <a:rPr lang="en-US" dirty="0" err="1"/>
              <a:t>t₁u</a:t>
            </a:r>
            <a:r>
              <a:rPr lang="en-US" dirty="0"/>
              <a:t> SALC, however, can weakly interact with chromium 3p orbitals since both share the same symmetry, though it’s mostly nonbonding. Unlike the </a:t>
            </a:r>
            <a:r>
              <a:rPr lang="el-GR" dirty="0"/>
              <a:t>σ </a:t>
            </a:r>
            <a:r>
              <a:rPr lang="en-US" dirty="0"/>
              <a:t>and </a:t>
            </a:r>
            <a:r>
              <a:rPr lang="el-GR" dirty="0"/>
              <a:t>π </a:t>
            </a:r>
            <a:r>
              <a:rPr lang="en-US" dirty="0"/>
              <a:t>bonding combinations discussed earlier, this interaction would involve both </a:t>
            </a:r>
            <a:r>
              <a:rPr lang="el-GR" dirty="0"/>
              <a:t>σ </a:t>
            </a:r>
            <a:r>
              <a:rPr lang="en-US" dirty="0"/>
              <a:t>bonding and </a:t>
            </a:r>
            <a:r>
              <a:rPr lang="el-GR" dirty="0"/>
              <a:t>π </a:t>
            </a:r>
            <a:r>
              <a:rPr lang="en-US" dirty="0"/>
              <a:t>antibonding character, which largely cancel each other out.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31</a:t>
            </a:fld>
            <a:endParaRPr lang="en-US"/>
          </a:p>
        </p:txBody>
      </p:sp>
    </p:spTree>
    <p:extLst>
      <p:ext uri="{BB962C8B-B14F-4D97-AF65-F5344CB8AC3E}">
        <p14:creationId xmlns:p14="http://schemas.microsoft.com/office/powerpoint/2010/main" val="1429167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MO diagram, we combine the 18 chlorine 3p-derived ligand SALCs with the 9 chromium valence orbitals. This produces 9 bonding MOs and 9 corresponding antibonding MOs, plus 9 nonbonding </a:t>
            </a:r>
            <a:r>
              <a:rPr lang="en-US" dirty="0" err="1"/>
              <a:t>MOs.</a:t>
            </a:r>
            <a:r>
              <a:rPr lang="en-US" dirty="0"/>
              <a:t> Although the full diagram looks complex, we focus mainly on the frontier orbitals. For transition metals, these are the d-derived orbitals: the </a:t>
            </a:r>
            <a:r>
              <a:rPr lang="en-US" dirty="0" err="1"/>
              <a:t>t₂g</a:t>
            </a:r>
            <a:r>
              <a:rPr lang="en-US" dirty="0"/>
              <a:t> set (</a:t>
            </a:r>
            <a:r>
              <a:rPr lang="en-US" dirty="0" err="1"/>
              <a:t>dxy</a:t>
            </a:r>
            <a:r>
              <a:rPr lang="en-US" dirty="0"/>
              <a:t>, </a:t>
            </a:r>
            <a:r>
              <a:rPr lang="en-US" dirty="0" err="1"/>
              <a:t>dxz</a:t>
            </a:r>
            <a:r>
              <a:rPr lang="en-US" dirty="0"/>
              <a:t>, </a:t>
            </a:r>
            <a:r>
              <a:rPr lang="en-US" dirty="0" err="1"/>
              <a:t>dyz</a:t>
            </a:r>
            <a:r>
              <a:rPr lang="en-US" dirty="0"/>
              <a:t>) forming </a:t>
            </a:r>
            <a:r>
              <a:rPr lang="el-GR" dirty="0"/>
              <a:t>π </a:t>
            </a:r>
            <a:r>
              <a:rPr lang="en-US" dirty="0"/>
              <a:t>antibonding combinations with chlorine, and the </a:t>
            </a:r>
            <a:r>
              <a:rPr lang="en-US" dirty="0" err="1"/>
              <a:t>e_g</a:t>
            </a:r>
            <a:r>
              <a:rPr lang="en-US" dirty="0"/>
              <a:t> set (dz², dx²–y²) forming </a:t>
            </a:r>
            <a:r>
              <a:rPr lang="el-GR" dirty="0"/>
              <a:t>σ </a:t>
            </a:r>
            <a:r>
              <a:rPr lang="en-US" dirty="0"/>
              <a:t>antibonding orbitals directed at the ligands. This familiar </a:t>
            </a:r>
            <a:r>
              <a:rPr lang="en-US" dirty="0" err="1"/>
              <a:t>t₂g</a:t>
            </a:r>
            <a:r>
              <a:rPr lang="en-US" dirty="0"/>
              <a:t>–</a:t>
            </a:r>
            <a:r>
              <a:rPr lang="en-US" dirty="0" err="1"/>
              <a:t>e_g</a:t>
            </a:r>
            <a:r>
              <a:rPr lang="en-US" dirty="0"/>
              <a:t> splitting from crystal field theory dominates the chemistry of the complex. This diagram is one we’re going to return to again. </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32</a:t>
            </a:fld>
            <a:endParaRPr lang="en-US"/>
          </a:p>
        </p:txBody>
      </p:sp>
    </p:spTree>
    <p:extLst>
      <p:ext uri="{BB962C8B-B14F-4D97-AF65-F5344CB8AC3E}">
        <p14:creationId xmlns:p14="http://schemas.microsoft.com/office/powerpoint/2010/main" val="124571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switch to a tetrahedral geometry, keeping a transition metal at the center, consider the complex ion [</a:t>
            </a:r>
            <a:r>
              <a:rPr lang="en-US" dirty="0" err="1"/>
              <a:t>CoCl</a:t>
            </a:r>
            <a:r>
              <a:rPr lang="en-US" dirty="0"/>
              <a:t>₄]²⁻. Again, we focus on the chlorine 3p orbitals. With four chlorines, there are 4 × 3 = 12 chlorine 3p orbitals to include, along with the same nine valence orbitals (five 3d, one 4s, three 4p) on the central cobalt.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33</a:t>
            </a:fld>
            <a:endParaRPr lang="en-US"/>
          </a:p>
        </p:txBody>
      </p:sp>
    </p:spTree>
    <p:extLst>
      <p:ext uri="{BB962C8B-B14F-4D97-AF65-F5344CB8AC3E}">
        <p14:creationId xmlns:p14="http://schemas.microsoft.com/office/powerpoint/2010/main" val="3118438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electron counting: each chlorine contributes five 3p electrons, giving 4 × 5 = 20 electrons. A neutral cobalt atom adds nine valence electrons, and the 2– charge contributes two more, for a total of 31 valence electrons.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34</a:t>
            </a:fld>
            <a:endParaRPr lang="en-US"/>
          </a:p>
        </p:txBody>
      </p:sp>
    </p:spTree>
    <p:extLst>
      <p:ext uri="{BB962C8B-B14F-4D97-AF65-F5344CB8AC3E}">
        <p14:creationId xmlns:p14="http://schemas.microsoft.com/office/powerpoint/2010/main" val="25578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simplest and best-known molecular orbital diagram is for H₂. The hydrogen molecule has two molecular orbitals: a lower-energy bonding orbital and a higher-energy antibonding orbital. The bonding molecular orbital forms through constructive interference of the 1s wave functions from the two hydrogen atoms, increasing electron density between the nuclei. This concentrated electron density enhances attraction to the positively charged nuclei, stabilizing the system. As a result, the bonding molecular orbital lies lower in energy than the atomic orbitals of isolated hydrogen atoms.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a:t>
            </a:fld>
            <a:endParaRPr lang="en-US"/>
          </a:p>
        </p:txBody>
      </p:sp>
    </p:spTree>
    <p:extLst>
      <p:ext uri="{BB962C8B-B14F-4D97-AF65-F5344CB8AC3E}">
        <p14:creationId xmlns:p14="http://schemas.microsoft.com/office/powerpoint/2010/main" val="1068680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interactions of cobalt’s s and p orbitals with the ligands are the same as in methane, differing only in energy. The 4s orbital forms one bonding and one antibonding MO with the ligand SALC, while the three 4p orbitals form a triply degenerate set of bonding and antibonding MOs with the ligands.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35</a:t>
            </a:fld>
            <a:endParaRPr lang="en-US"/>
          </a:p>
        </p:txBody>
      </p:sp>
    </p:spTree>
    <p:extLst>
      <p:ext uri="{BB962C8B-B14F-4D97-AF65-F5344CB8AC3E}">
        <p14:creationId xmlns:p14="http://schemas.microsoft.com/office/powerpoint/2010/main" val="3477122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new here is the interaction of the cobalt d orbitals with the ligands. Visualizing the tetrahedron inside a cube helps. The ligands sit at the cube’s alternating corners. The dx²–y² and dz² orbitals point toward the edges of the tetrahedron—maximizing their distance from the ligands—so they interact least and lie lowest in energy. The remaining d orbitals (</a:t>
            </a:r>
            <a:r>
              <a:rPr lang="en-US" dirty="0" err="1"/>
              <a:t>dxy</a:t>
            </a:r>
            <a:r>
              <a:rPr lang="en-US" dirty="0"/>
              <a:t>, </a:t>
            </a:r>
            <a:r>
              <a:rPr lang="en-US" dirty="0" err="1"/>
              <a:t>dxz</a:t>
            </a:r>
            <a:r>
              <a:rPr lang="en-US" dirty="0"/>
              <a:t>, </a:t>
            </a:r>
            <a:r>
              <a:rPr lang="en-US" dirty="0" err="1"/>
              <a:t>dyz</a:t>
            </a:r>
            <a:r>
              <a:rPr lang="en-US" dirty="0"/>
              <a:t>), labeled t₂, don’t point directly at or between ligands, so they experience greater repulsion and stronger mixing with the chloride ligands.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36</a:t>
            </a:fld>
            <a:endParaRPr lang="en-US"/>
          </a:p>
        </p:txBody>
      </p:sp>
    </p:spTree>
    <p:extLst>
      <p:ext uri="{BB962C8B-B14F-4D97-AF65-F5344CB8AC3E}">
        <p14:creationId xmlns:p14="http://schemas.microsoft.com/office/powerpoint/2010/main" val="4244758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resulting MO diagram contains nine bonding MOs, nine antibonding MOs, and only three nonbonding ligand MOs due to the reduced number of ligands. The key region of interest is the antibonding set formed between ligand and metal d orbitals. Compared to the octahedral case, the splitting is reversed: the dx²–y² and dz² orbitals are now lower in energy, still doubly degenerate, while the other three d orbitals lie higher. The overall splitting is also smaller—about half as large—because tetrahedral geometry lacks purely </a:t>
            </a:r>
            <a:r>
              <a:rPr lang="el-GR" dirty="0"/>
              <a:t>σ </a:t>
            </a:r>
            <a:r>
              <a:rPr lang="en-US" dirty="0"/>
              <a:t>antibonding orbitals, reducing the energy gap between the two sets.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37</a:t>
            </a:fld>
            <a:endParaRPr lang="en-US"/>
          </a:p>
        </p:txBody>
      </p:sp>
    </p:spTree>
    <p:extLst>
      <p:ext uri="{BB962C8B-B14F-4D97-AF65-F5344CB8AC3E}">
        <p14:creationId xmlns:p14="http://schemas.microsoft.com/office/powerpoint/2010/main" val="2825722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summarize what we’ve done with molecular orbital theory applied to transition-metal complexes.</a:t>
            </a:r>
          </a:p>
          <a:p>
            <a:r>
              <a:rPr lang="en-US" dirty="0"/>
              <a:t>-We started with the octahedral [</a:t>
            </a:r>
            <a:r>
              <a:rPr lang="en-US" dirty="0" err="1"/>
              <a:t>CrCl</a:t>
            </a:r>
            <a:r>
              <a:rPr lang="en-US" dirty="0"/>
              <a:t>₆]³⁻ complex.  Chromium brings nine valence orbitals — the five 3d, one 4s, and three 4p.  Each of the six chlorides contributes three 3p orbitals, so eighteen ligand orbitals in total.  When we combine them, we get nine bonding, nine antibonding, and nine non-bonding symmetry-adapted combinations.  The orbitals that matter most are the antibonding combinations with metal d character — the </a:t>
            </a:r>
            <a:r>
              <a:rPr lang="en-US" i="1" dirty="0" err="1"/>
              <a:t>t₂g</a:t>
            </a:r>
            <a:r>
              <a:rPr lang="en-US" dirty="0"/>
              <a:t> set, which are </a:t>
            </a:r>
            <a:r>
              <a:rPr lang="el-GR" dirty="0"/>
              <a:t>π-</a:t>
            </a:r>
            <a:r>
              <a:rPr lang="en-US" dirty="0"/>
              <a:t>antibonding and lower in energy, and the </a:t>
            </a:r>
            <a:r>
              <a:rPr lang="en-US" i="1" dirty="0" err="1"/>
              <a:t>e_g</a:t>
            </a:r>
            <a:r>
              <a:rPr lang="en-US" dirty="0"/>
              <a:t> set, which are </a:t>
            </a:r>
            <a:r>
              <a:rPr lang="el-GR" dirty="0"/>
              <a:t>σ-</a:t>
            </a:r>
            <a:r>
              <a:rPr lang="en-US" dirty="0"/>
              <a:t>antibonding and higher in energy.  That’s the same splitting we recognize from crystal-field theory: </a:t>
            </a:r>
            <a:r>
              <a:rPr lang="en-US" i="1" dirty="0" err="1"/>
              <a:t>t₂g</a:t>
            </a:r>
            <a:r>
              <a:rPr lang="en-US" dirty="0"/>
              <a:t> below </a:t>
            </a:r>
            <a:r>
              <a:rPr lang="en-US" i="1" dirty="0" err="1"/>
              <a:t>e_g</a:t>
            </a:r>
            <a:r>
              <a:rPr lang="en-US" dirty="0"/>
              <a:t> in an octahedral field.</a:t>
            </a:r>
          </a:p>
          <a:p>
            <a:r>
              <a:rPr lang="en-US" dirty="0"/>
              <a:t>-Now if we change the geometry to tetrahedral, like [</a:t>
            </a:r>
            <a:r>
              <a:rPr lang="en-US" dirty="0" err="1"/>
              <a:t>CoCl</a:t>
            </a:r>
            <a:r>
              <a:rPr lang="en-US" dirty="0"/>
              <a:t>₄]²⁻, we have only four ligands — twelve ligand 3p orbitals instead of eighteen.  The mixing pattern changes.  The </a:t>
            </a:r>
            <a:r>
              <a:rPr lang="en-US" i="1" dirty="0"/>
              <a:t>e</a:t>
            </a:r>
            <a:r>
              <a:rPr lang="en-US" dirty="0"/>
              <a:t> orbitals on the metal (dₓ²₋</a:t>
            </a:r>
            <a:r>
              <a:rPr lang="el-GR" dirty="0"/>
              <a:t>ᵧ² </a:t>
            </a:r>
            <a:r>
              <a:rPr lang="en-US" dirty="0"/>
              <a:t>and d_z²) now interact least with the ligands, so they’re lower in energy, while the </a:t>
            </a:r>
            <a:r>
              <a:rPr lang="en-US" i="1" dirty="0"/>
              <a:t>t₂</a:t>
            </a:r>
            <a:r>
              <a:rPr lang="en-US" dirty="0"/>
              <a:t> set (</a:t>
            </a:r>
            <a:r>
              <a:rPr lang="en-US" dirty="0" err="1"/>
              <a:t>d_xy</a:t>
            </a:r>
            <a:r>
              <a:rPr lang="en-US" dirty="0"/>
              <a:t>, </a:t>
            </a:r>
            <a:r>
              <a:rPr lang="en-US" dirty="0" err="1"/>
              <a:t>d_xz</a:t>
            </a:r>
            <a:r>
              <a:rPr lang="en-US" dirty="0"/>
              <a:t>, </a:t>
            </a:r>
            <a:r>
              <a:rPr lang="en-US" dirty="0" err="1"/>
              <a:t>d_yz</a:t>
            </a:r>
            <a:r>
              <a:rPr lang="en-US" dirty="0"/>
              <a:t>) interact more strongly and are higher in energy.  The ordering is therefore reversed relative to the octahedral case, and the splitting </a:t>
            </a:r>
            <a:r>
              <a:rPr lang="el-GR" dirty="0"/>
              <a:t>Δ_</a:t>
            </a:r>
            <a:r>
              <a:rPr lang="en-US" dirty="0"/>
              <a:t>t is roughly half the magnitude of </a:t>
            </a:r>
            <a:r>
              <a:rPr lang="el-GR" dirty="0"/>
              <a:t>Δ₀ </a:t>
            </a:r>
            <a:r>
              <a:rPr lang="en-US" dirty="0"/>
              <a:t>because the overlap with ligands is smaller and there are fewer </a:t>
            </a:r>
            <a:r>
              <a:rPr lang="el-GR" dirty="0"/>
              <a:t>σ </a:t>
            </a:r>
            <a:r>
              <a:rPr lang="en-US" dirty="0"/>
              <a:t>interactions.</a:t>
            </a:r>
          </a:p>
          <a:p>
            <a:r>
              <a:rPr lang="en-US" dirty="0"/>
              <a:t>-The main takeaway is that the geometry and the symmetry control both the order and the size of the splitting, and that the frontier orbitals — these antibonding d-orbitals — govern the optical properties, magnetism, and reactivity of the complex.</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38</a:t>
            </a:fld>
            <a:endParaRPr lang="en-US"/>
          </a:p>
        </p:txBody>
      </p:sp>
    </p:spTree>
    <p:extLst>
      <p:ext uri="{BB962C8B-B14F-4D97-AF65-F5344CB8AC3E}">
        <p14:creationId xmlns:p14="http://schemas.microsoft.com/office/powerpoint/2010/main" val="3507504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this lecture, we're going to talk about a couple of bonding issues that don't really fit cleanly anywhere else. We're going to talk about spin-state configurations of transition metal ions and </a:t>
            </a:r>
            <a:r>
              <a:rPr lang="en-US" b="1" dirty="0" err="1"/>
              <a:t>yonteler</a:t>
            </a:r>
            <a:r>
              <a:rPr lang="en-US" b="1" dirty="0"/>
              <a:t> distortions. </a:t>
            </a:r>
          </a:p>
        </p:txBody>
      </p:sp>
      <p:sp>
        <p:nvSpPr>
          <p:cNvPr id="4" name="Slide Number Placeholder 3"/>
          <p:cNvSpPr>
            <a:spLocks noGrp="1"/>
          </p:cNvSpPr>
          <p:nvPr>
            <p:ph type="sldNum" sz="quarter" idx="5"/>
          </p:nvPr>
        </p:nvSpPr>
        <p:spPr/>
        <p:txBody>
          <a:bodyPr/>
          <a:lstStyle/>
          <a:p>
            <a:fld id="{77064E4B-BE84-3446-8D75-C49B572AFF22}" type="slidenum">
              <a:rPr lang="en-US" smtClean="0"/>
              <a:t>42</a:t>
            </a:fld>
            <a:endParaRPr lang="en-US"/>
          </a:p>
        </p:txBody>
      </p:sp>
    </p:spTree>
    <p:extLst>
      <p:ext uri="{BB962C8B-B14F-4D97-AF65-F5344CB8AC3E}">
        <p14:creationId xmlns:p14="http://schemas.microsoft.com/office/powerpoint/2010/main" val="2902925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transition metal ions form complexes, the frontier orbitals governing their properties are usually the metal’s d orbitals. In an octahedral field, these split into lower-energy triply degenerate </a:t>
            </a:r>
            <a:r>
              <a:rPr lang="en-US" dirty="0" err="1"/>
              <a:t>t₂g</a:t>
            </a:r>
            <a:r>
              <a:rPr lang="en-US" dirty="0"/>
              <a:t> orbitals (</a:t>
            </a:r>
            <a:r>
              <a:rPr lang="en-US" dirty="0" err="1"/>
              <a:t>dxy</a:t>
            </a:r>
            <a:r>
              <a:rPr lang="en-US" dirty="0"/>
              <a:t>, </a:t>
            </a:r>
            <a:r>
              <a:rPr lang="en-US" dirty="0" err="1"/>
              <a:t>dyz</a:t>
            </a:r>
            <a:r>
              <a:rPr lang="en-US" dirty="0"/>
              <a:t>, </a:t>
            </a:r>
            <a:r>
              <a:rPr lang="en-US" dirty="0" err="1"/>
              <a:t>dxz</a:t>
            </a:r>
            <a:r>
              <a:rPr lang="en-US" dirty="0"/>
              <a:t>) and higher-energy doubly degenerate </a:t>
            </a:r>
            <a:r>
              <a:rPr lang="en-US" dirty="0" err="1"/>
              <a:t>e_g</a:t>
            </a:r>
            <a:r>
              <a:rPr lang="en-US" dirty="0"/>
              <a:t> orbitals (dx²–y², dz²).</a:t>
            </a:r>
          </a:p>
          <a:p>
            <a:endParaRPr lang="en-US" dirty="0"/>
          </a:p>
          <a:p>
            <a:r>
              <a:rPr lang="en-US" dirty="0"/>
              <a:t>Electrons fill </a:t>
            </a:r>
            <a:r>
              <a:rPr lang="en-US" dirty="0" err="1"/>
              <a:t>t₂g</a:t>
            </a:r>
            <a:r>
              <a:rPr lang="en-US" dirty="0"/>
              <a:t> orbitals first, each singly with parallel spins according to Hund’s rule. For the fourth electron onward, two options exist: pair electrons within </a:t>
            </a:r>
            <a:r>
              <a:rPr lang="en-US" dirty="0" err="1"/>
              <a:t>t₂g</a:t>
            </a:r>
            <a:r>
              <a:rPr lang="en-US" dirty="0"/>
              <a:t> or occupy the higher </a:t>
            </a:r>
            <a:r>
              <a:rPr lang="en-US" dirty="0" err="1"/>
              <a:t>e_g</a:t>
            </a:r>
            <a:r>
              <a:rPr lang="en-US" dirty="0"/>
              <a:t> orbitals. Pairing electrons costs spin-pairing energy (P), while promoting them costs crystal field splitting energy (</a:t>
            </a:r>
            <a:r>
              <a:rPr lang="el-GR" dirty="0"/>
              <a:t>Δ).</a:t>
            </a:r>
            <a:br>
              <a:rPr lang="el-GR" dirty="0"/>
            </a:br>
            <a:endParaRPr lang="el-GR" dirty="0"/>
          </a:p>
          <a:p>
            <a:r>
              <a:rPr lang="en-US" dirty="0"/>
              <a:t>If P &lt; </a:t>
            </a:r>
            <a:r>
              <a:rPr lang="el-GR" dirty="0"/>
              <a:t>Δ, </a:t>
            </a:r>
            <a:r>
              <a:rPr lang="en-US" dirty="0"/>
              <a:t>electrons pair in </a:t>
            </a:r>
            <a:r>
              <a:rPr lang="en-US" dirty="0" err="1"/>
              <a:t>t₂g</a:t>
            </a:r>
            <a:r>
              <a:rPr lang="en-US" dirty="0"/>
              <a:t> before entering </a:t>
            </a:r>
            <a:r>
              <a:rPr lang="en-US" dirty="0" err="1"/>
              <a:t>e_g</a:t>
            </a:r>
            <a:r>
              <a:rPr lang="en-US" dirty="0"/>
              <a:t> → </a:t>
            </a:r>
            <a:r>
              <a:rPr lang="en-US" b="1" dirty="0"/>
              <a:t>low-spin configuration</a:t>
            </a:r>
            <a:r>
              <a:rPr lang="en-US" dirty="0"/>
              <a:t>.</a:t>
            </a:r>
          </a:p>
          <a:p>
            <a:r>
              <a:rPr lang="en-US" dirty="0"/>
              <a:t>If P &gt; </a:t>
            </a:r>
            <a:r>
              <a:rPr lang="el-GR" dirty="0"/>
              <a:t>Δ, </a:t>
            </a:r>
            <a:r>
              <a:rPr lang="en-US" dirty="0"/>
              <a:t>electrons occupy all five d orbitals singly before pairing → </a:t>
            </a:r>
            <a:r>
              <a:rPr lang="en-US" b="1" dirty="0"/>
              <a:t>high-spin configuration</a:t>
            </a:r>
            <a:r>
              <a:rPr lang="en-US" dirty="0"/>
              <a: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43</a:t>
            </a:fld>
            <a:endParaRPr lang="en-US"/>
          </a:p>
        </p:txBody>
      </p:sp>
    </p:spTree>
    <p:extLst>
      <p:ext uri="{BB962C8B-B14F-4D97-AF65-F5344CB8AC3E}">
        <p14:creationId xmlns:p14="http://schemas.microsoft.com/office/powerpoint/2010/main" val="3175092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Textbooks often compare the crystal field splitting (</a:t>
            </a:r>
            <a:r>
              <a:rPr lang="el-GR" dirty="0"/>
              <a:t>Δ) </a:t>
            </a:r>
            <a:r>
              <a:rPr lang="en-US" dirty="0"/>
              <a:t>and spin-pairing energy (P) using diagrams with two sets of five d-orbital lines: one for spin-up electrons and one for spin-down.</a:t>
            </a:r>
            <a:br>
              <a:rPr lang="en-US" dirty="0"/>
            </a:br>
            <a:endParaRPr lang="en-US" dirty="0"/>
          </a:p>
          <a:p>
            <a:r>
              <a:rPr lang="en-US" dirty="0"/>
              <a:t>When </a:t>
            </a:r>
            <a:r>
              <a:rPr lang="en-US" b="1" dirty="0"/>
              <a:t>P &lt; </a:t>
            </a:r>
            <a:r>
              <a:rPr lang="el-GR" b="1" dirty="0"/>
              <a:t>Δ</a:t>
            </a:r>
            <a:r>
              <a:rPr lang="el-GR" dirty="0"/>
              <a:t>, </a:t>
            </a:r>
            <a:r>
              <a:rPr lang="en-US" dirty="0"/>
              <a:t>electrons pair in the lower-energy </a:t>
            </a:r>
            <a:r>
              <a:rPr lang="en-US" dirty="0" err="1"/>
              <a:t>t₂g</a:t>
            </a:r>
            <a:r>
              <a:rPr lang="en-US" dirty="0"/>
              <a:t> orbitals before occupying </a:t>
            </a:r>
            <a:r>
              <a:rPr lang="en-US" dirty="0" err="1"/>
              <a:t>e_g</a:t>
            </a:r>
            <a:r>
              <a:rPr lang="en-US" dirty="0"/>
              <a:t> — the </a:t>
            </a:r>
            <a:r>
              <a:rPr lang="en-US" b="1" dirty="0"/>
              <a:t>low-spin</a:t>
            </a:r>
            <a:r>
              <a:rPr lang="en-US" dirty="0"/>
              <a:t> case.</a:t>
            </a:r>
          </a:p>
          <a:p>
            <a:r>
              <a:rPr lang="en-US" dirty="0"/>
              <a:t>When </a:t>
            </a:r>
            <a:r>
              <a:rPr lang="en-US" b="1" dirty="0"/>
              <a:t>P &gt; </a:t>
            </a:r>
            <a:r>
              <a:rPr lang="el-GR" b="1" dirty="0"/>
              <a:t>Δ</a:t>
            </a:r>
            <a:r>
              <a:rPr lang="el-GR" dirty="0"/>
              <a:t>, </a:t>
            </a:r>
            <a:r>
              <a:rPr lang="en-US" dirty="0"/>
              <a:t>electrons fill all spin-up </a:t>
            </a:r>
            <a:r>
              <a:rPr lang="en-US" dirty="0" err="1"/>
              <a:t>t₂g</a:t>
            </a:r>
            <a:r>
              <a:rPr lang="en-US" dirty="0"/>
              <a:t> and </a:t>
            </a:r>
            <a:r>
              <a:rPr lang="en-US" dirty="0" err="1"/>
              <a:t>e_g</a:t>
            </a:r>
            <a:r>
              <a:rPr lang="en-US" dirty="0"/>
              <a:t> orbitals before any spin-down pairing — the </a:t>
            </a:r>
            <a:r>
              <a:rPr lang="en-US" b="1" dirty="0"/>
              <a:t>high-spin</a:t>
            </a:r>
            <a:r>
              <a:rPr lang="en-US" dirty="0"/>
              <a:t> case.</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44</a:t>
            </a:fld>
            <a:endParaRPr lang="en-US"/>
          </a:p>
        </p:txBody>
      </p:sp>
    </p:spTree>
    <p:extLst>
      <p:ext uri="{BB962C8B-B14F-4D97-AF65-F5344CB8AC3E}">
        <p14:creationId xmlns:p14="http://schemas.microsoft.com/office/powerpoint/2010/main" val="1404142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complex adopts a high- or low-spin configuration depends on the relative magnitudes of crystal field splitting (</a:t>
            </a:r>
            <a:r>
              <a:rPr lang="el-GR" dirty="0"/>
              <a:t>Δ) </a:t>
            </a:r>
            <a:r>
              <a:rPr lang="en-US" dirty="0"/>
              <a:t>and spin-pairing energy (P).</a:t>
            </a:r>
          </a:p>
          <a:p>
            <a:r>
              <a:rPr lang="en-US" dirty="0"/>
              <a:t>For 4d and 5d transition-metal ions, the d orbitals are larger and overlap more with ligands, producing a larger </a:t>
            </a:r>
            <a:r>
              <a:rPr lang="el-GR" dirty="0"/>
              <a:t>Δ </a:t>
            </a:r>
            <a:r>
              <a:rPr lang="en-US" dirty="0"/>
              <a:t>and smaller P — these ions are </a:t>
            </a:r>
            <a:r>
              <a:rPr lang="en-US" b="1" dirty="0"/>
              <a:t>always low spin</a:t>
            </a:r>
            <a:r>
              <a:rPr lang="en-US" dirty="0"/>
              <a:t>. Increasing metal–ligand covalency (shorter bond distance, higher metal electronegativity) also increases </a:t>
            </a:r>
            <a:r>
              <a:rPr lang="el-GR" dirty="0"/>
              <a:t>Δ, </a:t>
            </a:r>
            <a:r>
              <a:rPr lang="en-US" dirty="0"/>
              <a:t>favoring low-spin states.</a:t>
            </a:r>
          </a:p>
          <a:p>
            <a:r>
              <a:rPr lang="el-GR" dirty="0"/>
              <a:t>Δ </a:t>
            </a:r>
            <a:r>
              <a:rPr lang="en-US" dirty="0"/>
              <a:t>is smaller in tetrahedral fields, about half that of octahedral ones, so </a:t>
            </a:r>
            <a:r>
              <a:rPr lang="en-US" b="1" dirty="0"/>
              <a:t>tetrahedral complexes are almost always high spin</a:t>
            </a:r>
            <a:r>
              <a:rPr lang="en-US" dirty="0"/>
              <a:t>.</a:t>
            </a:r>
          </a:p>
          <a:p>
            <a:r>
              <a:rPr lang="en-US" dirty="0"/>
              <a:t>Ligand identity also matters: in the </a:t>
            </a:r>
            <a:r>
              <a:rPr lang="en-US" b="1" dirty="0"/>
              <a:t>spectrochemical series</a:t>
            </a:r>
            <a:r>
              <a:rPr lang="en-US" dirty="0"/>
              <a:t>, weak-field ligands like halides give small </a:t>
            </a:r>
            <a:r>
              <a:rPr lang="el-GR" dirty="0"/>
              <a:t>Δ (</a:t>
            </a:r>
            <a:r>
              <a:rPr lang="en-US" dirty="0"/>
              <a:t>high spin), while strong-field ligands such as CO or CN⁻, which have empty </a:t>
            </a:r>
            <a:r>
              <a:rPr lang="el-GR" dirty="0"/>
              <a:t>π* </a:t>
            </a:r>
            <a:r>
              <a:rPr lang="en-US" dirty="0"/>
              <a:t>orbitals stabilizing </a:t>
            </a:r>
            <a:r>
              <a:rPr lang="en-US" dirty="0" err="1"/>
              <a:t>t₂g</a:t>
            </a:r>
            <a:r>
              <a:rPr lang="en-US" dirty="0"/>
              <a:t> levels, give large </a:t>
            </a:r>
            <a:r>
              <a:rPr lang="el-GR" dirty="0"/>
              <a:t>Δ (</a:t>
            </a:r>
            <a:r>
              <a:rPr lang="en-US" dirty="0"/>
              <a:t>low spin).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45</a:t>
            </a:fld>
            <a:endParaRPr lang="en-US"/>
          </a:p>
        </p:txBody>
      </p:sp>
    </p:spTree>
    <p:extLst>
      <p:ext uri="{BB962C8B-B14F-4D97-AF65-F5344CB8AC3E}">
        <p14:creationId xmlns:p14="http://schemas.microsoft.com/office/powerpoint/2010/main" val="769198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Nickel oxide (</a:t>
            </a:r>
            <a:r>
              <a:rPr lang="en-US" dirty="0" err="1"/>
              <a:t>NiO</a:t>
            </a:r>
            <a:r>
              <a:rPr lang="en-US" dirty="0"/>
              <a:t>) and platinum oxide (</a:t>
            </a:r>
            <a:r>
              <a:rPr lang="en-US" dirty="0" err="1"/>
              <a:t>PtO</a:t>
            </a:r>
            <a:r>
              <a:rPr lang="en-US" dirty="0"/>
              <a:t>) share the same stoichiometry and both metals belong to group 10, yet they adopt different structures: </a:t>
            </a:r>
            <a:r>
              <a:rPr lang="en-US" dirty="0" err="1"/>
              <a:t>NiO</a:t>
            </a:r>
            <a:r>
              <a:rPr lang="en-US" dirty="0"/>
              <a:t> forms the octahedral rock-salt structure, while </a:t>
            </a:r>
            <a:r>
              <a:rPr lang="en-US" dirty="0" err="1"/>
              <a:t>PtO</a:t>
            </a:r>
            <a:r>
              <a:rPr lang="en-US" dirty="0"/>
              <a:t> forms the square-planar </a:t>
            </a:r>
            <a:r>
              <a:rPr lang="en-US" dirty="0" err="1"/>
              <a:t>Cooperite</a:t>
            </a:r>
            <a:r>
              <a:rPr lang="en-US" dirty="0"/>
              <a:t> structure. The cause is </a:t>
            </a:r>
            <a:r>
              <a:rPr lang="en-US" b="1" dirty="0"/>
              <a:t>electronic, not size-related</a:t>
            </a:r>
            <a:r>
              <a:rPr lang="en-US" dirty="0"/>
              <a:t>—platinum is larger than nickel, so size would predict </a:t>
            </a:r>
            <a:r>
              <a:rPr lang="en-US" i="1" dirty="0"/>
              <a:t>higher</a:t>
            </a:r>
            <a:r>
              <a:rPr lang="en-US" dirty="0"/>
              <a:t>, not lower, coordination.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46</a:t>
            </a:fld>
            <a:endParaRPr lang="en-US"/>
          </a:p>
        </p:txBody>
      </p:sp>
    </p:spTree>
    <p:extLst>
      <p:ext uri="{BB962C8B-B14F-4D97-AF65-F5344CB8AC3E}">
        <p14:creationId xmlns:p14="http://schemas.microsoft.com/office/powerpoint/2010/main" val="8204605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this, examine how the 3d orbitals fill. In an octahedral field—such as for Ni²⁺ in nickel oxide—the ion has eight 3d electrons. These occupy the lower-energy </a:t>
            </a:r>
            <a:r>
              <a:rPr lang="en-US" dirty="0" err="1"/>
              <a:t>t₂g</a:t>
            </a:r>
            <a:r>
              <a:rPr lang="en-US" dirty="0"/>
              <a:t> orbitals first, then the higher-energy </a:t>
            </a:r>
            <a:r>
              <a:rPr lang="en-US" dirty="0" err="1"/>
              <a:t>e_g</a:t>
            </a:r>
            <a:r>
              <a:rPr lang="en-US" dirty="0"/>
              <a:t> orbitals, as shown. Now, consider how this filling changes in a square-planar field.</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47</a:t>
            </a:fld>
            <a:endParaRPr lang="en-US"/>
          </a:p>
        </p:txBody>
      </p:sp>
    </p:spTree>
    <p:extLst>
      <p:ext uri="{BB962C8B-B14F-4D97-AF65-F5344CB8AC3E}">
        <p14:creationId xmlns:p14="http://schemas.microsoft.com/office/powerpoint/2010/main" val="398894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get an antibonding molecular orbital, formed by destructive interference between the two hydrogen 1s wave functions. The color coding represents the sign of the wave function—red for positive, blue for negative. The node between the atoms forces a region of zero electron density, pushing electrons away from the internuclear region. This reduces stabilization and raises the energy. As a result, the antibonding molecular orbital lies higher in energy than the atomic orbitals of the separate hydrogen atoms.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a:t>
            </a:fld>
            <a:endParaRPr lang="en-US"/>
          </a:p>
        </p:txBody>
      </p:sp>
    </p:spTree>
    <p:extLst>
      <p:ext uri="{BB962C8B-B14F-4D97-AF65-F5344CB8AC3E}">
        <p14:creationId xmlns:p14="http://schemas.microsoft.com/office/powerpoint/2010/main" val="418111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Removing ligands along the z-axis reduces interactions in that direction, so the x–y ligands move closer to maintain bonding. This changes orbital splitting: orbitals with z components (</a:t>
            </a:r>
            <a:r>
              <a:rPr lang="en-US" dirty="0" err="1"/>
              <a:t>d_xz</a:t>
            </a:r>
            <a:r>
              <a:rPr lang="en-US" dirty="0"/>
              <a:t>, </a:t>
            </a:r>
            <a:r>
              <a:rPr lang="en-US" dirty="0" err="1"/>
              <a:t>d_yz</a:t>
            </a:r>
            <a:r>
              <a:rPr lang="en-US" dirty="0"/>
              <a:t>) drop in energy, becoming less antibonding; </a:t>
            </a:r>
            <a:r>
              <a:rPr lang="en-US" dirty="0" err="1"/>
              <a:t>d_xy</a:t>
            </a:r>
            <a:r>
              <a:rPr lang="en-US" dirty="0"/>
              <a:t> rises since its lobes lie in the ligand plane. The </a:t>
            </a:r>
            <a:r>
              <a:rPr lang="en-US" dirty="0" err="1"/>
              <a:t>e_g</a:t>
            </a:r>
            <a:r>
              <a:rPr lang="en-US" dirty="0"/>
              <a:t> set splits further—d_z² lowers significantly, even below </a:t>
            </a:r>
            <a:r>
              <a:rPr lang="en-US" dirty="0" err="1"/>
              <a:t>d_xy</a:t>
            </a:r>
            <a:r>
              <a:rPr lang="en-US" dirty="0"/>
              <a:t>, while d_x²–y², pointing directly at ligands, rises sharply. The result is one high-energy antibonding d_x²–y² orbital and four lower-energy orbitals. A d⁸ configuration stabilizes the square-planar field by filling the low orbitals and leaving d_x²–y² empty, though all electrons are now paired, increasing repulsion. In Ni²⁺ (3d⁸), the small splitting favors octahedral geometry to avoid pairing energy, but in Pt²⁺ (5d⁸), strong metal–ligand interactions produce large splitting, stabilizing the square-planar distortion that lowers d_z² and depopulates d_x²–y². Square-planar coordination thus commonly appears for d⁸ and sometimes d⁹ ions with strong ligand fields.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48</a:t>
            </a:fld>
            <a:endParaRPr lang="en-US"/>
          </a:p>
        </p:txBody>
      </p:sp>
    </p:spTree>
    <p:extLst>
      <p:ext uri="{BB962C8B-B14F-4D97-AF65-F5344CB8AC3E}">
        <p14:creationId xmlns:p14="http://schemas.microsoft.com/office/powerpoint/2010/main" val="3525299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Jahn–Teller theorem states that any molecule or crystal with a </a:t>
            </a:r>
            <a:r>
              <a:rPr lang="en-US" b="1" dirty="0"/>
              <a:t>degenerate, partially filled highest occupied molecular orbital (HOMO)</a:t>
            </a:r>
            <a:r>
              <a:rPr lang="en-US" dirty="0"/>
              <a:t> will undergo a </a:t>
            </a:r>
            <a:r>
              <a:rPr lang="en-US" b="1" dirty="0"/>
              <a:t>symmetry-lowering distortion</a:t>
            </a:r>
            <a:r>
              <a:rPr lang="en-US" dirty="0"/>
              <a:t> to remove that degeneracy and stabilize the system. The distortion allows electrons to occupy the newly lowered orbital, reducing total energy. This is called a </a:t>
            </a:r>
            <a:r>
              <a:rPr lang="en-US" b="1" dirty="0"/>
              <a:t>first-order Jahn–Teller distortion</a:t>
            </a:r>
            <a:r>
              <a:rPr lang="en-US" dirty="0"/>
              <a:t> and requires a partially filled HOMO.</a:t>
            </a:r>
          </a:p>
          <a:p>
            <a:r>
              <a:rPr lang="en-US" dirty="0"/>
              <a:t>A </a:t>
            </a:r>
            <a:r>
              <a:rPr lang="en-US" b="1" dirty="0"/>
              <a:t>related effect</a:t>
            </a:r>
            <a:r>
              <a:rPr lang="en-US" dirty="0"/>
              <a:t>, the </a:t>
            </a:r>
            <a:r>
              <a:rPr lang="en-US" b="1" dirty="0"/>
              <a:t>second-order Jahn–Teller distortion</a:t>
            </a:r>
            <a:r>
              <a:rPr lang="en-US" dirty="0"/>
              <a:t>, occurs when a </a:t>
            </a:r>
            <a:r>
              <a:rPr lang="en-US" b="1" dirty="0"/>
              <a:t>filled HOMO</a:t>
            </a:r>
            <a:r>
              <a:rPr lang="en-US" dirty="0"/>
              <a:t> and a </a:t>
            </a:r>
            <a:r>
              <a:rPr lang="en-US" b="1" dirty="0"/>
              <a:t>nearby empty LUMO</a:t>
            </a:r>
            <a:r>
              <a:rPr lang="en-US" dirty="0"/>
              <a:t> mix during a distortion, lowering the energy of the filled orbital through </a:t>
            </a:r>
            <a:r>
              <a:rPr lang="en-US" b="1" dirty="0"/>
              <a:t>orbital hybridization</a:t>
            </a:r>
            <a:r>
              <a:rPr lang="en-US" dirty="0"/>
              <a: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49</a:t>
            </a:fld>
            <a:endParaRPr lang="en-US"/>
          </a:p>
        </p:txBody>
      </p:sp>
    </p:spTree>
    <p:extLst>
      <p:ext uri="{BB962C8B-B14F-4D97-AF65-F5344CB8AC3E}">
        <p14:creationId xmlns:p14="http://schemas.microsoft.com/office/powerpoint/2010/main" val="2358575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first-order Jahn–Teller distortion</a:t>
            </a:r>
            <a:r>
              <a:rPr lang="en-US" dirty="0"/>
              <a:t> commonly occurs in </a:t>
            </a:r>
            <a:r>
              <a:rPr lang="en-US" b="1" dirty="0"/>
              <a:t>octahedral complexes</a:t>
            </a:r>
            <a:r>
              <a:rPr lang="en-US" dirty="0"/>
              <a:t> with </a:t>
            </a:r>
            <a:r>
              <a:rPr lang="en-US" b="1" dirty="0"/>
              <a:t>high-spin d⁴</a:t>
            </a:r>
            <a:r>
              <a:rPr lang="en-US" dirty="0"/>
              <a:t> (e.g., Mn³⁺) or </a:t>
            </a:r>
            <a:r>
              <a:rPr lang="en-US" b="1" dirty="0"/>
              <a:t>d⁹</a:t>
            </a:r>
            <a:r>
              <a:rPr lang="en-US" dirty="0"/>
              <a:t> (e.g., Cu²⁺) configurations.</a:t>
            </a:r>
          </a:p>
          <a:p>
            <a:r>
              <a:rPr lang="en-US" dirty="0"/>
              <a:t>In these cases, the </a:t>
            </a:r>
            <a:r>
              <a:rPr lang="en-US" b="1" dirty="0" err="1"/>
              <a:t>e_g</a:t>
            </a:r>
            <a:r>
              <a:rPr lang="en-US" b="1" dirty="0"/>
              <a:t> orbitals</a:t>
            </a:r>
            <a:r>
              <a:rPr lang="en-US" dirty="0"/>
              <a:t> are unevenly occupied—such as having one electron shared between </a:t>
            </a:r>
            <a:r>
              <a:rPr lang="en-US" b="1" dirty="0"/>
              <a:t>dz²</a:t>
            </a:r>
            <a:r>
              <a:rPr lang="en-US" dirty="0"/>
              <a:t> and </a:t>
            </a:r>
            <a:r>
              <a:rPr lang="en-US" b="1" dirty="0"/>
              <a:t>dx²–y²</a:t>
            </a:r>
            <a:r>
              <a:rPr lang="en-US" dirty="0"/>
              <a:t>—creating a </a:t>
            </a:r>
            <a:r>
              <a:rPr lang="en-US" b="1" dirty="0"/>
              <a:t>degenerate partially filled HOMO</a:t>
            </a:r>
            <a:r>
              <a:rPr lang="en-US" dirty="0"/>
              <a:t>.</a:t>
            </a:r>
          </a:p>
          <a:p>
            <a:r>
              <a:rPr lang="en-US" dirty="0"/>
              <a:t>This degeneracy drives the system to distort and </a:t>
            </a:r>
            <a:r>
              <a:rPr lang="en-US" b="1" dirty="0"/>
              <a:t>lower its symmetry</a:t>
            </a:r>
            <a:r>
              <a:rPr lang="en-US" dirty="0"/>
              <a:t> to stabilize one orbital and reduce total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50</a:t>
            </a:fld>
            <a:endParaRPr lang="en-US"/>
          </a:p>
        </p:txBody>
      </p:sp>
    </p:spTree>
    <p:extLst>
      <p:ext uri="{BB962C8B-B14F-4D97-AF65-F5344CB8AC3E}">
        <p14:creationId xmlns:p14="http://schemas.microsoft.com/office/powerpoint/2010/main" val="397544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Distorting the octahedron removes the orbital degeneracy, as predicted by the Jahn–Teller theorem, though the theorem doesn’t specify </a:t>
            </a:r>
            <a:r>
              <a:rPr lang="en-US" i="1" dirty="0"/>
              <a:t>how</a:t>
            </a:r>
            <a:r>
              <a:rPr lang="en-US" dirty="0"/>
              <a:t> distortion occurs. Two main distortions are possible. In a </a:t>
            </a:r>
            <a:r>
              <a:rPr lang="en-US" b="1" dirty="0"/>
              <a:t>compressed octahedron</a:t>
            </a:r>
            <a:r>
              <a:rPr lang="en-US" dirty="0"/>
              <a:t>, bonds along the z-axis shorten and those in the </a:t>
            </a:r>
            <a:r>
              <a:rPr lang="en-US" dirty="0" err="1"/>
              <a:t>xy</a:t>
            </a:r>
            <a:r>
              <a:rPr lang="en-US" dirty="0"/>
              <a:t>-plane lengthen. This raises the energy of the </a:t>
            </a:r>
            <a:r>
              <a:rPr lang="en-US" b="1" dirty="0"/>
              <a:t>dz²</a:t>
            </a:r>
            <a:r>
              <a:rPr lang="en-US" dirty="0"/>
              <a:t> orbital and lowers the </a:t>
            </a:r>
            <a:r>
              <a:rPr lang="en-US" b="1" dirty="0"/>
              <a:t>dx²–y²</a:t>
            </a:r>
            <a:r>
              <a:rPr lang="en-US" dirty="0"/>
              <a:t> orbital. Both are </a:t>
            </a:r>
            <a:r>
              <a:rPr lang="el-GR" dirty="0"/>
              <a:t>σ-</a:t>
            </a:r>
            <a:r>
              <a:rPr lang="en-US" dirty="0"/>
              <a:t>antibonding, but compression reduces the antibonding character of </a:t>
            </a:r>
            <a:r>
              <a:rPr lang="en-US" b="1" dirty="0"/>
              <a:t>dx²–y²</a:t>
            </a:r>
            <a:r>
              <a:rPr lang="en-US" dirty="0"/>
              <a:t>, stabilizing it and lowering the overall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51</a:t>
            </a:fld>
            <a:endParaRPr lang="en-US"/>
          </a:p>
        </p:txBody>
      </p:sp>
    </p:spTree>
    <p:extLst>
      <p:ext uri="{BB962C8B-B14F-4D97-AF65-F5344CB8AC3E}">
        <p14:creationId xmlns:p14="http://schemas.microsoft.com/office/powerpoint/2010/main" val="545435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could also </a:t>
            </a:r>
            <a:r>
              <a:rPr lang="en-US" b="1" dirty="0"/>
              <a:t>elongate the octahedron</a:t>
            </a:r>
            <a:r>
              <a:rPr lang="en-US" dirty="0"/>
              <a:t> by stretching the bonds along the z-axis and compressing those in the </a:t>
            </a:r>
            <a:r>
              <a:rPr lang="en-US" dirty="0" err="1"/>
              <a:t>xy</a:t>
            </a:r>
            <a:r>
              <a:rPr lang="en-US" dirty="0"/>
              <a:t>-plane, producing the </a:t>
            </a:r>
            <a:r>
              <a:rPr lang="en-US" b="1" dirty="0"/>
              <a:t>opposite distortion</a:t>
            </a:r>
            <a:r>
              <a:rPr lang="en-US" dirty="0"/>
              <a:t> of the compressed case. Both distortions lower the energy by a similar amount, so from the orbital diagram alone, it’s unclear which will occur. However, in practice, complexes with </a:t>
            </a:r>
            <a:r>
              <a:rPr lang="en-US" b="1" dirty="0"/>
              <a:t>high-spin d⁴</a:t>
            </a:r>
            <a:r>
              <a:rPr lang="en-US" dirty="0"/>
              <a:t> or </a:t>
            </a:r>
            <a:r>
              <a:rPr lang="en-US" b="1" dirty="0"/>
              <a:t>d⁹</a:t>
            </a:r>
            <a:r>
              <a:rPr lang="en-US" dirty="0"/>
              <a:t> ions almost always adopt the </a:t>
            </a:r>
            <a:r>
              <a:rPr lang="en-US" b="1" dirty="0"/>
              <a:t>elongated octahedral geometry</a:t>
            </a:r>
            <a:r>
              <a:rPr lang="en-US" dirty="0"/>
              <a:t>, while the compressed form is rare. The question is what stabilizes this elongated structure.</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52</a:t>
            </a:fld>
            <a:endParaRPr lang="en-US"/>
          </a:p>
        </p:txBody>
      </p:sp>
    </p:spTree>
    <p:extLst>
      <p:ext uri="{BB962C8B-B14F-4D97-AF65-F5344CB8AC3E}">
        <p14:creationId xmlns:p14="http://schemas.microsoft.com/office/powerpoint/2010/main" val="24313811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a:t>
            </a:r>
            <a:r>
              <a:rPr lang="en-US" b="1" dirty="0"/>
              <a:t>d¹⁰ systems</a:t>
            </a:r>
            <a:r>
              <a:rPr lang="en-US" dirty="0"/>
              <a:t> like </a:t>
            </a:r>
            <a:r>
              <a:rPr lang="en-US" b="1" dirty="0"/>
              <a:t>Hg²⁺</a:t>
            </a:r>
            <a:r>
              <a:rPr lang="en-US" dirty="0"/>
              <a:t>, we often see </a:t>
            </a:r>
            <a:r>
              <a:rPr lang="en-US" b="1" dirty="0"/>
              <a:t>linear coordination</a:t>
            </a:r>
            <a:r>
              <a:rPr lang="en-US" dirty="0"/>
              <a:t> rather than tetrahedral or octahedral. This can be viewed as an </a:t>
            </a:r>
            <a:r>
              <a:rPr lang="en-US" b="1" dirty="0"/>
              <a:t>extreme form of a Jahn–Teller distortion</a:t>
            </a:r>
            <a:r>
              <a:rPr lang="en-US" dirty="0"/>
              <a:t>—a compressed version.</a:t>
            </a:r>
          </a:p>
          <a:p>
            <a:r>
              <a:rPr lang="en-US" dirty="0"/>
              <a:t>If two bonds are shortened and four are lengthened enough, the structure appears linear.</a:t>
            </a:r>
          </a:p>
          <a:p>
            <a:r>
              <a:rPr lang="en-US" dirty="0"/>
              <a:t>For example, in </a:t>
            </a:r>
            <a:r>
              <a:rPr lang="en-US" b="1" dirty="0" err="1"/>
              <a:t>CuBr</a:t>
            </a:r>
            <a:r>
              <a:rPr lang="en-US" b="1" dirty="0"/>
              <a:t>₂ (d⁹)</a:t>
            </a:r>
            <a:r>
              <a:rPr lang="en-US" dirty="0"/>
              <a:t> there are </a:t>
            </a:r>
            <a:r>
              <a:rPr lang="en-US" b="1" dirty="0"/>
              <a:t>four short bonds (2.4 </a:t>
            </a:r>
            <a:r>
              <a:rPr lang="en-US" b="1" dirty="0" err="1"/>
              <a:t>Å</a:t>
            </a:r>
            <a:r>
              <a:rPr lang="en-US" b="1" dirty="0"/>
              <a:t>)</a:t>
            </a:r>
            <a:r>
              <a:rPr lang="en-US" dirty="0"/>
              <a:t> and </a:t>
            </a:r>
            <a:r>
              <a:rPr lang="en-US" b="1" dirty="0"/>
              <a:t>two long ones</a:t>
            </a:r>
            <a:r>
              <a:rPr lang="en-US" dirty="0"/>
              <a:t>, giving an </a:t>
            </a:r>
            <a:r>
              <a:rPr lang="en-US" b="1" dirty="0"/>
              <a:t>elongated octahedron</a:t>
            </a:r>
            <a:r>
              <a:rPr lang="en-US" dirty="0"/>
              <a:t>. In </a:t>
            </a:r>
            <a:r>
              <a:rPr lang="en-US" b="1" dirty="0" err="1"/>
              <a:t>HgBr</a:t>
            </a:r>
            <a:r>
              <a:rPr lang="en-US" b="1" dirty="0"/>
              <a:t>₂ (d¹⁰)</a:t>
            </a:r>
            <a:r>
              <a:rPr lang="en-US" dirty="0"/>
              <a:t>, the opposite occurs—</a:t>
            </a:r>
            <a:r>
              <a:rPr lang="en-US" b="1" dirty="0"/>
              <a:t>two short bonds and four long</a:t>
            </a:r>
            <a:r>
              <a:rPr lang="en-US" dirty="0"/>
              <a:t>, forming a </a:t>
            </a:r>
            <a:r>
              <a:rPr lang="en-US" b="1" dirty="0"/>
              <a:t>compressed octahedron</a:t>
            </a:r>
            <a:r>
              <a:rPr lang="en-US" dirty="0"/>
              <a:t>.</a:t>
            </a:r>
          </a:p>
          <a:p>
            <a:r>
              <a:rPr lang="en-US" dirty="0"/>
              <a:t>This raises the question: </a:t>
            </a:r>
            <a:r>
              <a:rPr lang="en-US" b="1" dirty="0"/>
              <a:t>why does a fully filled d¹⁰ ion still distort, and what drives this distortion?</a:t>
            </a:r>
            <a:endParaRPr lang="en-US" dirty="0"/>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53</a:t>
            </a:fld>
            <a:endParaRPr lang="en-US"/>
          </a:p>
        </p:txBody>
      </p:sp>
    </p:spTree>
    <p:extLst>
      <p:ext uri="{BB962C8B-B14F-4D97-AF65-F5344CB8AC3E}">
        <p14:creationId xmlns:p14="http://schemas.microsoft.com/office/powerpoint/2010/main" val="548866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this, we need to include the nearby </a:t>
            </a:r>
            <a:r>
              <a:rPr lang="en-US" b="1" dirty="0"/>
              <a:t>empty s orbital</a:t>
            </a:r>
            <a:r>
              <a:rPr lang="en-US" dirty="0"/>
              <a:t>—4s for Cu²⁺ or 6s for Hg²⁺. In an </a:t>
            </a:r>
            <a:r>
              <a:rPr lang="en-US" b="1" dirty="0"/>
              <a:t>undistorted octahedron</a:t>
            </a:r>
            <a:r>
              <a:rPr lang="en-US" dirty="0"/>
              <a:t>, the metal’s </a:t>
            </a:r>
            <a:r>
              <a:rPr lang="en-US" b="1" dirty="0"/>
              <a:t>e₉ orbitals (dz², dx²–y²)</a:t>
            </a:r>
            <a:r>
              <a:rPr lang="en-US" dirty="0"/>
              <a:t> are degenerate and have </a:t>
            </a:r>
            <a:r>
              <a:rPr lang="en-US" b="1" dirty="0" err="1"/>
              <a:t>E_g</a:t>
            </a:r>
            <a:r>
              <a:rPr lang="en-US" b="1" dirty="0"/>
              <a:t> symmetry</a:t>
            </a:r>
            <a:r>
              <a:rPr lang="en-US" dirty="0"/>
              <a:t>, while the </a:t>
            </a:r>
            <a:r>
              <a:rPr lang="en-US" b="1" dirty="0"/>
              <a:t>s orbital</a:t>
            </a:r>
            <a:r>
              <a:rPr lang="en-US" dirty="0"/>
              <a:t> has </a:t>
            </a:r>
            <a:r>
              <a:rPr lang="en-US" b="1" dirty="0" err="1"/>
              <a:t>A₁g</a:t>
            </a:r>
            <a:r>
              <a:rPr lang="en-US" b="1" dirty="0"/>
              <a:t> symmetry</a:t>
            </a:r>
            <a:r>
              <a:rPr lang="en-US" dirty="0"/>
              <a:t>. Because their symmetries differ, </a:t>
            </a:r>
            <a:r>
              <a:rPr lang="en-US" b="1" dirty="0"/>
              <a:t>no mixing or hybridization</a:t>
            </a:r>
            <a:r>
              <a:rPr lang="en-US" dirty="0"/>
              <a:t> occurs.</a:t>
            </a:r>
          </a:p>
          <a:p>
            <a:r>
              <a:rPr lang="en-US" dirty="0"/>
              <a:t>When the octahedron </a:t>
            </a:r>
            <a:r>
              <a:rPr lang="en-US" b="1" dirty="0"/>
              <a:t>distorts</a:t>
            </a:r>
            <a:r>
              <a:rPr lang="en-US" dirty="0"/>
              <a:t> (either elongates or compresses), the </a:t>
            </a:r>
            <a:r>
              <a:rPr lang="en-US" b="1" dirty="0"/>
              <a:t>symmetry is lowered</a:t>
            </a:r>
            <a:r>
              <a:rPr lang="en-US" dirty="0"/>
              <a:t> from </a:t>
            </a:r>
            <a:r>
              <a:rPr lang="en-US" b="1" dirty="0" err="1"/>
              <a:t>O_h</a:t>
            </a:r>
            <a:r>
              <a:rPr lang="en-US" dirty="0"/>
              <a:t> to </a:t>
            </a:r>
            <a:r>
              <a:rPr lang="en-US" b="1" dirty="0" err="1"/>
              <a:t>D₄h</a:t>
            </a:r>
            <a:r>
              <a:rPr lang="en-US" dirty="0"/>
              <a:t> (Hermann–</a:t>
            </a:r>
            <a:r>
              <a:rPr lang="en-US" dirty="0" err="1"/>
              <a:t>Mauguin</a:t>
            </a:r>
            <a:r>
              <a:rPr lang="en-US" dirty="0"/>
              <a:t> 4/mmm). This lowering allows previously forbidden </a:t>
            </a:r>
            <a:r>
              <a:rPr lang="en-US" b="1" dirty="0"/>
              <a:t>mixing between orbitals</a:t>
            </a:r>
            <a:r>
              <a:rPr lang="en-US" dirty="0"/>
              <a:t> of compatible symmetry, changing their relative energies.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54</a:t>
            </a:fld>
            <a:endParaRPr lang="en-US"/>
          </a:p>
        </p:txBody>
      </p:sp>
    </p:spTree>
    <p:extLst>
      <p:ext uri="{BB962C8B-B14F-4D97-AF65-F5344CB8AC3E}">
        <p14:creationId xmlns:p14="http://schemas.microsoft.com/office/powerpoint/2010/main" val="36440733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octahedron’s symmetry lowers, the </a:t>
            </a:r>
            <a:r>
              <a:rPr lang="en-US" b="1" dirty="0"/>
              <a:t>dz² orbital</a:t>
            </a:r>
            <a:r>
              <a:rPr lang="en-US" dirty="0"/>
              <a:t> gains </a:t>
            </a:r>
            <a:r>
              <a:rPr lang="en-US" b="1" dirty="0" err="1"/>
              <a:t>A₁g</a:t>
            </a:r>
            <a:r>
              <a:rPr lang="en-US" b="1" dirty="0"/>
              <a:t> symmetry</a:t>
            </a:r>
            <a:r>
              <a:rPr lang="en-US" dirty="0"/>
              <a:t>, matching the </a:t>
            </a:r>
            <a:r>
              <a:rPr lang="en-US" b="1" dirty="0"/>
              <a:t>s orbital</a:t>
            </a:r>
            <a:r>
              <a:rPr lang="en-US" dirty="0"/>
              <a:t>. Orbitals with the same symmetry can now </a:t>
            </a:r>
            <a:r>
              <a:rPr lang="en-US" b="1" dirty="0"/>
              <a:t>mix (hybridize)</a:t>
            </a:r>
            <a:r>
              <a:rPr lang="en-US" dirty="0"/>
              <a:t>—just like </a:t>
            </a:r>
            <a:r>
              <a:rPr lang="el-GR" dirty="0"/>
              <a:t>σ(</a:t>
            </a:r>
            <a:r>
              <a:rPr lang="en-US" dirty="0"/>
              <a:t>s) and </a:t>
            </a:r>
            <a:r>
              <a:rPr lang="el-GR" dirty="0"/>
              <a:t>σ(</a:t>
            </a:r>
            <a:r>
              <a:rPr lang="en-US" dirty="0"/>
              <a:t>p) mixing in O₂. This interaction </a:t>
            </a:r>
            <a:r>
              <a:rPr lang="en-US" b="1" dirty="0"/>
              <a:t>raises the s orbital</a:t>
            </a:r>
            <a:r>
              <a:rPr lang="en-US" dirty="0"/>
              <a:t> and </a:t>
            </a:r>
            <a:r>
              <a:rPr lang="en-US" b="1" dirty="0"/>
              <a:t>lowers the dz² orbital</a:t>
            </a:r>
            <a:r>
              <a:rPr lang="en-US" dirty="0"/>
              <a:t> in energy.</a:t>
            </a:r>
          </a:p>
          <a:p>
            <a:r>
              <a:rPr lang="en-US" dirty="0"/>
              <a:t>In a </a:t>
            </a:r>
            <a:r>
              <a:rPr lang="en-US" b="1" dirty="0"/>
              <a:t>d⁹ configuration</a:t>
            </a:r>
            <a:r>
              <a:rPr lang="en-US" dirty="0"/>
              <a:t>, elongation of the octahedron lowers the </a:t>
            </a:r>
            <a:r>
              <a:rPr lang="en-US" b="1" dirty="0"/>
              <a:t>dz²</a:t>
            </a:r>
            <a:r>
              <a:rPr lang="en-US" dirty="0"/>
              <a:t> orbital enough that it becomes </a:t>
            </a:r>
            <a:r>
              <a:rPr lang="en-US" b="1" dirty="0"/>
              <a:t>doubly occupied</a:t>
            </a:r>
            <a:r>
              <a:rPr lang="en-US" dirty="0"/>
              <a:t>, while </a:t>
            </a:r>
            <a:r>
              <a:rPr lang="en-US" b="1" dirty="0"/>
              <a:t>dx²–y²</a:t>
            </a:r>
            <a:r>
              <a:rPr lang="en-US" dirty="0"/>
              <a:t> remains </a:t>
            </a:r>
            <a:r>
              <a:rPr lang="en-US" b="1" dirty="0"/>
              <a:t>singly occupied</a:t>
            </a:r>
            <a:r>
              <a:rPr lang="en-US" dirty="0"/>
              <a:t>, giving a greater stabilization than compression would. Thus, </a:t>
            </a:r>
            <a:r>
              <a:rPr lang="en-US" b="1" dirty="0"/>
              <a:t>s–dz² hybridization</a:t>
            </a:r>
            <a:r>
              <a:rPr lang="en-US" dirty="0"/>
              <a:t> under elongation explains the preferred distortion in d⁹ systems.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55</a:t>
            </a:fld>
            <a:endParaRPr lang="en-US"/>
          </a:p>
        </p:txBody>
      </p:sp>
    </p:spTree>
    <p:extLst>
      <p:ext uri="{BB962C8B-B14F-4D97-AF65-F5344CB8AC3E}">
        <p14:creationId xmlns:p14="http://schemas.microsoft.com/office/powerpoint/2010/main" val="2539045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1" dirty="0"/>
              <a:t>d¹⁰ case</a:t>
            </a:r>
            <a:r>
              <a:rPr lang="en-US" dirty="0"/>
              <a:t> (e.g., Hg²⁺), both </a:t>
            </a:r>
            <a:r>
              <a:rPr lang="en-US" b="1" dirty="0"/>
              <a:t>dz²</a:t>
            </a:r>
            <a:r>
              <a:rPr lang="en-US" dirty="0"/>
              <a:t> and </a:t>
            </a:r>
            <a:r>
              <a:rPr lang="en-US" b="1" dirty="0"/>
              <a:t>dx²–y²</a:t>
            </a:r>
            <a:r>
              <a:rPr lang="en-US" dirty="0"/>
              <a:t> orbitals are </a:t>
            </a:r>
            <a:r>
              <a:rPr lang="en-US" b="1" dirty="0"/>
              <a:t>doubly occupied</a:t>
            </a:r>
            <a:r>
              <a:rPr lang="en-US" dirty="0"/>
              <a:t>. It becomes favorable to </a:t>
            </a:r>
            <a:r>
              <a:rPr lang="en-US" b="1" dirty="0"/>
              <a:t>raise the dz² orbital’s energy</a:t>
            </a:r>
            <a:r>
              <a:rPr lang="en-US" dirty="0"/>
              <a:t> closer to that of the </a:t>
            </a:r>
            <a:r>
              <a:rPr lang="en-US" b="1" dirty="0"/>
              <a:t>s orbital</a:t>
            </a:r>
            <a:r>
              <a:rPr lang="en-US" dirty="0"/>
              <a:t>, increasing </a:t>
            </a:r>
            <a:r>
              <a:rPr lang="en-US" b="1" dirty="0"/>
              <a:t>s–dz² hybridization</a:t>
            </a:r>
            <a:r>
              <a:rPr lang="en-US" dirty="0"/>
              <a:t>. Greater hybridization strengthens orbital mixing and </a:t>
            </a:r>
            <a:r>
              <a:rPr lang="en-US" b="1" dirty="0"/>
              <a:t>stabilizes the dz² orbital overall</a:t>
            </a:r>
            <a:r>
              <a:rPr lang="en-US" dirty="0"/>
              <a:t>.</a:t>
            </a:r>
          </a:p>
          <a:p>
            <a:r>
              <a:rPr lang="en-US" dirty="0"/>
              <a:t>If the opposite distortion occurred, the </a:t>
            </a:r>
            <a:r>
              <a:rPr lang="en-US" b="1" dirty="0"/>
              <a:t>energy gap</a:t>
            </a:r>
            <a:r>
              <a:rPr lang="en-US" dirty="0"/>
              <a:t> between dz² and s would widen, reducing hybridization and providing </a:t>
            </a:r>
            <a:r>
              <a:rPr lang="en-US" b="1" dirty="0"/>
              <a:t>less stabilization</a:t>
            </a:r>
            <a:r>
              <a:rPr lang="en-US" dirty="0"/>
              <a:t>. Thus, compression increases s–dz² overlap and lowers total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56</a:t>
            </a:fld>
            <a:endParaRPr lang="en-US"/>
          </a:p>
        </p:txBody>
      </p:sp>
    </p:spTree>
    <p:extLst>
      <p:ext uri="{BB962C8B-B14F-4D97-AF65-F5344CB8AC3E}">
        <p14:creationId xmlns:p14="http://schemas.microsoft.com/office/powerpoint/2010/main" val="3411118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second-order Jahn–Teller distortion</a:t>
            </a:r>
            <a:r>
              <a:rPr lang="en-US" dirty="0"/>
              <a:t> is exemplified by </a:t>
            </a:r>
            <a:r>
              <a:rPr lang="en-US" b="1" dirty="0"/>
              <a:t>ammonia (NH₃)</a:t>
            </a:r>
            <a:r>
              <a:rPr lang="en-US" dirty="0"/>
              <a:t>.</a:t>
            </a:r>
          </a:p>
          <a:p>
            <a:r>
              <a:rPr lang="en-US" dirty="0"/>
              <a:t>In a </a:t>
            </a:r>
            <a:r>
              <a:rPr lang="en-US" b="1" dirty="0"/>
              <a:t>hypothetical trigonal planar</a:t>
            </a:r>
            <a:r>
              <a:rPr lang="en-US" dirty="0"/>
              <a:t> NH₃, the molecular orbitals are:</a:t>
            </a:r>
          </a:p>
          <a:p>
            <a:pPr>
              <a:buFont typeface="Arial" panose="020B0604020202020204" pitchFamily="34" charset="0"/>
              <a:buChar char="•"/>
            </a:pPr>
            <a:r>
              <a:rPr lang="en-US" b="1" dirty="0"/>
              <a:t>1A₁′</a:t>
            </a:r>
            <a:r>
              <a:rPr lang="en-US" dirty="0"/>
              <a:t> – bonding between N(2s) and H(1s).</a:t>
            </a:r>
          </a:p>
          <a:p>
            <a:pPr>
              <a:buFont typeface="Arial" panose="020B0604020202020204" pitchFamily="34" charset="0"/>
              <a:buChar char="•"/>
            </a:pPr>
            <a:r>
              <a:rPr lang="en-US" b="1" dirty="0"/>
              <a:t>2A₁′</a:t>
            </a:r>
            <a:r>
              <a:rPr lang="en-US" dirty="0"/>
              <a:t> – antibonding counterpart.</a:t>
            </a:r>
          </a:p>
          <a:p>
            <a:pPr>
              <a:buFont typeface="Arial" panose="020B0604020202020204" pitchFamily="34" charset="0"/>
              <a:buChar char="•"/>
            </a:pPr>
            <a:r>
              <a:rPr lang="en-US" b="1" dirty="0"/>
              <a:t>1E′</a:t>
            </a:r>
            <a:r>
              <a:rPr lang="en-US" dirty="0"/>
              <a:t> – bonding between N(2pₓ, 2p_y) and H(1s).</a:t>
            </a:r>
          </a:p>
          <a:p>
            <a:pPr>
              <a:buFont typeface="Arial" panose="020B0604020202020204" pitchFamily="34" charset="0"/>
              <a:buChar char="•"/>
            </a:pPr>
            <a:r>
              <a:rPr lang="en-US" b="1" dirty="0"/>
              <a:t>2E′</a:t>
            </a:r>
            <a:r>
              <a:rPr lang="en-US" dirty="0"/>
              <a:t> – antibonding counterpart.</a:t>
            </a:r>
          </a:p>
          <a:p>
            <a:pPr>
              <a:buFont typeface="Arial" panose="020B0604020202020204" pitchFamily="34" charset="0"/>
              <a:buChar char="•"/>
            </a:pPr>
            <a:r>
              <a:rPr lang="en-US" b="1" dirty="0"/>
              <a:t>A₂″</a:t>
            </a:r>
            <a:r>
              <a:rPr lang="en-US" dirty="0"/>
              <a:t> – nonbonding N(2p_z) orbital, which cannot mix with H orbitals and serves as the </a:t>
            </a:r>
            <a:r>
              <a:rPr lang="en-US" b="1" dirty="0"/>
              <a:t>HOMO</a:t>
            </a:r>
            <a:r>
              <a:rPr lang="en-US" dirty="0"/>
              <a:t>.</a:t>
            </a:r>
          </a:p>
          <a:p>
            <a:r>
              <a:rPr lang="en-US" dirty="0"/>
              <a:t>This configuration sets up conditions for a distortion that mixes the filled nonbonding orbital with nearby empty orbitals.</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57</a:t>
            </a:fld>
            <a:endParaRPr lang="en-US"/>
          </a:p>
        </p:txBody>
      </p:sp>
    </p:spTree>
    <p:extLst>
      <p:ext uri="{BB962C8B-B14F-4D97-AF65-F5344CB8AC3E}">
        <p14:creationId xmlns:p14="http://schemas.microsoft.com/office/powerpoint/2010/main" val="909341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redraw this using the symbolic style we’ll use going forward. When both atomic orbitals have the same sign, their overlap produces constructive interference and a bonding molecular orbital. When they have opposite signs, destructive interference occurs, creating an antibonding orbital. Using extended </a:t>
            </a:r>
            <a:r>
              <a:rPr lang="en-US" dirty="0" err="1"/>
              <a:t>Hückel</a:t>
            </a:r>
            <a:r>
              <a:rPr lang="en-US" dirty="0"/>
              <a:t> theory, we find that the coefficients in the bonding MO are smaller than those in the antibonding MO. This happens because, during normalization, the antibonding orbital’s positive and negative regions partially cancel each other out when the total wave function is integrated over space. To achieve the same overall normalization (so that the total probability remains one), the remaining portions of the wave function must be scaled up, resulting in larger coefficients. The bonding orbital is stabilized by about 4 eV, while the antibonding orbital is destabilized by about 17 eV. In general, the energy stabilization of a bonding orbital is always less than the destabilization of its antibonding counterpart, which is why filling both orbitals provides no net stabilization and makes bond formation unfavorable.</a:t>
            </a:r>
          </a:p>
        </p:txBody>
      </p:sp>
      <p:sp>
        <p:nvSpPr>
          <p:cNvPr id="4" name="Slide Number Placeholder 3"/>
          <p:cNvSpPr>
            <a:spLocks noGrp="1"/>
          </p:cNvSpPr>
          <p:nvPr>
            <p:ph type="sldNum" sz="quarter" idx="5"/>
          </p:nvPr>
        </p:nvSpPr>
        <p:spPr/>
        <p:txBody>
          <a:bodyPr/>
          <a:lstStyle/>
          <a:p>
            <a:fld id="{77064E4B-BE84-3446-8D75-C49B572AFF22}" type="slidenum">
              <a:rPr lang="en-US" smtClean="0"/>
              <a:t>5</a:t>
            </a:fld>
            <a:endParaRPr lang="en-US"/>
          </a:p>
        </p:txBody>
      </p:sp>
    </p:spTree>
    <p:extLst>
      <p:ext uri="{BB962C8B-B14F-4D97-AF65-F5344CB8AC3E}">
        <p14:creationId xmlns:p14="http://schemas.microsoft.com/office/powerpoint/2010/main" val="32026486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Ammonia is </a:t>
            </a:r>
            <a:r>
              <a:rPr lang="en-US" b="1" dirty="0"/>
              <a:t>not trigonal planar</a:t>
            </a:r>
            <a:r>
              <a:rPr lang="en-US" dirty="0"/>
              <a:t> but </a:t>
            </a:r>
            <a:r>
              <a:rPr lang="en-US" b="1" dirty="0"/>
              <a:t>trigonal pyramidal</a:t>
            </a:r>
            <a:r>
              <a:rPr lang="en-US" dirty="0"/>
              <a:t> due to a </a:t>
            </a:r>
            <a:r>
              <a:rPr lang="en-US" b="1" dirty="0"/>
              <a:t>second-order Jahn–Teller distortion</a:t>
            </a:r>
            <a:r>
              <a:rPr lang="en-US" dirty="0"/>
              <a:t>.</a:t>
            </a:r>
          </a:p>
          <a:p>
            <a:r>
              <a:rPr lang="en-US" dirty="0"/>
              <a:t>When the geometry changes from planar to pyramidal, the </a:t>
            </a:r>
            <a:r>
              <a:rPr lang="en-US" b="1" dirty="0" err="1"/>
              <a:t>p_z</a:t>
            </a:r>
            <a:r>
              <a:rPr lang="en-US" dirty="0"/>
              <a:t> and </a:t>
            </a:r>
            <a:r>
              <a:rPr lang="en-US" b="1" dirty="0"/>
              <a:t>s</a:t>
            </a:r>
            <a:r>
              <a:rPr lang="en-US" dirty="0"/>
              <a:t> orbitals both gain </a:t>
            </a:r>
            <a:r>
              <a:rPr lang="en-US" b="1" dirty="0"/>
              <a:t>A₁ symmetry</a:t>
            </a:r>
            <a:r>
              <a:rPr lang="en-US" dirty="0"/>
              <a:t>, allowing </a:t>
            </a:r>
            <a:r>
              <a:rPr lang="en-US" b="1" dirty="0"/>
              <a:t>mixing between the HOMO (nonbonding </a:t>
            </a:r>
            <a:r>
              <a:rPr lang="en-US" b="1" dirty="0" err="1"/>
              <a:t>p_z</a:t>
            </a:r>
            <a:r>
              <a:rPr lang="en-US" b="1" dirty="0"/>
              <a:t>)</a:t>
            </a:r>
            <a:r>
              <a:rPr lang="en-US" dirty="0"/>
              <a:t> and </a:t>
            </a:r>
            <a:r>
              <a:rPr lang="en-US" b="1" dirty="0"/>
              <a:t>LUMO (antibonding 2s)</a:t>
            </a:r>
            <a:r>
              <a:rPr lang="en-US" dirty="0"/>
              <a:t>.</a:t>
            </a:r>
          </a:p>
          <a:p>
            <a:r>
              <a:rPr lang="en-US" dirty="0"/>
              <a:t>This hybridization creates a </a:t>
            </a:r>
            <a:r>
              <a:rPr lang="en-US" b="1" dirty="0"/>
              <a:t>filled orbital</a:t>
            </a:r>
            <a:r>
              <a:rPr lang="en-US" dirty="0"/>
              <a:t> that is mostly nonbonding but slightly bonding, and an </a:t>
            </a:r>
            <a:r>
              <a:rPr lang="en-US" b="1" dirty="0"/>
              <a:t>empty orbital</a:t>
            </a:r>
            <a:r>
              <a:rPr lang="en-US" dirty="0"/>
              <a:t> that is strongly antibonding.</a:t>
            </a:r>
          </a:p>
          <a:p>
            <a:r>
              <a:rPr lang="en-US" dirty="0"/>
              <a:t>The filled orbital gains stability because its electron density shifts toward the pyramid apex, forming a weakly bonding region.</a:t>
            </a:r>
          </a:p>
          <a:p>
            <a:r>
              <a:rPr lang="en-US" dirty="0"/>
              <a:t>Although the antibonding orbital rises in energy, it’s unoccupied, so there’s no penalty.</a:t>
            </a:r>
          </a:p>
          <a:p>
            <a:r>
              <a:rPr lang="en-US" dirty="0"/>
              <a:t>This distortion occurs when the </a:t>
            </a:r>
            <a:r>
              <a:rPr lang="en-US" b="1" dirty="0"/>
              <a:t>HOMO–LUMO gap is small</a:t>
            </a:r>
            <a:r>
              <a:rPr lang="en-US" dirty="0"/>
              <a:t> and symmetry lowering enables mixing, thereby stabilizing the filled orbital.</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58</a:t>
            </a:fld>
            <a:endParaRPr lang="en-US"/>
          </a:p>
        </p:txBody>
      </p:sp>
    </p:spTree>
    <p:extLst>
      <p:ext uri="{BB962C8B-B14F-4D97-AF65-F5344CB8AC3E}">
        <p14:creationId xmlns:p14="http://schemas.microsoft.com/office/powerpoint/2010/main" val="293367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a:t>
            </a:r>
            <a:r>
              <a:rPr lang="en-US" b="1" dirty="0"/>
              <a:t>second-order Jahn–Teller distortion</a:t>
            </a:r>
            <a:r>
              <a:rPr lang="en-US" dirty="0"/>
              <a:t> in solid-state chemistry appears in </a:t>
            </a:r>
            <a:r>
              <a:rPr lang="en-US" b="1" dirty="0"/>
              <a:t>main-group ions</a:t>
            </a:r>
            <a:r>
              <a:rPr lang="en-US" dirty="0"/>
              <a:t> such as </a:t>
            </a:r>
            <a:r>
              <a:rPr lang="en-US" b="1" dirty="0"/>
              <a:t>Pb²⁺</a:t>
            </a:r>
            <a:r>
              <a:rPr lang="en-US" dirty="0"/>
              <a:t>, important in </a:t>
            </a:r>
            <a:r>
              <a:rPr lang="en-US" b="1" dirty="0"/>
              <a:t>ferroelectrics</a:t>
            </a:r>
            <a:r>
              <a:rPr lang="en-US" dirty="0"/>
              <a:t>.</a:t>
            </a:r>
          </a:p>
          <a:p>
            <a:r>
              <a:rPr lang="en-US" dirty="0"/>
              <a:t>In an </a:t>
            </a:r>
            <a:r>
              <a:rPr lang="en-US" b="1" dirty="0"/>
              <a:t>octahedral environment</a:t>
            </a:r>
            <a:r>
              <a:rPr lang="en-US" dirty="0"/>
              <a:t>, the </a:t>
            </a:r>
            <a:r>
              <a:rPr lang="en-US" b="1" dirty="0"/>
              <a:t>HOMO</a:t>
            </a:r>
            <a:r>
              <a:rPr lang="en-US" dirty="0"/>
              <a:t> is the </a:t>
            </a:r>
            <a:r>
              <a:rPr lang="en-US" b="1" dirty="0"/>
              <a:t>antibonding Pb 6s–Cl combination</a:t>
            </a:r>
            <a:r>
              <a:rPr lang="en-US" dirty="0"/>
              <a:t>, and the </a:t>
            </a:r>
            <a:r>
              <a:rPr lang="en-US" b="1" dirty="0"/>
              <a:t>LUMO</a:t>
            </a:r>
            <a:r>
              <a:rPr lang="en-US" dirty="0"/>
              <a:t> is the </a:t>
            </a:r>
            <a:r>
              <a:rPr lang="en-US" b="1" dirty="0"/>
              <a:t>antibonding Pb 6p–Cl combination</a:t>
            </a:r>
            <a:r>
              <a:rPr lang="en-US" dirty="0"/>
              <a:t>.</a:t>
            </a:r>
          </a:p>
          <a:p>
            <a:r>
              <a:rPr lang="en-US" dirty="0"/>
              <a:t>A </a:t>
            </a:r>
            <a:r>
              <a:rPr lang="en-US" b="1" dirty="0"/>
              <a:t>distortion that allows mixing of the s and p orbitals</a:t>
            </a:r>
            <a:r>
              <a:rPr lang="en-US" dirty="0"/>
              <a:t> (normally symmetry-forbidden) produces stabilization through orbital hybridization—this is the second-order Jahn–Teller effect.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59</a:t>
            </a:fld>
            <a:endParaRPr lang="en-US"/>
          </a:p>
        </p:txBody>
      </p:sp>
    </p:spTree>
    <p:extLst>
      <p:ext uri="{BB962C8B-B14F-4D97-AF65-F5344CB8AC3E}">
        <p14:creationId xmlns:p14="http://schemas.microsoft.com/office/powerpoint/2010/main" val="1246556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Lowering the </a:t>
            </a:r>
            <a:r>
              <a:rPr lang="en-US" b="1" dirty="0"/>
              <a:t>octahedral symmetry</a:t>
            </a:r>
            <a:r>
              <a:rPr lang="en-US" dirty="0"/>
              <a:t> allows </a:t>
            </a:r>
            <a:r>
              <a:rPr lang="en-US" b="1" dirty="0"/>
              <a:t>mixing between Pb 6s and 6p orbitals</a:t>
            </a:r>
            <a:r>
              <a:rPr lang="en-US" dirty="0"/>
              <a:t>.</a:t>
            </a:r>
          </a:p>
          <a:p>
            <a:r>
              <a:rPr lang="en-US" dirty="0"/>
              <a:t>If </a:t>
            </a:r>
            <a:r>
              <a:rPr lang="en-US" b="1" dirty="0"/>
              <a:t>Pb²⁺</a:t>
            </a:r>
            <a:r>
              <a:rPr lang="en-US" dirty="0"/>
              <a:t> shifts along the fourfold axis—forming one short and one long Pb–Cl bond—the symmetry drops to </a:t>
            </a:r>
            <a:r>
              <a:rPr lang="en-US" b="1" dirty="0" err="1"/>
              <a:t>D₄h</a:t>
            </a:r>
            <a:r>
              <a:rPr lang="en-US" b="1" dirty="0"/>
              <a:t> (4mm)</a:t>
            </a:r>
            <a:r>
              <a:rPr lang="en-US" dirty="0"/>
              <a:t>. This distortion </a:t>
            </a:r>
            <a:r>
              <a:rPr lang="en-US" b="1" dirty="0"/>
              <a:t>stabilizes</a:t>
            </a:r>
            <a:r>
              <a:rPr lang="en-US" dirty="0"/>
              <a:t> the antibonding </a:t>
            </a:r>
            <a:r>
              <a:rPr lang="en-US" b="1" dirty="0"/>
              <a:t>Pb 6s–Cl</a:t>
            </a:r>
            <a:r>
              <a:rPr lang="en-US" dirty="0"/>
              <a:t> interaction and </a:t>
            </a:r>
            <a:r>
              <a:rPr lang="en-US" b="1" dirty="0"/>
              <a:t>destabilizes</a:t>
            </a:r>
            <a:r>
              <a:rPr lang="en-US" dirty="0"/>
              <a:t> the mainly </a:t>
            </a:r>
            <a:r>
              <a:rPr lang="en-US" b="1" dirty="0" err="1"/>
              <a:t>p_z</a:t>
            </a:r>
            <a:r>
              <a:rPr lang="en-US" b="1" dirty="0"/>
              <a:t>–Cl</a:t>
            </a:r>
            <a:r>
              <a:rPr lang="en-US" dirty="0"/>
              <a:t> interaction.</a:t>
            </a:r>
          </a:p>
          <a:p>
            <a:r>
              <a:rPr lang="en-US" dirty="0"/>
              <a:t>The result is an </a:t>
            </a:r>
            <a:r>
              <a:rPr lang="en-US" b="1" dirty="0"/>
              <a:t>occupied orbital</a:t>
            </a:r>
            <a:r>
              <a:rPr lang="en-US" dirty="0"/>
              <a:t> that is almost nonbonding and localized toward one side of the octahedron.</a:t>
            </a:r>
          </a:p>
          <a:p>
            <a:r>
              <a:rPr lang="en-US" dirty="0"/>
              <a:t>This is the </a:t>
            </a:r>
            <a:r>
              <a:rPr lang="en-US" b="1" dirty="0" err="1"/>
              <a:t>stereoactive</a:t>
            </a:r>
            <a:r>
              <a:rPr lang="en-US" b="1" dirty="0"/>
              <a:t> lone-pair distortion</a:t>
            </a:r>
            <a:r>
              <a:rPr lang="en-US" dirty="0"/>
              <a:t>, analogous to how </a:t>
            </a:r>
            <a:r>
              <a:rPr lang="en-US" b="1" dirty="0"/>
              <a:t>VSEPR theory</a:t>
            </a:r>
            <a:r>
              <a:rPr lang="en-US" dirty="0"/>
              <a:t> explains the pyramidal shape of NH₃ through a filled </a:t>
            </a:r>
            <a:r>
              <a:rPr lang="en-US" b="1" dirty="0"/>
              <a:t>sp³ hybrid orbital</a:t>
            </a:r>
            <a:r>
              <a:rPr lang="en-US" dirty="0"/>
              <a:t>. The molecular orbital picture provides a deeper, quantitative version of that concept.</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60</a:t>
            </a:fld>
            <a:endParaRPr lang="en-US"/>
          </a:p>
        </p:txBody>
      </p:sp>
    </p:spTree>
    <p:extLst>
      <p:ext uri="{BB962C8B-B14F-4D97-AF65-F5344CB8AC3E}">
        <p14:creationId xmlns:p14="http://schemas.microsoft.com/office/powerpoint/2010/main" val="7021027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compounds commonly show </a:t>
            </a:r>
            <a:r>
              <a:rPr lang="en-US" b="1" dirty="0" err="1"/>
              <a:t>stereoactive</a:t>
            </a:r>
            <a:r>
              <a:rPr lang="en-US" b="1" dirty="0"/>
              <a:t> lone-pair distortions</a:t>
            </a:r>
            <a:r>
              <a:rPr lang="en-US" dirty="0"/>
              <a:t>, a form of </a:t>
            </a:r>
            <a:r>
              <a:rPr lang="en-US" b="1" dirty="0"/>
              <a:t>second-order Jahn–Teller distortion</a:t>
            </a:r>
            <a:r>
              <a:rPr lang="en-US" dirty="0"/>
              <a:t>.</a:t>
            </a:r>
          </a:p>
          <a:p>
            <a:r>
              <a:rPr lang="en-US" dirty="0"/>
              <a:t>In </a:t>
            </a:r>
            <a:r>
              <a:rPr lang="en-US" b="1" dirty="0" err="1"/>
              <a:t>PbO</a:t>
            </a:r>
            <a:r>
              <a:rPr lang="en-US" dirty="0"/>
              <a:t>, which resembles the </a:t>
            </a:r>
            <a:r>
              <a:rPr lang="en-US" b="1" dirty="0" err="1"/>
              <a:t>CsCl</a:t>
            </a:r>
            <a:r>
              <a:rPr lang="en-US" b="1" dirty="0"/>
              <a:t> structure</a:t>
            </a:r>
            <a:r>
              <a:rPr lang="en-US" dirty="0"/>
              <a:t>, the </a:t>
            </a:r>
            <a:r>
              <a:rPr lang="en-US" b="1" dirty="0"/>
              <a:t>Pb²⁺ ion</a:t>
            </a:r>
            <a:r>
              <a:rPr lang="en-US" dirty="0"/>
              <a:t> shifts off-center toward one face of the cube, forming </a:t>
            </a:r>
            <a:r>
              <a:rPr lang="en-US" b="1" dirty="0"/>
              <a:t>four short Pb–O bonds</a:t>
            </a:r>
            <a:r>
              <a:rPr lang="en-US" dirty="0"/>
              <a:t> and </a:t>
            </a:r>
            <a:r>
              <a:rPr lang="en-US" b="1" dirty="0"/>
              <a:t>two long ones</a:t>
            </a:r>
            <a:r>
              <a:rPr lang="en-US" dirty="0"/>
              <a:t>. This creates a cavity that accommodates the </a:t>
            </a:r>
            <a:r>
              <a:rPr lang="en-US" b="1" dirty="0"/>
              <a:t>lone pair</a:t>
            </a:r>
            <a:r>
              <a:rPr lang="en-US" dirty="0"/>
              <a:t>, arising from mixing between the </a:t>
            </a:r>
            <a:r>
              <a:rPr lang="en-US" b="1" dirty="0"/>
              <a:t>filled antibonding Pb 6s orbital (HOMO)</a:t>
            </a:r>
            <a:r>
              <a:rPr lang="en-US" dirty="0"/>
              <a:t> and the </a:t>
            </a:r>
            <a:r>
              <a:rPr lang="en-US" b="1" dirty="0"/>
              <a:t>empty Pb 6p orbital</a:t>
            </a:r>
            <a:r>
              <a:rPr lang="en-US" dirty="0"/>
              <a:t>.</a:t>
            </a:r>
          </a:p>
          <a:p>
            <a:r>
              <a:rPr lang="en-US" dirty="0"/>
              <a:t>Similar distortions occur in </a:t>
            </a:r>
            <a:r>
              <a:rPr lang="en-US" b="1" dirty="0"/>
              <a:t>d⁰ transition-metal oxides</a:t>
            </a:r>
            <a:r>
              <a:rPr lang="en-US" dirty="0"/>
              <a:t> with high-valence cations such as </a:t>
            </a:r>
            <a:r>
              <a:rPr lang="en-US" b="1" dirty="0"/>
              <a:t>Mo⁶⁺, Nb⁵⁺, Ta⁵⁺, and Ti⁴⁺</a:t>
            </a:r>
            <a:r>
              <a:rPr lang="en-US" dirty="0"/>
              <a:t>, where the cation displaces from the center of its coordination polyhedron due to the same second-order Jahn–Teller mechanism.</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61</a:t>
            </a:fld>
            <a:endParaRPr lang="en-US"/>
          </a:p>
        </p:txBody>
      </p:sp>
    </p:spTree>
    <p:extLst>
      <p:ext uri="{BB962C8B-B14F-4D97-AF65-F5344CB8AC3E}">
        <p14:creationId xmlns:p14="http://schemas.microsoft.com/office/powerpoint/2010/main" val="2522197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summarize what we’ve seen.</a:t>
            </a:r>
          </a:p>
          <a:p>
            <a:r>
              <a:rPr lang="en-US" dirty="0"/>
              <a:t>The first idea is about spin states — it’s a balance between the crystal-field splitting, </a:t>
            </a:r>
            <a:r>
              <a:rPr lang="el-GR" dirty="0"/>
              <a:t>Δ, </a:t>
            </a:r>
            <a:r>
              <a:rPr lang="en-US" dirty="0"/>
              <a:t>and the spin-pairing energy, P.</a:t>
            </a:r>
          </a:p>
          <a:p>
            <a:r>
              <a:rPr lang="en-US" dirty="0"/>
              <a:t>If </a:t>
            </a:r>
            <a:r>
              <a:rPr lang="el-GR" dirty="0"/>
              <a:t>Δ </a:t>
            </a:r>
            <a:r>
              <a:rPr lang="en-US" dirty="0"/>
              <a:t>is large, it pays to pair up electrons in the lower </a:t>
            </a:r>
            <a:r>
              <a:rPr lang="en-US" dirty="0" err="1"/>
              <a:t>t₂g</a:t>
            </a:r>
            <a:r>
              <a:rPr lang="en-US" dirty="0"/>
              <a:t> orbitals — that’s the low-spin case.</a:t>
            </a:r>
          </a:p>
          <a:p>
            <a:r>
              <a:rPr lang="en-US" dirty="0"/>
              <a:t>If </a:t>
            </a:r>
            <a:r>
              <a:rPr lang="el-GR" dirty="0"/>
              <a:t>Δ </a:t>
            </a:r>
            <a:r>
              <a:rPr lang="en-US" dirty="0"/>
              <a:t>is small, it’s cheaper to spread them out into all five d orbitals — that’s the high-spin case.</a:t>
            </a:r>
          </a:p>
          <a:p>
            <a:r>
              <a:rPr lang="el-GR" dirty="0"/>
              <a:t>Δ </a:t>
            </a:r>
            <a:r>
              <a:rPr lang="en-US" dirty="0"/>
              <a:t>gets larger for 4d and 5d metals, for short and more covalent bonds, and for strong-field ligands like CO and CN⁻.</a:t>
            </a:r>
          </a:p>
          <a:p>
            <a:r>
              <a:rPr lang="en-US" dirty="0"/>
              <a:t>In tetrahedral fields, the splitting is only about half as big, so those are almost always high spin.</a:t>
            </a:r>
          </a:p>
          <a:p>
            <a:br>
              <a:rPr lang="en-US" dirty="0"/>
            </a:br>
            <a:endParaRPr lang="en-US" dirty="0"/>
          </a:p>
          <a:p>
            <a:r>
              <a:rPr lang="en-US" dirty="0"/>
              <a:t>Now for d⁸ metals, the difference between nickel and platinum is a good example.</a:t>
            </a:r>
          </a:p>
          <a:p>
            <a:r>
              <a:rPr lang="en-US" dirty="0"/>
              <a:t>Nickel has a small </a:t>
            </a:r>
            <a:r>
              <a:rPr lang="el-GR" dirty="0"/>
              <a:t>Δ </a:t>
            </a:r>
            <a:r>
              <a:rPr lang="en-US" dirty="0"/>
              <a:t>and stays octahedral.</a:t>
            </a:r>
          </a:p>
          <a:p>
            <a:r>
              <a:rPr lang="en-US" dirty="0"/>
              <a:t>Platinum has a large </a:t>
            </a:r>
            <a:r>
              <a:rPr lang="el-GR" dirty="0"/>
              <a:t>Δ </a:t>
            </a:r>
            <a:r>
              <a:rPr lang="en-US" dirty="0"/>
              <a:t>and distorts to square planar, pushing the dx²–y² orbital way up and stabilizing the rest.</a:t>
            </a:r>
          </a:p>
          <a:p>
            <a:br>
              <a:rPr lang="en-US" dirty="0"/>
            </a:br>
            <a:endParaRPr lang="en-US" dirty="0"/>
          </a:p>
          <a:p>
            <a:r>
              <a:rPr lang="en-US" dirty="0"/>
              <a:t>Then we have the Jahn–Teller effect.</a:t>
            </a:r>
          </a:p>
          <a:p>
            <a:r>
              <a:rPr lang="en-US" dirty="0"/>
              <a:t>Whenever a degenerate orbital is partially filled — like in high-spin d⁴ or d⁹ ions — the system lowers its energy by distorting, usually by elongating the octahedron.</a:t>
            </a:r>
          </a:p>
          <a:p>
            <a:r>
              <a:rPr lang="en-US" dirty="0"/>
              <a:t>That removes the degeneracy and stabilizes one orbital.</a:t>
            </a:r>
          </a:p>
          <a:p>
            <a:br>
              <a:rPr lang="en-US" dirty="0"/>
            </a:br>
            <a:endParaRPr lang="en-US" dirty="0"/>
          </a:p>
          <a:p>
            <a:r>
              <a:rPr lang="en-US" dirty="0"/>
              <a:t>Finally, in the second-order Jahn–Teller case, we get mixing between a filled and an empty orbital of the same symmetry.</a:t>
            </a:r>
          </a:p>
          <a:p>
            <a:r>
              <a:rPr lang="en-US" dirty="0"/>
              <a:t>That’s why ammonia isn’t flat — the nitrogen s and p orbitals mix.</a:t>
            </a:r>
          </a:p>
          <a:p>
            <a:r>
              <a:rPr lang="en-US" dirty="0"/>
              <a:t>And it’s why Pb²⁺ and Sn²⁺ cations shift off-center — their 6s and 6p orbitals mix to make a </a:t>
            </a:r>
            <a:r>
              <a:rPr lang="en-US" dirty="0" err="1"/>
              <a:t>stereoactive</a:t>
            </a:r>
            <a:r>
              <a:rPr lang="en-US" dirty="0"/>
              <a:t> lone pair.</a:t>
            </a:r>
          </a:p>
          <a:p>
            <a:r>
              <a:rPr lang="en-US" dirty="0"/>
              <a:t>You see the same thing in d⁰ oxides like Ti⁴⁺ or Nb⁵⁺.</a:t>
            </a:r>
          </a:p>
          <a:p>
            <a:br>
              <a:rPr lang="en-US" dirty="0"/>
            </a:br>
            <a:endParaRPr lang="en-US" dirty="0"/>
          </a:p>
          <a:p>
            <a:r>
              <a:rPr lang="en-US" dirty="0"/>
              <a:t>All of these effects — spin states, square-planar geometry, Jahn–Teller distortions — come from the same principle: the system always finds a way to lower its energy by changing how the d orbitals are occupied or mixed.</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62</a:t>
            </a:fld>
            <a:endParaRPr lang="en-US"/>
          </a:p>
        </p:txBody>
      </p:sp>
    </p:spTree>
    <p:extLst>
      <p:ext uri="{BB962C8B-B14F-4D97-AF65-F5344CB8AC3E}">
        <p14:creationId xmlns:p14="http://schemas.microsoft.com/office/powerpoint/2010/main" val="2135810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plot the molecular orbital wave function along the internuclear axis, we see clear interference patterns. In the bonding molecular orbital, the wave functions overlap constructively, increasing electron density between the nuclei. In the antibonding orbital, the wave functions have opposite signs and cancel at z = 0, producing a nodal plane at that point. This pushes electron density away from the nuclei, making the antibonding orbital higher in energy.</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6</a:t>
            </a:fld>
            <a:endParaRPr lang="en-US"/>
          </a:p>
        </p:txBody>
      </p:sp>
    </p:spTree>
    <p:extLst>
      <p:ext uri="{BB962C8B-B14F-4D97-AF65-F5344CB8AC3E}">
        <p14:creationId xmlns:p14="http://schemas.microsoft.com/office/powerpoint/2010/main" val="4085445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a more complex case with two different atoms. Replacing one hydrogen with helium introduces a higher nuclear charge, so the helium 1s orbital lies lower in energy than hydrogen’s. This energy difference creates partial ionicity—what we call a polar covalent bond.</a:t>
            </a:r>
            <a:br>
              <a:rPr lang="en-US" dirty="0"/>
            </a:br>
            <a:endParaRPr lang="en-US" dirty="0"/>
          </a:p>
          <a:p>
            <a:r>
              <a:rPr lang="en-US" dirty="0"/>
              <a:t>In the bonding molecular orbital, the coefficient for helium is larger than for hydrogen, meaning the bonding orbital resembles helium’s 1s orbital more strongly. The opposite occurs in the antibonding orbital, which is weighted more toward hydrogen. As the energy gap between atomic orbitals increases, the bonding orbital increasingly resembles the more electronegative atom, while the antibonding orbital resembles the more electropositive one. In the limit of a very large energy difference, the bond becomes purely ionic.</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7</a:t>
            </a:fld>
            <a:endParaRPr lang="en-US"/>
          </a:p>
        </p:txBody>
      </p:sp>
    </p:spTree>
    <p:extLst>
      <p:ext uri="{BB962C8B-B14F-4D97-AF65-F5344CB8AC3E}">
        <p14:creationId xmlns:p14="http://schemas.microsoft.com/office/powerpoint/2010/main" val="242881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key point is that the stabilization of the bonding molecular orbital decreases when the atomic orbitals differ in energy. In H₂, the bonding MO is stabilized by about 4 eV, but in the H–He system it’s only about 1.8 eV. This shows that as the energy mismatch between atomic orbitals increases, their overlap and degree of mixing diminish, reducing the bonding interaction.</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8</a:t>
            </a:fld>
            <a:endParaRPr lang="en-US"/>
          </a:p>
        </p:txBody>
      </p:sp>
    </p:spTree>
    <p:extLst>
      <p:ext uri="{BB962C8B-B14F-4D97-AF65-F5344CB8AC3E}">
        <p14:creationId xmlns:p14="http://schemas.microsoft.com/office/powerpoint/2010/main" val="189022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examine O₂, starting with a simplified view and then moving toward the full MO diagram. The two 2s orbitals overlap to form bonding and antibonding MOs, similar to H₂. The 2p orbitals, being higher in energy, also combine—but their interactions split into a 1–2–2–1 pattern rather than three equal pairs.</a:t>
            </a:r>
          </a:p>
          <a:p>
            <a:endParaRPr lang="en-US" dirty="0"/>
          </a:p>
          <a:p>
            <a:r>
              <a:rPr lang="en-US" dirty="0"/>
              <a:t>Along the internuclear (z) axis, the </a:t>
            </a:r>
            <a:r>
              <a:rPr lang="en-US" dirty="0" err="1"/>
              <a:t>p_z</a:t>
            </a:r>
            <a:r>
              <a:rPr lang="en-US" dirty="0"/>
              <a:t> orbitals overlap head-on, forming </a:t>
            </a:r>
            <a:r>
              <a:rPr lang="el-GR" dirty="0"/>
              <a:t>σ (</a:t>
            </a:r>
            <a:r>
              <a:rPr lang="en-US" dirty="0"/>
              <a:t>sigma) bonding and antibonding </a:t>
            </a:r>
            <a:r>
              <a:rPr lang="en-US" dirty="0" err="1"/>
              <a:t>MOs.</a:t>
            </a:r>
            <a:r>
              <a:rPr lang="en-US" dirty="0"/>
              <a:t> The </a:t>
            </a:r>
            <a:r>
              <a:rPr lang="en-US" dirty="0" err="1"/>
              <a:t>p_x</a:t>
            </a:r>
            <a:r>
              <a:rPr lang="en-US" dirty="0"/>
              <a:t> and </a:t>
            </a:r>
            <a:r>
              <a:rPr lang="en-US" dirty="0" err="1"/>
              <a:t>p_y</a:t>
            </a:r>
            <a:r>
              <a:rPr lang="en-US" dirty="0"/>
              <a:t> orbitals overlap side-on, forming </a:t>
            </a:r>
            <a:r>
              <a:rPr lang="el-GR" dirty="0"/>
              <a:t>π (</a:t>
            </a:r>
            <a:r>
              <a:rPr lang="en-US" dirty="0"/>
              <a:t>pi) bonding and antibonding MOs with less overlap. Greater spatial overlap leads to a larger energy gap between bonding and antibonding orbitals, so </a:t>
            </a:r>
            <a:r>
              <a:rPr lang="el-GR" dirty="0"/>
              <a:t>σ </a:t>
            </a:r>
            <a:r>
              <a:rPr lang="en-US" dirty="0"/>
              <a:t>bonds are stronger than </a:t>
            </a:r>
            <a:r>
              <a:rPr lang="el-GR" dirty="0"/>
              <a:t>π </a:t>
            </a:r>
            <a:r>
              <a:rPr lang="en-US" dirty="0"/>
              <a:t>bonds.</a:t>
            </a:r>
            <a:br>
              <a:rPr lang="en-US" dirty="0"/>
            </a:br>
            <a:endParaRPr lang="en-US" dirty="0"/>
          </a:p>
          <a:p>
            <a:r>
              <a:rPr lang="en-US" dirty="0"/>
              <a:t>To obtain the true O₂ MO diagram, we must also account for </a:t>
            </a:r>
            <a:r>
              <a:rPr lang="el-GR" dirty="0"/>
              <a:t>σ–σ </a:t>
            </a:r>
            <a:r>
              <a:rPr lang="en-US" dirty="0"/>
              <a:t>mixing between the 2s and 2p orbitals, which slightly alters their energies and ordering.</a:t>
            </a:r>
          </a:p>
          <a:p>
            <a:endParaRPr lang="en-US" dirty="0"/>
          </a:p>
        </p:txBody>
      </p:sp>
      <p:sp>
        <p:nvSpPr>
          <p:cNvPr id="4" name="Slide Number Placeholder 3"/>
          <p:cNvSpPr>
            <a:spLocks noGrp="1"/>
          </p:cNvSpPr>
          <p:nvPr>
            <p:ph type="sldNum" sz="quarter" idx="5"/>
          </p:nvPr>
        </p:nvSpPr>
        <p:spPr/>
        <p:txBody>
          <a:bodyPr/>
          <a:lstStyle/>
          <a:p>
            <a:fld id="{77064E4B-BE84-3446-8D75-C49B572AFF22}" type="slidenum">
              <a:rPr lang="en-US" smtClean="0"/>
              <a:t>9</a:t>
            </a:fld>
            <a:endParaRPr lang="en-US"/>
          </a:p>
        </p:txBody>
      </p:sp>
    </p:spTree>
    <p:extLst>
      <p:ext uri="{BB962C8B-B14F-4D97-AF65-F5344CB8AC3E}">
        <p14:creationId xmlns:p14="http://schemas.microsoft.com/office/powerpoint/2010/main" val="265285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E294-ED32-EB77-C437-1A223B3FDA07}"/>
              </a:ext>
            </a:extLst>
          </p:cNvPr>
          <p:cNvSpPr>
            <a:spLocks noGrp="1"/>
          </p:cNvSpPr>
          <p:nvPr>
            <p:ph type="title"/>
          </p:nvPr>
        </p:nvSpPr>
        <p:spPr>
          <a:xfrm>
            <a:off x="1441939" y="204299"/>
            <a:ext cx="8229600" cy="1143000"/>
          </a:xfrm>
        </p:spPr>
        <p:txBody>
          <a:bodyPr/>
          <a:lstStyle/>
          <a:p>
            <a:r>
              <a:rPr lang="en-US" dirty="0"/>
              <a:t>Molecular Orbital Theory</a:t>
            </a:r>
          </a:p>
        </p:txBody>
      </p:sp>
      <p:pic>
        <p:nvPicPr>
          <p:cNvPr id="3" name="Picture 2">
            <a:extLst>
              <a:ext uri="{FF2B5EF4-FFF2-40B4-BE49-F238E27FC236}">
                <a16:creationId xmlns:a16="http://schemas.microsoft.com/office/drawing/2014/main" id="{A8A5988F-13D9-F700-B24E-B5D14B5011AC}"/>
              </a:ext>
            </a:extLst>
          </p:cNvPr>
          <p:cNvPicPr>
            <a:picLocks noChangeAspect="1"/>
          </p:cNvPicPr>
          <p:nvPr/>
        </p:nvPicPr>
        <p:blipFill>
          <a:blip r:embed="rId3"/>
          <a:stretch>
            <a:fillRect/>
          </a:stretch>
        </p:blipFill>
        <p:spPr>
          <a:xfrm>
            <a:off x="633779" y="1888894"/>
            <a:ext cx="10808210" cy="4283306"/>
          </a:xfrm>
          <a:prstGeom prst="rect">
            <a:avLst/>
          </a:prstGeom>
        </p:spPr>
      </p:pic>
    </p:spTree>
    <p:extLst>
      <p:ext uri="{BB962C8B-B14F-4D97-AF65-F5344CB8AC3E}">
        <p14:creationId xmlns:p14="http://schemas.microsoft.com/office/powerpoint/2010/main" val="1037504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ANNOT_time_0063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4_time_0070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0_time_00771.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078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7_time_0089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time_00925.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1_time_0098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8BBDDB-73A0-96AA-B6BE-0344D5A37198}"/>
              </a:ext>
            </a:extLst>
          </p:cNvPr>
          <p:cNvPicPr>
            <a:picLocks noChangeAspect="1"/>
          </p:cNvPicPr>
          <p:nvPr/>
        </p:nvPicPr>
        <p:blipFill>
          <a:blip r:embed="rId3"/>
          <a:stretch>
            <a:fillRect/>
          </a:stretch>
        </p:blipFill>
        <p:spPr>
          <a:xfrm>
            <a:off x="1170077" y="-4313"/>
            <a:ext cx="9031198" cy="6884438"/>
          </a:xfrm>
          <a:prstGeom prst="rect">
            <a:avLst/>
          </a:prstGeom>
        </p:spPr>
      </p:pic>
    </p:spTree>
    <p:extLst>
      <p:ext uri="{BB962C8B-B14F-4D97-AF65-F5344CB8AC3E}">
        <p14:creationId xmlns:p14="http://schemas.microsoft.com/office/powerpoint/2010/main" val="2620937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43_time_0114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67904-9EB9-3BE9-AF10-BFE711660D94}"/>
              </a:ext>
            </a:extLst>
          </p:cNvPr>
          <p:cNvPicPr>
            <a:picLocks noChangeAspect="1"/>
          </p:cNvPicPr>
          <p:nvPr/>
        </p:nvPicPr>
        <p:blipFill>
          <a:blip r:embed="rId3"/>
          <a:stretch>
            <a:fillRect/>
          </a:stretch>
        </p:blipFill>
        <p:spPr>
          <a:xfrm>
            <a:off x="2552924" y="0"/>
            <a:ext cx="7086152"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7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E7248-C031-BCA0-4ADB-2B98B7FBF281}"/>
              </a:ext>
            </a:extLst>
          </p:cNvPr>
          <p:cNvPicPr>
            <a:picLocks noChangeAspect="1"/>
          </p:cNvPicPr>
          <p:nvPr/>
        </p:nvPicPr>
        <p:blipFill>
          <a:blip r:embed="rId3"/>
          <a:stretch>
            <a:fillRect/>
          </a:stretch>
        </p:blipFill>
        <p:spPr>
          <a:xfrm>
            <a:off x="0" y="576353"/>
            <a:ext cx="12163204" cy="5224372"/>
          </a:xfrm>
          <a:prstGeom prst="rect">
            <a:avLst/>
          </a:prstGeom>
        </p:spPr>
      </p:pic>
    </p:spTree>
    <p:extLst>
      <p:ext uri="{BB962C8B-B14F-4D97-AF65-F5344CB8AC3E}">
        <p14:creationId xmlns:p14="http://schemas.microsoft.com/office/powerpoint/2010/main" val="173947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395AC7-4521-ED31-189D-A7127757DF54}"/>
              </a:ext>
            </a:extLst>
          </p:cNvPr>
          <p:cNvSpPr txBox="1"/>
          <p:nvPr/>
        </p:nvSpPr>
        <p:spPr>
          <a:xfrm>
            <a:off x="1981200" y="2394857"/>
            <a:ext cx="8991600" cy="461665"/>
          </a:xfrm>
          <a:prstGeom prst="rect">
            <a:avLst/>
          </a:prstGeom>
          <a:noFill/>
        </p:spPr>
        <p:txBody>
          <a:bodyPr wrap="square" rtlCol="0">
            <a:spAutoFit/>
          </a:bodyPr>
          <a:lstStyle/>
          <a:p>
            <a:r>
              <a:rPr lang="en-US" sz="2400" dirty="0"/>
              <a:t>Homework: 5.7 – 5.13, 5.15</a:t>
            </a:r>
          </a:p>
        </p:txBody>
      </p:sp>
    </p:spTree>
    <p:extLst>
      <p:ext uri="{BB962C8B-B14F-4D97-AF65-F5344CB8AC3E}">
        <p14:creationId xmlns:p14="http://schemas.microsoft.com/office/powerpoint/2010/main" val="12849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A95FE-7229-CC25-A7C2-21F69BEA4A1F}"/>
              </a:ext>
            </a:extLst>
          </p:cNvPr>
          <p:cNvSpPr txBox="1"/>
          <p:nvPr/>
        </p:nvSpPr>
        <p:spPr>
          <a:xfrm>
            <a:off x="674914" y="1552192"/>
            <a:ext cx="10384971" cy="646331"/>
          </a:xfrm>
          <a:prstGeom prst="rect">
            <a:avLst/>
          </a:prstGeom>
          <a:noFill/>
        </p:spPr>
        <p:txBody>
          <a:bodyPr wrap="square">
            <a:spAutoFit/>
          </a:bodyPr>
          <a:lstStyle/>
          <a:p>
            <a:r>
              <a:rPr lang="en-US" b="1" dirty="0"/>
              <a:t>How does </a:t>
            </a:r>
            <a:r>
              <a:rPr lang="el-GR" b="1" dirty="0"/>
              <a:t>σ–π </a:t>
            </a:r>
            <a:r>
              <a:rPr lang="en-US" b="1" dirty="0"/>
              <a:t>splitting differ for p orbitals in O₂, and what determines the energy separation between bonding and antibonding orbitals?</a:t>
            </a:r>
            <a:endParaRPr lang="en-US" dirty="0"/>
          </a:p>
        </p:txBody>
      </p:sp>
    </p:spTree>
    <p:extLst>
      <p:ext uri="{BB962C8B-B14F-4D97-AF65-F5344CB8AC3E}">
        <p14:creationId xmlns:p14="http://schemas.microsoft.com/office/powerpoint/2010/main" val="411350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A95FE-7229-CC25-A7C2-21F69BEA4A1F}"/>
              </a:ext>
            </a:extLst>
          </p:cNvPr>
          <p:cNvSpPr txBox="1"/>
          <p:nvPr/>
        </p:nvSpPr>
        <p:spPr>
          <a:xfrm>
            <a:off x="674914" y="1552192"/>
            <a:ext cx="10384971" cy="646331"/>
          </a:xfrm>
          <a:prstGeom prst="rect">
            <a:avLst/>
          </a:prstGeom>
          <a:noFill/>
        </p:spPr>
        <p:txBody>
          <a:bodyPr wrap="square">
            <a:spAutoFit/>
          </a:bodyPr>
          <a:lstStyle/>
          <a:p>
            <a:r>
              <a:rPr lang="en-US" b="1" dirty="0"/>
              <a:t>How does </a:t>
            </a:r>
            <a:r>
              <a:rPr lang="el-GR" b="1" dirty="0"/>
              <a:t>σ–π </a:t>
            </a:r>
            <a:r>
              <a:rPr lang="en-US" b="1" dirty="0"/>
              <a:t>splitting differ for p orbitals in O₂, and what determines the energy separation between bonding and antibonding orbitals?</a:t>
            </a:r>
            <a:endParaRPr lang="en-US" dirty="0"/>
          </a:p>
        </p:txBody>
      </p:sp>
      <p:sp>
        <p:nvSpPr>
          <p:cNvPr id="4" name="TextBox 3">
            <a:extLst>
              <a:ext uri="{FF2B5EF4-FFF2-40B4-BE49-F238E27FC236}">
                <a16:creationId xmlns:a16="http://schemas.microsoft.com/office/drawing/2014/main" id="{66224E1F-F11E-E3CE-FF23-E6FFF00689C8}"/>
              </a:ext>
            </a:extLst>
          </p:cNvPr>
          <p:cNvSpPr txBox="1"/>
          <p:nvPr/>
        </p:nvSpPr>
        <p:spPr>
          <a:xfrm>
            <a:off x="674913" y="2628153"/>
            <a:ext cx="10559143" cy="1200329"/>
          </a:xfrm>
          <a:prstGeom prst="rect">
            <a:avLst/>
          </a:prstGeom>
          <a:noFill/>
        </p:spPr>
        <p:txBody>
          <a:bodyPr wrap="square">
            <a:spAutoFit/>
          </a:bodyPr>
          <a:lstStyle/>
          <a:p>
            <a:r>
              <a:rPr lang="en-US" dirty="0"/>
              <a:t>For O₂, </a:t>
            </a:r>
            <a:r>
              <a:rPr lang="en-US" dirty="0" err="1"/>
              <a:t>p_z</a:t>
            </a:r>
            <a:r>
              <a:rPr lang="en-US" dirty="0"/>
              <a:t> orbitals overlap head-on to form </a:t>
            </a:r>
            <a:r>
              <a:rPr lang="el-GR" dirty="0"/>
              <a:t>σ </a:t>
            </a:r>
            <a:r>
              <a:rPr lang="en-US" dirty="0"/>
              <a:t>and </a:t>
            </a:r>
            <a:r>
              <a:rPr lang="el-GR" dirty="0"/>
              <a:t>σ* </a:t>
            </a:r>
            <a:r>
              <a:rPr lang="en-US" dirty="0"/>
              <a:t>orbitals, while </a:t>
            </a:r>
            <a:r>
              <a:rPr lang="en-US" dirty="0" err="1"/>
              <a:t>p_x</a:t>
            </a:r>
            <a:r>
              <a:rPr lang="en-US" dirty="0"/>
              <a:t> and </a:t>
            </a:r>
            <a:r>
              <a:rPr lang="en-US" dirty="0" err="1"/>
              <a:t>p_y</a:t>
            </a:r>
            <a:r>
              <a:rPr lang="en-US" dirty="0"/>
              <a:t> overlap side-on to form </a:t>
            </a:r>
            <a:r>
              <a:rPr lang="el-GR" dirty="0"/>
              <a:t>π </a:t>
            </a:r>
            <a:r>
              <a:rPr lang="en-US" dirty="0"/>
              <a:t>and </a:t>
            </a:r>
            <a:r>
              <a:rPr lang="el-GR" dirty="0"/>
              <a:t>π* </a:t>
            </a:r>
            <a:r>
              <a:rPr lang="en-US" dirty="0"/>
              <a:t>orbitals. The </a:t>
            </a:r>
            <a:r>
              <a:rPr lang="el-GR" dirty="0"/>
              <a:t>σ </a:t>
            </a:r>
            <a:r>
              <a:rPr lang="en-US" dirty="0"/>
              <a:t>orbitals experience greater overlap, producing a larger bonding–antibonding energy gap. The more spatial overlap between atomic orbitals, the greater the energy splitting between bonding and antibonding </a:t>
            </a:r>
            <a:r>
              <a:rPr lang="en-US" dirty="0" err="1"/>
              <a:t>MOs.</a:t>
            </a:r>
            <a:r>
              <a:rPr lang="en-US" dirty="0"/>
              <a:t> s–p mixing (</a:t>
            </a:r>
            <a:r>
              <a:rPr lang="el-GR" dirty="0"/>
              <a:t>σ₂</a:t>
            </a:r>
            <a:r>
              <a:rPr lang="en-US" dirty="0"/>
              <a:t>s–</a:t>
            </a:r>
            <a:r>
              <a:rPr lang="el-GR" dirty="0"/>
              <a:t>σ₂</a:t>
            </a:r>
            <a:r>
              <a:rPr lang="en-US" dirty="0"/>
              <a:t>p interaction) further modifies these energy levels.</a:t>
            </a:r>
          </a:p>
        </p:txBody>
      </p:sp>
    </p:spTree>
    <p:extLst>
      <p:ext uri="{BB962C8B-B14F-4D97-AF65-F5344CB8AC3E}">
        <p14:creationId xmlns:p14="http://schemas.microsoft.com/office/powerpoint/2010/main" val="75996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F80D0-3750-B450-B93C-E21C105087AB}"/>
              </a:ext>
            </a:extLst>
          </p:cNvPr>
          <p:cNvSpPr txBox="1"/>
          <p:nvPr/>
        </p:nvSpPr>
        <p:spPr>
          <a:xfrm>
            <a:off x="914400" y="1334477"/>
            <a:ext cx="9993086" cy="646331"/>
          </a:xfrm>
          <a:prstGeom prst="rect">
            <a:avLst/>
          </a:prstGeom>
          <a:noFill/>
        </p:spPr>
        <p:txBody>
          <a:bodyPr wrap="square">
            <a:spAutoFit/>
          </a:bodyPr>
          <a:lstStyle/>
          <a:p>
            <a:r>
              <a:rPr lang="en-US" b="1" dirty="0"/>
              <a:t>What is a symmetry-adapted linear combination (SALC), and how does it simplify the construction of molecular orbitals in polyatomic molecules?</a:t>
            </a:r>
            <a:endParaRPr lang="en-US" dirty="0"/>
          </a:p>
        </p:txBody>
      </p:sp>
    </p:spTree>
    <p:extLst>
      <p:ext uri="{BB962C8B-B14F-4D97-AF65-F5344CB8AC3E}">
        <p14:creationId xmlns:p14="http://schemas.microsoft.com/office/powerpoint/2010/main" val="1539966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F80D0-3750-B450-B93C-E21C105087AB}"/>
              </a:ext>
            </a:extLst>
          </p:cNvPr>
          <p:cNvSpPr txBox="1"/>
          <p:nvPr/>
        </p:nvSpPr>
        <p:spPr>
          <a:xfrm>
            <a:off x="914400" y="1334477"/>
            <a:ext cx="9993086" cy="646331"/>
          </a:xfrm>
          <a:prstGeom prst="rect">
            <a:avLst/>
          </a:prstGeom>
          <a:noFill/>
        </p:spPr>
        <p:txBody>
          <a:bodyPr wrap="square">
            <a:spAutoFit/>
          </a:bodyPr>
          <a:lstStyle/>
          <a:p>
            <a:r>
              <a:rPr lang="en-US" b="1" dirty="0"/>
              <a:t>What is a symmetry-adapted linear combination (SALC), and how does it simplify the construction of molecular orbitals in polyatomic molecules?</a:t>
            </a:r>
            <a:endParaRPr lang="en-US" dirty="0"/>
          </a:p>
        </p:txBody>
      </p:sp>
      <p:sp>
        <p:nvSpPr>
          <p:cNvPr id="4" name="TextBox 3">
            <a:extLst>
              <a:ext uri="{FF2B5EF4-FFF2-40B4-BE49-F238E27FC236}">
                <a16:creationId xmlns:a16="http://schemas.microsoft.com/office/drawing/2014/main" id="{49177474-217D-8F15-AFB0-A388D7610879}"/>
              </a:ext>
            </a:extLst>
          </p:cNvPr>
          <p:cNvSpPr txBox="1"/>
          <p:nvPr/>
        </p:nvSpPr>
        <p:spPr>
          <a:xfrm>
            <a:off x="914400" y="2732038"/>
            <a:ext cx="10210800" cy="1477328"/>
          </a:xfrm>
          <a:prstGeom prst="rect">
            <a:avLst/>
          </a:prstGeom>
          <a:noFill/>
        </p:spPr>
        <p:txBody>
          <a:bodyPr wrap="square">
            <a:spAutoFit/>
          </a:bodyPr>
          <a:lstStyle/>
          <a:p>
            <a:r>
              <a:rPr lang="en-US" dirty="0"/>
              <a:t>A SALC is a combination of ligand orbitals grouped according to symmetry, allowing them to interact only with central atom orbitals of matching symmetry. For example, in </a:t>
            </a:r>
            <a:r>
              <a:rPr lang="en-US" dirty="0" err="1"/>
              <a:t>BeH</a:t>
            </a:r>
            <a:r>
              <a:rPr lang="en-US" dirty="0"/>
              <a:t>₂, one SALC interacts with the Be 2s orbital and another with the Be 2p_z orbital, forming bonding and antibonding pairs while other p orbitals remain nonbonding. This approach generalizes MO theory beyond diatomic molecules to complex geometries like tetrahedral (CH₄) and octahedral (SH₆) systems.</a:t>
            </a:r>
          </a:p>
        </p:txBody>
      </p:sp>
    </p:spTree>
    <p:extLst>
      <p:ext uri="{BB962C8B-B14F-4D97-AF65-F5344CB8AC3E}">
        <p14:creationId xmlns:p14="http://schemas.microsoft.com/office/powerpoint/2010/main" val="4032208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DC57-B42C-F7BF-38EC-1A54E6229130}"/>
              </a:ext>
            </a:extLst>
          </p:cNvPr>
          <p:cNvSpPr>
            <a:spLocks noGrp="1"/>
          </p:cNvSpPr>
          <p:nvPr>
            <p:ph type="title"/>
          </p:nvPr>
        </p:nvSpPr>
        <p:spPr>
          <a:xfrm>
            <a:off x="1400175" y="0"/>
            <a:ext cx="8229600" cy="1143000"/>
          </a:xfrm>
        </p:spPr>
        <p:txBody>
          <a:bodyPr/>
          <a:lstStyle/>
          <a:p>
            <a:r>
              <a:rPr lang="en-US" dirty="0"/>
              <a:t>MO Theory Part II</a:t>
            </a:r>
          </a:p>
        </p:txBody>
      </p:sp>
      <p:pic>
        <p:nvPicPr>
          <p:cNvPr id="3" name="Picture 2">
            <a:extLst>
              <a:ext uri="{FF2B5EF4-FFF2-40B4-BE49-F238E27FC236}">
                <a16:creationId xmlns:a16="http://schemas.microsoft.com/office/drawing/2014/main" id="{55411B8E-A894-BC44-D2FC-221C5FD4E9B9}"/>
              </a:ext>
            </a:extLst>
          </p:cNvPr>
          <p:cNvPicPr>
            <a:picLocks noChangeAspect="1"/>
          </p:cNvPicPr>
          <p:nvPr/>
        </p:nvPicPr>
        <p:blipFill>
          <a:blip r:embed="rId3"/>
          <a:stretch>
            <a:fillRect/>
          </a:stretch>
        </p:blipFill>
        <p:spPr>
          <a:xfrm>
            <a:off x="0" y="1735648"/>
            <a:ext cx="12038105" cy="3778587"/>
          </a:xfrm>
          <a:prstGeom prst="rect">
            <a:avLst/>
          </a:prstGeom>
        </p:spPr>
      </p:pic>
    </p:spTree>
    <p:extLst>
      <p:ext uri="{BB962C8B-B14F-4D97-AF65-F5344CB8AC3E}">
        <p14:creationId xmlns:p14="http://schemas.microsoft.com/office/powerpoint/2010/main" val="545703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01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2_time_0011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4_time_0014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09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16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1_time_0031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5_time_0038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9_time_00486.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50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51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550.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2F1DC3-5576-A3D7-5695-C334961A320A}"/>
              </a:ext>
            </a:extLst>
          </p:cNvPr>
          <p:cNvPicPr>
            <a:picLocks noChangeAspect="1"/>
          </p:cNvPicPr>
          <p:nvPr/>
        </p:nvPicPr>
        <p:blipFill>
          <a:blip r:embed="rId3"/>
          <a:stretch>
            <a:fillRect/>
          </a:stretch>
        </p:blipFill>
        <p:spPr>
          <a:xfrm>
            <a:off x="1905665" y="0"/>
            <a:ext cx="8380668" cy="68580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23D41-CB83-CFDC-6E50-87C1BFDF07E4}"/>
              </a:ext>
            </a:extLst>
          </p:cNvPr>
          <p:cNvPicPr>
            <a:picLocks noChangeAspect="1"/>
          </p:cNvPicPr>
          <p:nvPr/>
        </p:nvPicPr>
        <p:blipFill>
          <a:blip r:embed="rId3"/>
          <a:stretch>
            <a:fillRect/>
          </a:stretch>
        </p:blipFill>
        <p:spPr>
          <a:xfrm>
            <a:off x="3149600" y="279400"/>
            <a:ext cx="5892800" cy="6299200"/>
          </a:xfrm>
          <a:prstGeom prst="rect">
            <a:avLst/>
          </a:prstGeom>
        </p:spPr>
      </p:pic>
    </p:spTree>
    <p:extLst>
      <p:ext uri="{BB962C8B-B14F-4D97-AF65-F5344CB8AC3E}">
        <p14:creationId xmlns:p14="http://schemas.microsoft.com/office/powerpoint/2010/main" val="3414268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BC94BC-31E2-E8C9-B40A-7DC57520AC80}"/>
              </a:ext>
            </a:extLst>
          </p:cNvPr>
          <p:cNvPicPr>
            <a:picLocks noChangeAspect="1"/>
          </p:cNvPicPr>
          <p:nvPr/>
        </p:nvPicPr>
        <p:blipFill>
          <a:blip r:embed="rId2"/>
          <a:stretch>
            <a:fillRect/>
          </a:stretch>
        </p:blipFill>
        <p:spPr>
          <a:xfrm>
            <a:off x="186446" y="661481"/>
            <a:ext cx="11859849" cy="933233"/>
          </a:xfrm>
          <a:prstGeom prst="rect">
            <a:avLst/>
          </a:prstGeom>
        </p:spPr>
      </p:pic>
    </p:spTree>
    <p:extLst>
      <p:ext uri="{BB962C8B-B14F-4D97-AF65-F5344CB8AC3E}">
        <p14:creationId xmlns:p14="http://schemas.microsoft.com/office/powerpoint/2010/main" val="25731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2B242-6F31-E9D2-6BB1-FF7B5295DAE8}"/>
              </a:ext>
            </a:extLst>
          </p:cNvPr>
          <p:cNvPicPr>
            <a:picLocks noChangeAspect="1"/>
          </p:cNvPicPr>
          <p:nvPr/>
        </p:nvPicPr>
        <p:blipFill>
          <a:blip r:embed="rId3"/>
          <a:stretch>
            <a:fillRect/>
          </a:stretch>
        </p:blipFill>
        <p:spPr>
          <a:xfrm>
            <a:off x="1352215" y="0"/>
            <a:ext cx="8935503" cy="6858000"/>
          </a:xfrm>
          <a:prstGeom prst="rect">
            <a:avLst/>
          </a:prstGeom>
        </p:spPr>
      </p:pic>
    </p:spTree>
    <p:extLst>
      <p:ext uri="{BB962C8B-B14F-4D97-AF65-F5344CB8AC3E}">
        <p14:creationId xmlns:p14="http://schemas.microsoft.com/office/powerpoint/2010/main" val="3555628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BC94BC-31E2-E8C9-B40A-7DC57520AC80}"/>
              </a:ext>
            </a:extLst>
          </p:cNvPr>
          <p:cNvPicPr>
            <a:picLocks noChangeAspect="1"/>
          </p:cNvPicPr>
          <p:nvPr/>
        </p:nvPicPr>
        <p:blipFill>
          <a:blip r:embed="rId2"/>
          <a:stretch>
            <a:fillRect/>
          </a:stretch>
        </p:blipFill>
        <p:spPr>
          <a:xfrm>
            <a:off x="186446" y="661481"/>
            <a:ext cx="11859849" cy="933233"/>
          </a:xfrm>
          <a:prstGeom prst="rect">
            <a:avLst/>
          </a:prstGeom>
        </p:spPr>
      </p:pic>
      <p:pic>
        <p:nvPicPr>
          <p:cNvPr id="3" name="Picture 2">
            <a:extLst>
              <a:ext uri="{FF2B5EF4-FFF2-40B4-BE49-F238E27FC236}">
                <a16:creationId xmlns:a16="http://schemas.microsoft.com/office/drawing/2014/main" id="{238BD1A5-8EEE-2B21-7229-3040948652A8}"/>
              </a:ext>
            </a:extLst>
          </p:cNvPr>
          <p:cNvPicPr>
            <a:picLocks noChangeAspect="1"/>
          </p:cNvPicPr>
          <p:nvPr/>
        </p:nvPicPr>
        <p:blipFill>
          <a:blip r:embed="rId3"/>
          <a:stretch>
            <a:fillRect/>
          </a:stretch>
        </p:blipFill>
        <p:spPr>
          <a:xfrm>
            <a:off x="2209800" y="2191418"/>
            <a:ext cx="7772400" cy="4005101"/>
          </a:xfrm>
          <a:prstGeom prst="rect">
            <a:avLst/>
          </a:prstGeom>
        </p:spPr>
      </p:pic>
    </p:spTree>
    <p:extLst>
      <p:ext uri="{BB962C8B-B14F-4D97-AF65-F5344CB8AC3E}">
        <p14:creationId xmlns:p14="http://schemas.microsoft.com/office/powerpoint/2010/main" val="629647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750C2FE-26F4-93D9-CBEC-8B8A5F12DFC1}"/>
              </a:ext>
            </a:extLst>
          </p:cNvPr>
          <p:cNvPicPr>
            <a:picLocks noChangeAspect="1"/>
          </p:cNvPicPr>
          <p:nvPr/>
        </p:nvPicPr>
        <p:blipFill>
          <a:blip r:embed="rId2"/>
          <a:stretch>
            <a:fillRect/>
          </a:stretch>
        </p:blipFill>
        <p:spPr>
          <a:xfrm>
            <a:off x="302034" y="2622884"/>
            <a:ext cx="11587932" cy="806116"/>
          </a:xfrm>
          <a:prstGeom prst="rect">
            <a:avLst/>
          </a:prstGeom>
        </p:spPr>
      </p:pic>
      <p:sp>
        <p:nvSpPr>
          <p:cNvPr id="3" name="TextBox 2">
            <a:extLst>
              <a:ext uri="{FF2B5EF4-FFF2-40B4-BE49-F238E27FC236}">
                <a16:creationId xmlns:a16="http://schemas.microsoft.com/office/drawing/2014/main" id="{090842E9-8BA5-57AB-8415-6E3A3BD94898}"/>
              </a:ext>
            </a:extLst>
          </p:cNvPr>
          <p:cNvSpPr txBox="1"/>
          <p:nvPr/>
        </p:nvSpPr>
        <p:spPr>
          <a:xfrm>
            <a:off x="2189747" y="481263"/>
            <a:ext cx="7243011" cy="369332"/>
          </a:xfrm>
          <a:prstGeom prst="rect">
            <a:avLst/>
          </a:prstGeom>
          <a:noFill/>
        </p:spPr>
        <p:txBody>
          <a:bodyPr wrap="square" rtlCol="0">
            <a:spAutoFit/>
          </a:bodyPr>
          <a:lstStyle/>
          <a:p>
            <a:r>
              <a:rPr lang="en-US" dirty="0"/>
              <a:t>homework</a:t>
            </a:r>
          </a:p>
        </p:txBody>
      </p:sp>
    </p:spTree>
    <p:extLst>
      <p:ext uri="{BB962C8B-B14F-4D97-AF65-F5344CB8AC3E}">
        <p14:creationId xmlns:p14="http://schemas.microsoft.com/office/powerpoint/2010/main" val="3099340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3CB3E-9F9C-D27A-1BDC-8C656EF4C916}"/>
              </a:ext>
            </a:extLst>
          </p:cNvPr>
          <p:cNvSpPr>
            <a:spLocks noGrp="1"/>
          </p:cNvSpPr>
          <p:nvPr>
            <p:ph type="title"/>
          </p:nvPr>
        </p:nvSpPr>
        <p:spPr>
          <a:xfrm>
            <a:off x="1527628" y="145001"/>
            <a:ext cx="8229600" cy="1143000"/>
          </a:xfrm>
        </p:spPr>
        <p:txBody>
          <a:bodyPr>
            <a:normAutofit fontScale="90000"/>
          </a:bodyPr>
          <a:lstStyle/>
          <a:p>
            <a:r>
              <a:rPr lang="en-US" b="1"/>
              <a:t>Spin States &amp; Jahn–Teller Distortions</a:t>
            </a:r>
            <a:br>
              <a:rPr lang="en-US"/>
            </a:br>
            <a:endParaRPr lang="en-US" dirty="0"/>
          </a:p>
        </p:txBody>
      </p:sp>
      <p:pic>
        <p:nvPicPr>
          <p:cNvPr id="3" name="Picture 2">
            <a:extLst>
              <a:ext uri="{FF2B5EF4-FFF2-40B4-BE49-F238E27FC236}">
                <a16:creationId xmlns:a16="http://schemas.microsoft.com/office/drawing/2014/main" id="{165948B6-C59A-AF41-444D-816C3B8674FF}"/>
              </a:ext>
            </a:extLst>
          </p:cNvPr>
          <p:cNvPicPr>
            <a:picLocks noChangeAspect="1"/>
          </p:cNvPicPr>
          <p:nvPr/>
        </p:nvPicPr>
        <p:blipFill>
          <a:blip r:embed="rId3"/>
          <a:stretch>
            <a:fillRect/>
          </a:stretch>
        </p:blipFill>
        <p:spPr>
          <a:xfrm>
            <a:off x="1279072" y="936559"/>
            <a:ext cx="9065986" cy="5776440"/>
          </a:xfrm>
          <a:prstGeom prst="rect">
            <a:avLst/>
          </a:prstGeom>
        </p:spPr>
      </p:pic>
    </p:spTree>
    <p:extLst>
      <p:ext uri="{BB962C8B-B14F-4D97-AF65-F5344CB8AC3E}">
        <p14:creationId xmlns:p14="http://schemas.microsoft.com/office/powerpoint/2010/main" val="3639196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1_time_00104.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3_time_0019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5_time_0026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39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2_time_0046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7_time_0066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664.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6_time_001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1_time_00752.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2_time_00792.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3_time_00798.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6_time_00896.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29_time_00995.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7E8A4-C370-F582-BD5B-DC3BD2F2887B}"/>
              </a:ext>
            </a:extLst>
          </p:cNvPr>
          <p:cNvPicPr>
            <a:picLocks noChangeAspect="1"/>
          </p:cNvPicPr>
          <p:nvPr/>
        </p:nvPicPr>
        <p:blipFill>
          <a:blip r:embed="rId3"/>
          <a:stretch>
            <a:fillRect/>
          </a:stretch>
        </p:blipFill>
        <p:spPr>
          <a:xfrm>
            <a:off x="1460386" y="0"/>
            <a:ext cx="9271228" cy="6858000"/>
          </a:xfrm>
          <a:prstGeom prst="rect">
            <a:avLst/>
          </a:prstGeom>
        </p:spPr>
      </p:pic>
    </p:spTree>
    <p:extLst>
      <p:ext uri="{BB962C8B-B14F-4D97-AF65-F5344CB8AC3E}">
        <p14:creationId xmlns:p14="http://schemas.microsoft.com/office/powerpoint/2010/main" val="21433454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1_time_01168.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61A064-26C5-0C80-3778-0B0A9C15C68E}"/>
              </a:ext>
            </a:extLst>
          </p:cNvPr>
          <p:cNvPicPr>
            <a:picLocks noChangeAspect="1"/>
          </p:cNvPicPr>
          <p:nvPr/>
        </p:nvPicPr>
        <p:blipFill>
          <a:blip r:embed="rId3"/>
          <a:stretch>
            <a:fillRect/>
          </a:stretch>
        </p:blipFill>
        <p:spPr>
          <a:xfrm>
            <a:off x="1559955" y="0"/>
            <a:ext cx="9072090" cy="6858000"/>
          </a:xfrm>
          <a:prstGeom prst="rect">
            <a:avLst/>
          </a:prstGeom>
        </p:spPr>
      </p:pic>
    </p:spTree>
    <p:extLst>
      <p:ext uri="{BB962C8B-B14F-4D97-AF65-F5344CB8AC3E}">
        <p14:creationId xmlns:p14="http://schemas.microsoft.com/office/powerpoint/2010/main" val="1638483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3_time_01177.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5_time_01377.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8_time_00299.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6_time_01433.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38_time_01521.0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320474-EFA0-5A74-AF15-CBFECAC0F770}"/>
              </a:ext>
            </a:extLst>
          </p:cNvPr>
          <p:cNvPicPr>
            <a:picLocks noChangeAspect="1"/>
          </p:cNvPicPr>
          <p:nvPr/>
        </p:nvPicPr>
        <p:blipFill>
          <a:blip r:embed="rId3"/>
          <a:stretch>
            <a:fillRect/>
          </a:stretch>
        </p:blipFill>
        <p:spPr>
          <a:xfrm>
            <a:off x="141997" y="856034"/>
            <a:ext cx="6220969" cy="4268146"/>
          </a:xfrm>
          <a:prstGeom prst="rect">
            <a:avLst/>
          </a:prstGeom>
        </p:spPr>
      </p:pic>
      <p:pic>
        <p:nvPicPr>
          <p:cNvPr id="3" name="Picture 2">
            <a:extLst>
              <a:ext uri="{FF2B5EF4-FFF2-40B4-BE49-F238E27FC236}">
                <a16:creationId xmlns:a16="http://schemas.microsoft.com/office/drawing/2014/main" id="{85D19E25-C507-5033-BB9A-DF29046E0423}"/>
              </a:ext>
            </a:extLst>
          </p:cNvPr>
          <p:cNvPicPr>
            <a:picLocks noChangeAspect="1"/>
          </p:cNvPicPr>
          <p:nvPr/>
        </p:nvPicPr>
        <p:blipFill>
          <a:blip r:embed="rId4"/>
          <a:stretch>
            <a:fillRect/>
          </a:stretch>
        </p:blipFill>
        <p:spPr>
          <a:xfrm>
            <a:off x="6647909" y="312663"/>
            <a:ext cx="5402094" cy="5487454"/>
          </a:xfrm>
          <a:prstGeom prst="rect">
            <a:avLst/>
          </a:prstGeom>
        </p:spPr>
      </p:pic>
      <p:pic>
        <p:nvPicPr>
          <p:cNvPr id="4" name="Picture 3">
            <a:extLst>
              <a:ext uri="{FF2B5EF4-FFF2-40B4-BE49-F238E27FC236}">
                <a16:creationId xmlns:a16="http://schemas.microsoft.com/office/drawing/2014/main" id="{569D3F7A-1595-8625-D291-2A0546DBF271}"/>
              </a:ext>
            </a:extLst>
          </p:cNvPr>
          <p:cNvPicPr>
            <a:picLocks noChangeAspect="1"/>
          </p:cNvPicPr>
          <p:nvPr/>
        </p:nvPicPr>
        <p:blipFill>
          <a:blip r:embed="rId5"/>
          <a:stretch>
            <a:fillRect/>
          </a:stretch>
        </p:blipFill>
        <p:spPr>
          <a:xfrm>
            <a:off x="141997" y="6215821"/>
            <a:ext cx="11583089" cy="485156"/>
          </a:xfrm>
          <a:prstGeom prst="rect">
            <a:avLst/>
          </a:prstGeom>
        </p:spPr>
      </p:pic>
    </p:spTree>
    <p:extLst>
      <p:ext uri="{BB962C8B-B14F-4D97-AF65-F5344CB8AC3E}">
        <p14:creationId xmlns:p14="http://schemas.microsoft.com/office/powerpoint/2010/main" val="2628324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8541E7-1E72-F497-E1BB-0B30549CD8C5}"/>
              </a:ext>
            </a:extLst>
          </p:cNvPr>
          <p:cNvPicPr>
            <a:picLocks noChangeAspect="1"/>
          </p:cNvPicPr>
          <p:nvPr/>
        </p:nvPicPr>
        <p:blipFill>
          <a:blip r:embed="rId2"/>
          <a:stretch>
            <a:fillRect/>
          </a:stretch>
        </p:blipFill>
        <p:spPr>
          <a:xfrm>
            <a:off x="482600" y="575769"/>
            <a:ext cx="11382166" cy="694231"/>
          </a:xfrm>
          <a:prstGeom prst="rect">
            <a:avLst/>
          </a:prstGeom>
        </p:spPr>
      </p:pic>
    </p:spTree>
    <p:extLst>
      <p:ext uri="{BB962C8B-B14F-4D97-AF65-F5344CB8AC3E}">
        <p14:creationId xmlns:p14="http://schemas.microsoft.com/office/powerpoint/2010/main" val="4038209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8541E7-1E72-F497-E1BB-0B30549CD8C5}"/>
              </a:ext>
            </a:extLst>
          </p:cNvPr>
          <p:cNvPicPr>
            <a:picLocks noChangeAspect="1"/>
          </p:cNvPicPr>
          <p:nvPr/>
        </p:nvPicPr>
        <p:blipFill>
          <a:blip r:embed="rId2"/>
          <a:stretch>
            <a:fillRect/>
          </a:stretch>
        </p:blipFill>
        <p:spPr>
          <a:xfrm>
            <a:off x="482600" y="575769"/>
            <a:ext cx="11382166" cy="694231"/>
          </a:xfrm>
          <a:prstGeom prst="rect">
            <a:avLst/>
          </a:prstGeom>
        </p:spPr>
      </p:pic>
      <p:pic>
        <p:nvPicPr>
          <p:cNvPr id="3" name="Picture 2">
            <a:extLst>
              <a:ext uri="{FF2B5EF4-FFF2-40B4-BE49-F238E27FC236}">
                <a16:creationId xmlns:a16="http://schemas.microsoft.com/office/drawing/2014/main" id="{823978D0-6492-3C99-74B0-34B7EEFCD8B2}"/>
              </a:ext>
            </a:extLst>
          </p:cNvPr>
          <p:cNvPicPr>
            <a:picLocks noChangeAspect="1"/>
          </p:cNvPicPr>
          <p:nvPr/>
        </p:nvPicPr>
        <p:blipFill>
          <a:blip r:embed="rId3"/>
          <a:stretch>
            <a:fillRect/>
          </a:stretch>
        </p:blipFill>
        <p:spPr>
          <a:xfrm>
            <a:off x="1" y="1617014"/>
            <a:ext cx="11864766" cy="390485"/>
          </a:xfrm>
          <a:prstGeom prst="rect">
            <a:avLst/>
          </a:prstGeom>
        </p:spPr>
      </p:pic>
    </p:spTree>
    <p:extLst>
      <p:ext uri="{BB962C8B-B14F-4D97-AF65-F5344CB8AC3E}">
        <p14:creationId xmlns:p14="http://schemas.microsoft.com/office/powerpoint/2010/main" val="16098683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6B707-8209-5019-0037-37D55F8A3970}"/>
              </a:ext>
            </a:extLst>
          </p:cNvPr>
          <p:cNvPicPr>
            <a:picLocks noChangeAspect="1"/>
          </p:cNvPicPr>
          <p:nvPr/>
        </p:nvPicPr>
        <p:blipFill>
          <a:blip r:embed="rId2"/>
          <a:stretch>
            <a:fillRect/>
          </a:stretch>
        </p:blipFill>
        <p:spPr>
          <a:xfrm>
            <a:off x="149830" y="876300"/>
            <a:ext cx="11892340" cy="850900"/>
          </a:xfrm>
          <a:prstGeom prst="rect">
            <a:avLst/>
          </a:prstGeom>
        </p:spPr>
      </p:pic>
    </p:spTree>
    <p:extLst>
      <p:ext uri="{BB962C8B-B14F-4D97-AF65-F5344CB8AC3E}">
        <p14:creationId xmlns:p14="http://schemas.microsoft.com/office/powerpoint/2010/main" val="18322557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56B707-8209-5019-0037-37D55F8A3970}"/>
              </a:ext>
            </a:extLst>
          </p:cNvPr>
          <p:cNvPicPr>
            <a:picLocks noChangeAspect="1"/>
          </p:cNvPicPr>
          <p:nvPr/>
        </p:nvPicPr>
        <p:blipFill>
          <a:blip r:embed="rId2"/>
          <a:stretch>
            <a:fillRect/>
          </a:stretch>
        </p:blipFill>
        <p:spPr>
          <a:xfrm>
            <a:off x="149830" y="876300"/>
            <a:ext cx="11892340" cy="850900"/>
          </a:xfrm>
          <a:prstGeom prst="rect">
            <a:avLst/>
          </a:prstGeom>
        </p:spPr>
      </p:pic>
      <p:pic>
        <p:nvPicPr>
          <p:cNvPr id="3" name="Picture 2">
            <a:extLst>
              <a:ext uri="{FF2B5EF4-FFF2-40B4-BE49-F238E27FC236}">
                <a16:creationId xmlns:a16="http://schemas.microsoft.com/office/drawing/2014/main" id="{FDDF4C70-8BAC-04D4-7028-E072E1F7F1C6}"/>
              </a:ext>
            </a:extLst>
          </p:cNvPr>
          <p:cNvPicPr>
            <a:picLocks noChangeAspect="1"/>
          </p:cNvPicPr>
          <p:nvPr/>
        </p:nvPicPr>
        <p:blipFill>
          <a:blip r:embed="rId3"/>
          <a:stretch>
            <a:fillRect/>
          </a:stretch>
        </p:blipFill>
        <p:spPr>
          <a:xfrm>
            <a:off x="149830" y="2617144"/>
            <a:ext cx="11206862" cy="583256"/>
          </a:xfrm>
          <a:prstGeom prst="rect">
            <a:avLst/>
          </a:prstGeom>
        </p:spPr>
      </p:pic>
    </p:spTree>
    <p:extLst>
      <p:ext uri="{BB962C8B-B14F-4D97-AF65-F5344CB8AC3E}">
        <p14:creationId xmlns:p14="http://schemas.microsoft.com/office/powerpoint/2010/main" val="89254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09_time_0035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4_time_00443.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_018_time_00480.50s.jpg"/>
          <p:cNvPicPr>
            <a:picLocks noChangeAspect="1"/>
          </p:cNvPicPr>
          <p:nvPr/>
        </p:nvPicPr>
        <p:blipFill>
          <a:blip r:embed="rId3"/>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923</TotalTime>
  <Words>6568</Words>
  <Application>Microsoft Macintosh PowerPoint</Application>
  <PresentationFormat>Widescreen</PresentationFormat>
  <Paragraphs>194</Paragraphs>
  <Slides>66</Slides>
  <Notes>54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Aptos</vt:lpstr>
      <vt:lpstr>Arial</vt:lpstr>
      <vt:lpstr>Calibri</vt:lpstr>
      <vt:lpstr>Office Theme</vt:lpstr>
      <vt:lpstr>Molecular Orbital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 Theory Part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Spin States &amp; Jahn–Teller Distortions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Benjamin Wiley, Ph.D.</cp:lastModifiedBy>
  <cp:revision>31</cp:revision>
  <cp:lastPrinted>2025-10-16T13:50:53Z</cp:lastPrinted>
  <dcterms:created xsi:type="dcterms:W3CDTF">2013-01-27T09:14:16Z</dcterms:created>
  <dcterms:modified xsi:type="dcterms:W3CDTF">2025-10-20T20:53:56Z</dcterms:modified>
  <cp:category/>
</cp:coreProperties>
</file>