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01" r:id="rId2"/>
    <p:sldId id="256" r:id="rId3"/>
    <p:sldId id="267" r:id="rId4"/>
    <p:sldId id="270" r:id="rId5"/>
    <p:sldId id="275" r:id="rId6"/>
    <p:sldId id="279" r:id="rId7"/>
    <p:sldId id="283" r:id="rId8"/>
    <p:sldId id="286" r:id="rId9"/>
    <p:sldId id="289" r:id="rId10"/>
    <p:sldId id="291" r:id="rId11"/>
    <p:sldId id="298" r:id="rId12"/>
    <p:sldId id="304" r:id="rId13"/>
    <p:sldId id="299" r:id="rId14"/>
    <p:sldId id="305" r:id="rId15"/>
    <p:sldId id="306" r:id="rId16"/>
    <p:sldId id="307" r:id="rId17"/>
    <p:sldId id="303" r:id="rId18"/>
    <p:sldId id="320" r:id="rId19"/>
    <p:sldId id="321" r:id="rId20"/>
    <p:sldId id="322" r:id="rId21"/>
    <p:sldId id="323" r:id="rId22"/>
    <p:sldId id="324" r:id="rId23"/>
    <p:sldId id="327" r:id="rId24"/>
    <p:sldId id="325" r:id="rId25"/>
    <p:sldId id="328" r:id="rId26"/>
    <p:sldId id="308" r:id="rId27"/>
    <p:sldId id="309" r:id="rId28"/>
    <p:sldId id="258" r:id="rId29"/>
    <p:sldId id="317" r:id="rId30"/>
    <p:sldId id="261" r:id="rId31"/>
    <p:sldId id="263" r:id="rId32"/>
    <p:sldId id="264" r:id="rId33"/>
    <p:sldId id="269" r:id="rId34"/>
    <p:sldId id="273" r:id="rId35"/>
    <p:sldId id="277" r:id="rId36"/>
    <p:sldId id="311" r:id="rId37"/>
    <p:sldId id="285" r:id="rId38"/>
    <p:sldId id="313" r:id="rId39"/>
    <p:sldId id="292" r:id="rId40"/>
    <p:sldId id="293" r:id="rId41"/>
    <p:sldId id="296" r:id="rId42"/>
    <p:sldId id="318" r:id="rId43"/>
    <p:sldId id="315" r:id="rId44"/>
    <p:sldId id="300" r:id="rId45"/>
    <p:sldId id="316" r:id="rId46"/>
    <p:sldId id="31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09"/>
    <p:restoredTop sz="65753"/>
  </p:normalViewPr>
  <p:slideViewPr>
    <p:cSldViewPr snapToGrid="0" snapToObjects="1">
      <p:cViewPr varScale="1">
        <p:scale>
          <a:sx n="59" d="100"/>
          <a:sy n="59" d="100"/>
        </p:scale>
        <p:origin x="4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6CA7E-977C-5545-910B-5AD81084E749}"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64E4B-BE84-3446-8D75-C49B572AFF22}" type="slidenum">
              <a:rPr lang="en-US" smtClean="0"/>
              <a:t>‹#›</a:t>
            </a:fld>
            <a:endParaRPr lang="en-US"/>
          </a:p>
        </p:txBody>
      </p:sp>
    </p:spTree>
    <p:extLst>
      <p:ext uri="{BB962C8B-B14F-4D97-AF65-F5344CB8AC3E}">
        <p14:creationId xmlns:p14="http://schemas.microsoft.com/office/powerpoint/2010/main" val="360456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can only get so far in our understanding of the properties of solids by thinking about ionic bonding. So to really understand many of the properties we're going to encounter later on, we need to understand covalent bonding. To build up to that understanding of covalent bonding, we're going to have a couple of lectures that will be probably review for some of you, especially if you're a chemistry major. In this lecture, we're going to talk about the basic properties of atomic orbitals. </a:t>
            </a:r>
          </a:p>
        </p:txBody>
      </p:sp>
      <p:sp>
        <p:nvSpPr>
          <p:cNvPr id="4" name="Slide Number Placeholder 3"/>
          <p:cNvSpPr>
            <a:spLocks noGrp="1"/>
          </p:cNvSpPr>
          <p:nvPr>
            <p:ph type="sldNum" sz="quarter" idx="5"/>
          </p:nvPr>
        </p:nvSpPr>
        <p:spPr/>
        <p:txBody>
          <a:bodyPr/>
          <a:lstStyle/>
          <a:p>
            <a:fld id="{77064E4B-BE84-3446-8D75-C49B572AFF22}" type="slidenum">
              <a:rPr lang="en-US" smtClean="0"/>
              <a:t>1</a:t>
            </a:fld>
            <a:endParaRPr lang="en-US"/>
          </a:p>
        </p:txBody>
      </p:sp>
    </p:spTree>
    <p:extLst>
      <p:ext uri="{BB962C8B-B14F-4D97-AF65-F5344CB8AC3E}">
        <p14:creationId xmlns:p14="http://schemas.microsoft.com/office/powerpoint/2010/main" val="144516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why orbital energies differ, examine the </a:t>
            </a:r>
            <a:r>
              <a:rPr lang="en-US" b="1" dirty="0"/>
              <a:t>radial probability functions</a:t>
            </a:r>
            <a:r>
              <a:rPr lang="en-US" dirty="0"/>
              <a:t> for the </a:t>
            </a:r>
            <a:r>
              <a:rPr lang="en-US" b="1" dirty="0"/>
              <a:t>3s</a:t>
            </a:r>
            <a:r>
              <a:rPr lang="en-US" dirty="0"/>
              <a:t>, </a:t>
            </a:r>
            <a:r>
              <a:rPr lang="en-US" b="1" dirty="0"/>
              <a:t>3p</a:t>
            </a:r>
            <a:r>
              <a:rPr lang="en-US" dirty="0"/>
              <a:t>, and </a:t>
            </a:r>
            <a:r>
              <a:rPr lang="en-US" b="1" dirty="0"/>
              <a:t>3d</a:t>
            </a:r>
            <a:r>
              <a:rPr lang="en-US" dirty="0"/>
              <a:t> orbitals in a hydrogen-like atom. The maximum probability occurs farthest from the nucleus for 3s, closer for 3p, and closest for 3d. As </a:t>
            </a:r>
            <a:r>
              <a:rPr lang="en-US" b="1" dirty="0"/>
              <a:t>l</a:t>
            </a:r>
            <a:r>
              <a:rPr lang="en-US" dirty="0"/>
              <a:t> increases (s → p → d), the orbital shrinks—its maximum moves inward. You might expect that being closer to the nucleus means stronger attraction and lower energy. However, near the nucleus, differences appear due to </a:t>
            </a:r>
            <a:r>
              <a:rPr lang="en-US" b="1" dirty="0"/>
              <a:t>radial nodes</a:t>
            </a:r>
            <a:r>
              <a:rPr lang="en-US" dirty="0"/>
              <a:t>.</a:t>
            </a:r>
          </a:p>
          <a:p>
            <a:r>
              <a:rPr lang="en-US" dirty="0"/>
              <a:t>The </a:t>
            </a:r>
            <a:r>
              <a:rPr lang="en-US" b="1" dirty="0"/>
              <a:t>3s orbital</a:t>
            </a:r>
            <a:r>
              <a:rPr lang="en-US" dirty="0"/>
              <a:t> has two nodes and a strong inner peak around </a:t>
            </a:r>
            <a:r>
              <a:rPr lang="en-US" b="1" dirty="0"/>
              <a:t>0.2 </a:t>
            </a:r>
            <a:r>
              <a:rPr lang="en-US" b="1" dirty="0" err="1"/>
              <a:t>Å</a:t>
            </a:r>
            <a:r>
              <a:rPr lang="en-US" dirty="0"/>
              <a:t>, giving it substantial electron density near the nucleus. The </a:t>
            </a:r>
            <a:r>
              <a:rPr lang="en-US" b="1" dirty="0"/>
              <a:t>3p orbital</a:t>
            </a:r>
            <a:r>
              <a:rPr lang="en-US" dirty="0"/>
              <a:t>, with one node, has a smaller inner peak around </a:t>
            </a:r>
            <a:r>
              <a:rPr lang="en-US" b="1" dirty="0"/>
              <a:t>0.7–0.8 </a:t>
            </a:r>
            <a:r>
              <a:rPr lang="en-US" b="1" dirty="0" err="1"/>
              <a:t>Å</a:t>
            </a:r>
            <a:r>
              <a:rPr lang="en-US" dirty="0"/>
              <a:t>, giving moderate penetration. The </a:t>
            </a:r>
            <a:r>
              <a:rPr lang="en-US" b="1" dirty="0"/>
              <a:t>3d orbital</a:t>
            </a:r>
            <a:r>
              <a:rPr lang="en-US" dirty="0"/>
              <a:t> has no radial nodes and very little electron density close to the nucleus. Because it lacks this penetrating density, it experiences less nuclear attraction and therefore has </a:t>
            </a:r>
            <a:r>
              <a:rPr lang="en-US" b="1" dirty="0"/>
              <a:t>higher energy</a:t>
            </a:r>
            <a:r>
              <a:rPr lang="en-US" dirty="0"/>
              <a:t> than 3s and 3p, even though its overall extent is smaller.</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10</a:t>
            </a:fld>
            <a:endParaRPr lang="en-US"/>
          </a:p>
        </p:txBody>
      </p:sp>
    </p:spTree>
    <p:extLst>
      <p:ext uri="{BB962C8B-B14F-4D97-AF65-F5344CB8AC3E}">
        <p14:creationId xmlns:p14="http://schemas.microsoft.com/office/powerpoint/2010/main" val="286898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what we’ve covered so far should be review. Now, let’s look at the </a:t>
            </a:r>
            <a:r>
              <a:rPr lang="en-US" b="1" dirty="0"/>
              <a:t>energies of specific orbitals</a:t>
            </a:r>
            <a:r>
              <a:rPr lang="en-US" dirty="0"/>
              <a:t>, based on </a:t>
            </a:r>
            <a:r>
              <a:rPr lang="en-US" b="1" dirty="0"/>
              <a:t>Dirac–</a:t>
            </a:r>
            <a:r>
              <a:rPr lang="en-US" b="1" dirty="0" err="1"/>
              <a:t>Fock</a:t>
            </a:r>
            <a:r>
              <a:rPr lang="en-US" b="1" dirty="0"/>
              <a:t> calculations</a:t>
            </a:r>
            <a:r>
              <a:rPr lang="en-US" dirty="0"/>
              <a:t> for isolated atoms. As we move </a:t>
            </a:r>
            <a:r>
              <a:rPr lang="en-US" b="1" dirty="0"/>
              <a:t>up and to the right</a:t>
            </a:r>
            <a:r>
              <a:rPr lang="en-US" dirty="0"/>
              <a:t> in the periodic table (toward neon), orbital energies become </a:t>
            </a:r>
            <a:r>
              <a:rPr lang="en-US" b="1" dirty="0"/>
              <a:t>more negative</a:t>
            </a:r>
            <a:r>
              <a:rPr lang="en-US" dirty="0"/>
              <a:t> due to the increasing </a:t>
            </a:r>
            <a:r>
              <a:rPr lang="en-US" b="1" dirty="0"/>
              <a:t>effective nuclear charge</a:t>
            </a:r>
            <a:r>
              <a:rPr lang="en-US" dirty="0"/>
              <a:t>.</a:t>
            </a:r>
          </a:p>
          <a:p>
            <a:r>
              <a:rPr lang="en-US" dirty="0"/>
              <a:t>Next, consider the </a:t>
            </a:r>
            <a:r>
              <a:rPr lang="en-US" b="1" dirty="0"/>
              <a:t>relative energies of the 4s and 3d orbitals</a:t>
            </a:r>
            <a:r>
              <a:rPr lang="en-US" dirty="0"/>
              <a:t>. At </a:t>
            </a:r>
            <a:r>
              <a:rPr lang="en-US" b="1" dirty="0"/>
              <a:t>potassium and calcium</a:t>
            </a:r>
            <a:r>
              <a:rPr lang="en-US" dirty="0"/>
              <a:t>, only 4s is occupied, so it must be </a:t>
            </a:r>
            <a:r>
              <a:rPr lang="en-US" b="1" dirty="0"/>
              <a:t>lower in energy</a:t>
            </a:r>
            <a:r>
              <a:rPr lang="en-US" dirty="0"/>
              <a:t> than 3d. But by </a:t>
            </a:r>
            <a:r>
              <a:rPr lang="en-US" b="1" dirty="0"/>
              <a:t>scandium and titanium</a:t>
            </a:r>
            <a:r>
              <a:rPr lang="en-US" dirty="0"/>
              <a:t>, the </a:t>
            </a:r>
            <a:r>
              <a:rPr lang="en-US" b="1" dirty="0"/>
              <a:t>3d orbitals</a:t>
            </a:r>
            <a:r>
              <a:rPr lang="en-US" dirty="0"/>
              <a:t> have dropped </a:t>
            </a:r>
            <a:r>
              <a:rPr lang="en-US" b="1" dirty="0"/>
              <a:t>below</a:t>
            </a:r>
            <a:r>
              <a:rPr lang="en-US" dirty="0"/>
              <a:t> the 4s in energy. By the </a:t>
            </a:r>
            <a:r>
              <a:rPr lang="en-US" b="1" dirty="0"/>
              <a:t>end of the transition series</a:t>
            </a:r>
            <a:r>
              <a:rPr lang="en-US" dirty="0"/>
              <a:t> (zinc, gallium), the 3d orbitals are </a:t>
            </a:r>
            <a:r>
              <a:rPr lang="en-US" b="1" dirty="0"/>
              <a:t>much deeper and more stable</a:t>
            </a:r>
            <a:r>
              <a:rPr lang="en-US" dirty="0"/>
              <a:t> than 4s.</a:t>
            </a:r>
          </a:p>
          <a:p>
            <a:r>
              <a:rPr lang="en-US" dirty="0"/>
              <a:t>This trend explains the </a:t>
            </a:r>
            <a:r>
              <a:rPr lang="en-US" b="1" dirty="0"/>
              <a:t>chemistry of zinc</a:t>
            </a:r>
            <a:r>
              <a:rPr lang="en-US" dirty="0"/>
              <a:t>—it forms </a:t>
            </a:r>
            <a:r>
              <a:rPr lang="en-US" b="1" dirty="0"/>
              <a:t>Zn²⁺</a:t>
            </a:r>
            <a:r>
              <a:rPr lang="en-US" dirty="0"/>
              <a:t> by losing its </a:t>
            </a:r>
            <a:r>
              <a:rPr lang="en-US" b="1" dirty="0"/>
              <a:t>4s electrons</a:t>
            </a:r>
            <a:r>
              <a:rPr lang="en-US" dirty="0"/>
              <a:t> only; the </a:t>
            </a:r>
            <a:r>
              <a:rPr lang="en-US" b="1" dirty="0"/>
              <a:t>3d orbitals</a:t>
            </a:r>
            <a:r>
              <a:rPr lang="en-US" dirty="0"/>
              <a:t> act as </a:t>
            </a:r>
            <a:r>
              <a:rPr lang="en-US" b="1" dirty="0"/>
              <a:t>core levels</a:t>
            </a:r>
            <a:r>
              <a:rPr lang="en-US" dirty="0"/>
              <a:t>. By </a:t>
            </a:r>
            <a:r>
              <a:rPr lang="en-US" b="1" dirty="0"/>
              <a:t>gallium</a:t>
            </a:r>
            <a:r>
              <a:rPr lang="en-US" dirty="0"/>
              <a:t>, the gap between 3d and 4s is about </a:t>
            </a:r>
            <a:r>
              <a:rPr lang="en-US" b="1" dirty="0"/>
              <a:t>20 eV</a:t>
            </a:r>
            <a:r>
              <a:rPr lang="en-US" dirty="0"/>
              <a:t>, and by </a:t>
            </a:r>
            <a:r>
              <a:rPr lang="en-US" b="1" dirty="0"/>
              <a:t>krypton</a:t>
            </a:r>
            <a:r>
              <a:rPr lang="en-US" dirty="0"/>
              <a:t>, it widens to </a:t>
            </a:r>
            <a:r>
              <a:rPr lang="en-US" b="1" dirty="0"/>
              <a:t>~70 eV</a:t>
            </a:r>
            <a:r>
              <a:rPr lang="en-US" dirty="0"/>
              <a:t>. Thus, the 3d orbitals become </a:t>
            </a:r>
            <a:r>
              <a:rPr lang="en-US" b="1" dirty="0"/>
              <a:t>deep core states</a:t>
            </a:r>
            <a:r>
              <a:rPr lang="en-US" dirty="0"/>
              <a:t>, a key factor in elemental trends and bonding behavior.</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11</a:t>
            </a:fld>
            <a:endParaRPr lang="en-US"/>
          </a:p>
        </p:txBody>
      </p:sp>
    </p:spTree>
    <p:extLst>
      <p:ext uri="{BB962C8B-B14F-4D97-AF65-F5344CB8AC3E}">
        <p14:creationId xmlns:p14="http://schemas.microsoft.com/office/powerpoint/2010/main" val="1749207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s–p orbital energy gap</a:t>
            </a:r>
            <a:r>
              <a:rPr lang="en-US" dirty="0"/>
              <a:t> also follows clear trends. In the </a:t>
            </a:r>
            <a:r>
              <a:rPr lang="en-US" b="1" dirty="0"/>
              <a:t>second period</a:t>
            </a:r>
            <a:r>
              <a:rPr lang="en-US" dirty="0"/>
              <a:t>, the </a:t>
            </a:r>
            <a:r>
              <a:rPr lang="en-US" b="1" dirty="0"/>
              <a:t>2s orbital</a:t>
            </a:r>
            <a:r>
              <a:rPr lang="en-US" dirty="0"/>
              <a:t> of </a:t>
            </a:r>
            <a:r>
              <a:rPr lang="en-US" b="1" dirty="0"/>
              <a:t>boron</a:t>
            </a:r>
            <a:r>
              <a:rPr lang="en-US" dirty="0"/>
              <a:t> lies about </a:t>
            </a:r>
            <a:r>
              <a:rPr lang="en-US" b="1" dirty="0"/>
              <a:t>5 eV below</a:t>
            </a:r>
            <a:r>
              <a:rPr lang="en-US" dirty="0"/>
              <a:t> the </a:t>
            </a:r>
            <a:r>
              <a:rPr lang="en-US" b="1" dirty="0"/>
              <a:t>2p</a:t>
            </a:r>
            <a:r>
              <a:rPr lang="en-US" dirty="0"/>
              <a:t>, but this gap </a:t>
            </a:r>
            <a:r>
              <a:rPr lang="en-US" b="1" dirty="0"/>
              <a:t>widens</a:t>
            </a:r>
            <a:r>
              <a:rPr lang="en-US" dirty="0"/>
              <a:t> across the row—to roughly </a:t>
            </a:r>
            <a:r>
              <a:rPr lang="en-US" b="1" dirty="0"/>
              <a:t>23 eV in fluorine</a:t>
            </a:r>
            <a:r>
              <a:rPr lang="en-US" dirty="0"/>
              <a:t>—as </a:t>
            </a:r>
            <a:r>
              <a:rPr lang="en-US" b="1" dirty="0"/>
              <a:t>effective nuclear charge</a:t>
            </a:r>
            <a:r>
              <a:rPr lang="en-US" dirty="0"/>
              <a:t> increases. For fluorine, the 2s becomes a </a:t>
            </a:r>
            <a:r>
              <a:rPr lang="en-US" b="1" dirty="0"/>
              <a:t>core orbital</a:t>
            </a:r>
            <a:r>
              <a:rPr lang="en-US" dirty="0"/>
              <a:t>, largely uninvolved in bonding, while in </a:t>
            </a:r>
            <a:r>
              <a:rPr lang="en-US" b="1" dirty="0"/>
              <a:t>boron</a:t>
            </a:r>
            <a:r>
              <a:rPr lang="en-US" dirty="0"/>
              <a:t> and </a:t>
            </a:r>
            <a:r>
              <a:rPr lang="en-US" b="1" dirty="0"/>
              <a:t>carbon</a:t>
            </a:r>
            <a:r>
              <a:rPr lang="en-US" dirty="0"/>
              <a:t>, both 2s and 2p participate.</a:t>
            </a:r>
          </a:p>
          <a:p>
            <a:r>
              <a:rPr lang="en-US" dirty="0"/>
              <a:t>In the </a:t>
            </a:r>
            <a:r>
              <a:rPr lang="en-US" b="1" dirty="0"/>
              <a:t>heavier p-block elements</a:t>
            </a:r>
            <a:r>
              <a:rPr lang="en-US" dirty="0"/>
              <a:t>, the </a:t>
            </a:r>
            <a:r>
              <a:rPr lang="en-US" b="1" dirty="0"/>
              <a:t>valence s orbitals</a:t>
            </a:r>
            <a:r>
              <a:rPr lang="en-US" dirty="0"/>
              <a:t> are again </a:t>
            </a:r>
            <a:r>
              <a:rPr lang="en-US" b="1" dirty="0"/>
              <a:t>lower than the p orbitals</a:t>
            </a:r>
            <a:r>
              <a:rPr lang="en-US" dirty="0"/>
              <a:t>, by about </a:t>
            </a:r>
            <a:r>
              <a:rPr lang="en-US" b="1" dirty="0"/>
              <a:t>6 eV in gallium</a:t>
            </a:r>
            <a:r>
              <a:rPr lang="en-US" dirty="0"/>
              <a:t>, </a:t>
            </a:r>
            <a:r>
              <a:rPr lang="en-US" b="1" dirty="0"/>
              <a:t>8 eV in germanium</a:t>
            </a:r>
            <a:r>
              <a:rPr lang="en-US" dirty="0"/>
              <a:t>, </a:t>
            </a:r>
            <a:r>
              <a:rPr lang="en-US" b="1" dirty="0"/>
              <a:t>5–7 eV in indium and tin</a:t>
            </a:r>
            <a:r>
              <a:rPr lang="en-US" dirty="0"/>
              <a:t>, but the gap grows further to </a:t>
            </a:r>
            <a:r>
              <a:rPr lang="en-US" b="1" dirty="0"/>
              <a:t>~9 eV in lead</a:t>
            </a:r>
            <a:r>
              <a:rPr lang="en-US" dirty="0"/>
              <a:t> and similar in </a:t>
            </a:r>
            <a:r>
              <a:rPr lang="en-US" b="1" dirty="0"/>
              <a:t>bismuth</a:t>
            </a:r>
            <a:r>
              <a:rPr lang="en-US" dirty="0"/>
              <a:t>. These </a:t>
            </a:r>
            <a:r>
              <a:rPr lang="en-US" b="1" dirty="0"/>
              <a:t>extra-stabilized s orbitals</a:t>
            </a:r>
            <a:r>
              <a:rPr lang="en-US" dirty="0"/>
              <a:t> are </a:t>
            </a:r>
            <a:r>
              <a:rPr lang="en-US" b="1" dirty="0"/>
              <a:t>2–3 eV lower</a:t>
            </a:r>
            <a:r>
              <a:rPr lang="en-US" dirty="0"/>
              <a:t> than expected from lighter-element trends due to </a:t>
            </a:r>
            <a:r>
              <a:rPr lang="en-US" b="1" dirty="0"/>
              <a:t>relativistic effects</a:t>
            </a:r>
            <a:r>
              <a:rPr lang="en-US" dirty="0"/>
              <a:t>—in heavy atoms, inner electrons move near the </a:t>
            </a:r>
            <a:r>
              <a:rPr lang="en-US" b="1" dirty="0"/>
              <a:t>speed of light</a:t>
            </a:r>
            <a:r>
              <a:rPr lang="en-US" dirty="0"/>
              <a:t>, increasing mass and contracting s orbitals, which lack nodes at the nucleus.</a:t>
            </a:r>
          </a:p>
          <a:p>
            <a:r>
              <a:rPr lang="en-US" dirty="0"/>
              <a:t>This </a:t>
            </a:r>
            <a:r>
              <a:rPr lang="en-US" b="1" dirty="0"/>
              <a:t>relativistic s stabilization</a:t>
            </a:r>
            <a:r>
              <a:rPr lang="en-US" dirty="0"/>
              <a:t> profoundly affects bonding. Along </a:t>
            </a:r>
            <a:r>
              <a:rPr lang="en-US" b="1" dirty="0"/>
              <a:t>Group 4A</a:t>
            </a:r>
            <a:r>
              <a:rPr lang="en-US" dirty="0"/>
              <a:t>, oxidation states shift from </a:t>
            </a:r>
            <a:r>
              <a:rPr lang="en-US" b="1" dirty="0"/>
              <a:t>+4</a:t>
            </a:r>
            <a:r>
              <a:rPr lang="en-US" dirty="0"/>
              <a:t> (Si, Ge, Sn) to </a:t>
            </a:r>
            <a:r>
              <a:rPr lang="en-US" b="1" dirty="0"/>
              <a:t>+2 dominance</a:t>
            </a:r>
            <a:r>
              <a:rPr lang="en-US" dirty="0"/>
              <a:t> in </a:t>
            </a:r>
            <a:r>
              <a:rPr lang="en-US" b="1" dirty="0"/>
              <a:t>Pb</a:t>
            </a:r>
            <a:r>
              <a:rPr lang="en-US" dirty="0"/>
              <a:t>, since the stabilized </a:t>
            </a:r>
            <a:r>
              <a:rPr lang="en-US" b="1" dirty="0"/>
              <a:t>6s electrons</a:t>
            </a:r>
            <a:r>
              <a:rPr lang="en-US" dirty="0"/>
              <a:t> are less available for bonding—the origin of the </a:t>
            </a:r>
            <a:r>
              <a:rPr lang="en-US" b="1" dirty="0"/>
              <a:t>inert-pair effect</a:t>
            </a:r>
            <a:r>
              <a:rPr lang="en-US" dirty="0"/>
              <a:t> observed in Tl, Pb, Hg, and Bi.</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12</a:t>
            </a:fld>
            <a:endParaRPr lang="en-US"/>
          </a:p>
        </p:txBody>
      </p:sp>
    </p:spTree>
    <p:extLst>
      <p:ext uri="{BB962C8B-B14F-4D97-AF65-F5344CB8AC3E}">
        <p14:creationId xmlns:p14="http://schemas.microsoft.com/office/powerpoint/2010/main" val="91932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Orbital size is hard to define because it extends infinitely, but the maximum of the radial distribution function gives a practical measure. When a subshell is filled for the first time, its electrons are drawn unusually close to the nucleus—they feel a stronger-than-expected attraction that makes the orbital smaller than predicted. This contraction reflects the reduced shielding and greater effective nuclear charge experienced by those new electrons.</a:t>
            </a:r>
          </a:p>
        </p:txBody>
      </p:sp>
      <p:sp>
        <p:nvSpPr>
          <p:cNvPr id="4" name="Slide Number Placeholder 3"/>
          <p:cNvSpPr>
            <a:spLocks noGrp="1"/>
          </p:cNvSpPr>
          <p:nvPr>
            <p:ph type="sldNum" sz="quarter" idx="5"/>
          </p:nvPr>
        </p:nvSpPr>
        <p:spPr/>
        <p:txBody>
          <a:bodyPr/>
          <a:lstStyle/>
          <a:p>
            <a:fld id="{77064E4B-BE84-3446-8D75-C49B572AFF22}" type="slidenum">
              <a:rPr lang="en-US" smtClean="0"/>
              <a:t>13</a:t>
            </a:fld>
            <a:endParaRPr lang="en-US"/>
          </a:p>
        </p:txBody>
      </p:sp>
    </p:spTree>
    <p:extLst>
      <p:ext uri="{BB962C8B-B14F-4D97-AF65-F5344CB8AC3E}">
        <p14:creationId xmlns:p14="http://schemas.microsoft.com/office/powerpoint/2010/main" val="1828598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I mean? If we were to look at the sizes of the 2s and the 2p orbitals, as we go across the second period, you can see that by and large, they're almost the same.</a:t>
            </a:r>
          </a:p>
        </p:txBody>
      </p:sp>
      <p:sp>
        <p:nvSpPr>
          <p:cNvPr id="4" name="Slide Number Placeholder 3"/>
          <p:cNvSpPr>
            <a:spLocks noGrp="1"/>
          </p:cNvSpPr>
          <p:nvPr>
            <p:ph type="sldNum" sz="quarter" idx="5"/>
          </p:nvPr>
        </p:nvSpPr>
        <p:spPr/>
        <p:txBody>
          <a:bodyPr/>
          <a:lstStyle/>
          <a:p>
            <a:fld id="{77064E4B-BE84-3446-8D75-C49B572AFF22}" type="slidenum">
              <a:rPr lang="en-US" smtClean="0"/>
              <a:t>14</a:t>
            </a:fld>
            <a:endParaRPr lang="en-US"/>
          </a:p>
        </p:txBody>
      </p:sp>
    </p:spTree>
    <p:extLst>
      <p:ext uri="{BB962C8B-B14F-4D97-AF65-F5344CB8AC3E}">
        <p14:creationId xmlns:p14="http://schemas.microsoft.com/office/powerpoint/2010/main" val="55505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move to the third, fourth, and fifth periods, the s orbitals become smaller than the p orbitals. The exception occurs in the second period, where the 2p orbitals are anomalously small. This happens because there are no p orbitals in the core to shield them—only s orbitals exist closer to the nucleus. Without inner p orbitals to provide screening, the 2p electrons feel an unusually strong nuclear attraction, which pulls them closer and contracts the orbital. The result is that the 2s and 2p orbitals are nearly the same size. This similarity allows strong overlap in </a:t>
            </a:r>
            <a:r>
              <a:rPr lang="el-GR" dirty="0"/>
              <a:t>π </a:t>
            </a:r>
            <a:r>
              <a:rPr lang="en-US" dirty="0"/>
              <a:t>bonding, which dominates carbon chemistry but is far weaker for silicon, whose larger 3p orbitals overlap poorly. The ubiquity of </a:t>
            </a:r>
            <a:r>
              <a:rPr lang="el-GR" dirty="0"/>
              <a:t>π </a:t>
            </a:r>
            <a:r>
              <a:rPr lang="en-US" dirty="0"/>
              <a:t>bonds in carbon—and their near absence in silicon—is ultimately rooted in this size anomaly, and it underpins the distinct chemistry that makes life’s carbon-based molecules possible.</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15</a:t>
            </a:fld>
            <a:endParaRPr lang="en-US"/>
          </a:p>
        </p:txBody>
      </p:sp>
    </p:spTree>
    <p:extLst>
      <p:ext uri="{BB962C8B-B14F-4D97-AF65-F5344CB8AC3E}">
        <p14:creationId xmlns:p14="http://schemas.microsoft.com/office/powerpoint/2010/main" val="161768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3d orbitals are unusually small compared to the s orbitals. Although d orbitals are always smaller than s orbitals of the same principal quantum number, the difference is greatest for the 3d set. This gives 3d transition metals their characteristic properties. Because 3d orbitals lie between valence and core levels, they can easily lose different numbers of electrons, leading to multiple oxidation states. Their partially filled d shells also allow unpaired electrons, producing magnetic behavior. Similar effects occur for 4d and 5d elements, but they are most pronounced for the 3d series.</a:t>
            </a:r>
          </a:p>
          <a:p>
            <a:endParaRPr lang="en-US" dirty="0"/>
          </a:p>
          <a:p>
            <a:r>
              <a:rPr lang="en-US" dirty="0"/>
              <a:t>In the lanthanides and actinides, the 4f orbitals are even smaller—so compact that they behave as core orbitals. As a result, the +3 oxidation state dominates across the lanthanide series, a uniformity rarely seen elsewhere in the periodic table. The small, shielded 4f orbitals also give rise to sharp electronic transitions within the f shell, which are responsible for the vivid luminescence of lanthanide compounds used in phosphors and other optical materials.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16</a:t>
            </a:fld>
            <a:endParaRPr lang="en-US"/>
          </a:p>
        </p:txBody>
      </p:sp>
    </p:spTree>
    <p:extLst>
      <p:ext uri="{BB962C8B-B14F-4D97-AF65-F5344CB8AC3E}">
        <p14:creationId xmlns:p14="http://schemas.microsoft.com/office/powerpoint/2010/main" val="401809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looked at the properties of atomic orbitals. But of course, if we're ultimately interested in materials, what we really want to know is how do those orbitals behave when we bring atoms together to form molecules, to form extended solids. And to do that, we have to go one step further and talk a little bit about molecular orbital theory.</a:t>
            </a:r>
          </a:p>
          <a:p>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26</a:t>
            </a:fld>
            <a:endParaRPr lang="en-US"/>
          </a:p>
        </p:txBody>
      </p:sp>
    </p:spTree>
    <p:extLst>
      <p:ext uri="{BB962C8B-B14F-4D97-AF65-F5344CB8AC3E}">
        <p14:creationId xmlns:p14="http://schemas.microsoft.com/office/powerpoint/2010/main" val="151805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molecular orbital behaves like an atomic orbital—it has a wave function that describes the behavior of an electron and follows the Pauli exclusion principle, holding up to two electrons. The key difference is that a molecular orbital can extend over the entire molecule rather than being confined to one atom. Molecular orbitals can be constructed in different ways; here, we build them as linear combinations of atomic orbitals. In this approach, the molecular orbital wave function (</a:t>
            </a:r>
            <a:r>
              <a:rPr lang="el-GR" dirty="0"/>
              <a:t>ψ_</a:t>
            </a:r>
            <a:r>
              <a:rPr lang="en-US" dirty="0"/>
              <a:t>MO) is expressed as a sum of atomic orbital wave functions, each multiplied by a coefficient.</a:t>
            </a:r>
          </a:p>
          <a:p>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27</a:t>
            </a:fld>
            <a:endParaRPr lang="en-US"/>
          </a:p>
        </p:txBody>
      </p:sp>
    </p:spTree>
    <p:extLst>
      <p:ext uri="{BB962C8B-B14F-4D97-AF65-F5344CB8AC3E}">
        <p14:creationId xmlns:p14="http://schemas.microsoft.com/office/powerpoint/2010/main" val="346271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simplest and best-known molecular orbital diagram is for H₂. The hydrogen molecule has two molecular orbitals: a lower-energy bonding orbital and a higher-energy antibonding orbital. The bonding molecular orbital forms through constructive interference of the 1s wave functions from the two hydrogen atoms, increasing electron density between the nuclei. This concentrated electron density enhances attraction to the positively charged nuclei, stabilizing the system. As a result, the bonding molecular orbital lies lower in energy than the atomic orbitals of isolated hydrogen atoms.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28</a:t>
            </a:fld>
            <a:endParaRPr lang="en-US"/>
          </a:p>
        </p:txBody>
      </p:sp>
    </p:spTree>
    <p:extLst>
      <p:ext uri="{BB962C8B-B14F-4D97-AF65-F5344CB8AC3E}">
        <p14:creationId xmlns:p14="http://schemas.microsoft.com/office/powerpoint/2010/main" val="106868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mechanics revolutionized physics by treating the electron as a wave. In spherical polar coordinates, the wave function separates into a </a:t>
            </a:r>
            <a:r>
              <a:rPr lang="en-US" b="1" dirty="0"/>
              <a:t>radial part</a:t>
            </a:r>
            <a:r>
              <a:rPr lang="en-US" dirty="0"/>
              <a:t>, describing variation with distance from the nucleus, and an </a:t>
            </a:r>
            <a:r>
              <a:rPr lang="en-US" b="1" dirty="0"/>
              <a:t>angular part</a:t>
            </a:r>
            <a:r>
              <a:rPr lang="en-US" dirty="0"/>
              <a:t>, defined by the angles </a:t>
            </a:r>
            <a:r>
              <a:rPr lang="el-GR" dirty="0"/>
              <a:t>θ (</a:t>
            </a:r>
            <a:r>
              <a:rPr lang="en-US" dirty="0"/>
              <a:t>from the z-axis) and </a:t>
            </a:r>
            <a:r>
              <a:rPr lang="el-GR" dirty="0"/>
              <a:t>φ (</a:t>
            </a:r>
            <a:r>
              <a:rPr lang="en-US" dirty="0"/>
              <a:t>in the </a:t>
            </a:r>
            <a:r>
              <a:rPr lang="en-US" dirty="0" err="1"/>
              <a:t>xy</a:t>
            </a:r>
            <a:r>
              <a:rPr lang="en-US" dirty="0"/>
              <a:t>-plane).</a:t>
            </a:r>
          </a:p>
          <a:p>
            <a:br>
              <a:rPr lang="en-US" dirty="0"/>
            </a:br>
            <a:endParaRPr lang="en-US" dirty="0"/>
          </a:p>
          <a:p>
            <a:r>
              <a:rPr lang="en-US" dirty="0"/>
              <a:t>Each electron is defined by four quantum numbers:</a:t>
            </a:r>
          </a:p>
          <a:p>
            <a:pPr>
              <a:buFont typeface="Arial" panose="020B0604020202020204" pitchFamily="34" charset="0"/>
              <a:buChar char="•"/>
            </a:pPr>
            <a:r>
              <a:rPr lang="en-US" b="1" dirty="0"/>
              <a:t>Principal quantum number (n):</a:t>
            </a:r>
            <a:r>
              <a:rPr lang="en-US" dirty="0"/>
              <a:t> integer ≥ 1; determines orbital size and energy. For hydrogen, n alone fixes energy.</a:t>
            </a:r>
          </a:p>
          <a:p>
            <a:pPr>
              <a:buFont typeface="Arial" panose="020B0604020202020204" pitchFamily="34" charset="0"/>
              <a:buChar char="•"/>
            </a:pPr>
            <a:r>
              <a:rPr lang="en-US" b="1" dirty="0"/>
              <a:t>Orbital angular momentum quantum number (l):</a:t>
            </a:r>
            <a:r>
              <a:rPr lang="en-US" dirty="0"/>
              <a:t> defines orbital shape (s, p, d, …). Values range from 0 to n − 1. In multi-electron atoms, both n and l affect energy.</a:t>
            </a:r>
          </a:p>
          <a:p>
            <a:pPr>
              <a:buFont typeface="Arial" panose="020B0604020202020204" pitchFamily="34" charset="0"/>
              <a:buChar char="•"/>
            </a:pPr>
            <a:r>
              <a:rPr lang="en-US" b="1" dirty="0"/>
              <a:t>Magnetic quantum number (mₗ):</a:t>
            </a:r>
            <a:r>
              <a:rPr lang="en-US" dirty="0"/>
              <a:t> orientation of the orbital; ranges from −l to +l.</a:t>
            </a:r>
          </a:p>
          <a:p>
            <a:pPr>
              <a:buFont typeface="Arial" panose="020B0604020202020204" pitchFamily="34" charset="0"/>
              <a:buChar char="•"/>
            </a:pPr>
            <a:r>
              <a:rPr lang="en-US" b="1" dirty="0"/>
              <a:t>Spin quantum number (mₛ):</a:t>
            </a:r>
            <a:r>
              <a:rPr lang="en-US" dirty="0"/>
              <a:t> +½ or −½; intrinsic electron spin, key to magnetic behavior.</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a:t>
            </a:fld>
            <a:endParaRPr lang="en-US"/>
          </a:p>
        </p:txBody>
      </p:sp>
    </p:spTree>
    <p:extLst>
      <p:ext uri="{BB962C8B-B14F-4D97-AF65-F5344CB8AC3E}">
        <p14:creationId xmlns:p14="http://schemas.microsoft.com/office/powerpoint/2010/main" val="1640309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get an antibonding molecular orbital, formed by destructive interference between the two hydrogen 1s wave functions. The color coding represents the sign of the wave function—red for positive, blue for negative. The node between the atoms forces a region of zero electron density, pushing electrons away from the internuclear region. This reduces stabilization and raises the energy. As a result, the antibonding molecular orbital lies higher in energy than the atomic orbitals of the separate hydrogen atoms.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29</a:t>
            </a:fld>
            <a:endParaRPr lang="en-US"/>
          </a:p>
        </p:txBody>
      </p:sp>
    </p:spTree>
    <p:extLst>
      <p:ext uri="{BB962C8B-B14F-4D97-AF65-F5344CB8AC3E}">
        <p14:creationId xmlns:p14="http://schemas.microsoft.com/office/powerpoint/2010/main" val="4181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redraw this using the symbolic style we’ll use going forward. When both atomic orbitals have the same sign, their overlap produces constructive interference and a bonding molecular orbital. When they have opposite signs, destructive interference occurs, creating an antibonding orbital. Using extended </a:t>
            </a:r>
            <a:r>
              <a:rPr lang="en-US" dirty="0" err="1"/>
              <a:t>Hückel</a:t>
            </a:r>
            <a:r>
              <a:rPr lang="en-US" dirty="0"/>
              <a:t> theory, we find that the coefficients in the bonding MO are smaller than those in the antibonding MO. This happens because, during normalization, the antibonding orbital’s positive and negative regions partially cancel each other out when the total wave function is integrated over space. To achieve the same overall normalization (so that the total probability remains one), the remaining portions of the wave function must be scaled up, resulting in larger coefficients. The bonding orbital is stabilized by about 4 eV, while the antibonding orbital is destabilized by about 17 eV. In general, the energy stabilization of a bonding orbital is always less than the destabilization of its antibonding counterpart, which is why filling both orbitals provides no net stabilization and makes bond formation unfavorable.</a:t>
            </a:r>
          </a:p>
        </p:txBody>
      </p:sp>
      <p:sp>
        <p:nvSpPr>
          <p:cNvPr id="4" name="Slide Number Placeholder 3"/>
          <p:cNvSpPr>
            <a:spLocks noGrp="1"/>
          </p:cNvSpPr>
          <p:nvPr>
            <p:ph type="sldNum" sz="quarter" idx="5"/>
          </p:nvPr>
        </p:nvSpPr>
        <p:spPr/>
        <p:txBody>
          <a:bodyPr/>
          <a:lstStyle/>
          <a:p>
            <a:fld id="{77064E4B-BE84-3446-8D75-C49B572AFF22}" type="slidenum">
              <a:rPr lang="en-US" smtClean="0"/>
              <a:t>30</a:t>
            </a:fld>
            <a:endParaRPr lang="en-US"/>
          </a:p>
        </p:txBody>
      </p:sp>
    </p:spTree>
    <p:extLst>
      <p:ext uri="{BB962C8B-B14F-4D97-AF65-F5344CB8AC3E}">
        <p14:creationId xmlns:p14="http://schemas.microsoft.com/office/powerpoint/2010/main" val="320264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plot the molecular orbital wave function along the internuclear axis, we see clear interference patterns. In the bonding molecular orbital, the wave functions overlap constructively, increasing electron density between the nuclei. In the antibonding orbital, the wave functions have opposite signs and cancel at z = 0, producing a nodal plane at that point. This pushes electron density away from the nuclei, making the antibonding orbital higher in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31</a:t>
            </a:fld>
            <a:endParaRPr lang="en-US"/>
          </a:p>
        </p:txBody>
      </p:sp>
    </p:spTree>
    <p:extLst>
      <p:ext uri="{BB962C8B-B14F-4D97-AF65-F5344CB8AC3E}">
        <p14:creationId xmlns:p14="http://schemas.microsoft.com/office/powerpoint/2010/main" val="408544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 more complex case with two different atoms. Replacing one hydrogen with helium introduces a higher nuclear charge, so the helium 1s orbital lies lower in energy than hydrogen’s. This energy difference creates partial ionicity—what we call a polar covalent bond.</a:t>
            </a:r>
            <a:br>
              <a:rPr lang="en-US" dirty="0"/>
            </a:br>
            <a:endParaRPr lang="en-US" dirty="0"/>
          </a:p>
          <a:p>
            <a:r>
              <a:rPr lang="en-US" dirty="0"/>
              <a:t>In the bonding molecular orbital, the coefficient for helium is larger than for hydrogen, meaning the bonding orbital resembles helium’s 1s orbital more strongly. The opposite occurs in the antibonding orbital, which is weighted more toward hydrogen. As the energy gap between atomic orbitals increases, the bonding orbital increasingly resembles the more electronegative atom, while the antibonding orbital resembles the more electropositive one. In the limit of a very large energy difference, the bond becomes purely ionic.</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32</a:t>
            </a:fld>
            <a:endParaRPr lang="en-US"/>
          </a:p>
        </p:txBody>
      </p:sp>
    </p:spTree>
    <p:extLst>
      <p:ext uri="{BB962C8B-B14F-4D97-AF65-F5344CB8AC3E}">
        <p14:creationId xmlns:p14="http://schemas.microsoft.com/office/powerpoint/2010/main" val="242881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point is that the stabilization of the bonding molecular orbital decreases when the atomic orbitals differ in energy. In H₂, the bonding MO is stabilized by about 4 eV, but in the H–He system it’s only about 1.8 eV. This shows that as the energy mismatch between atomic orbitals increases, their overlap and degree of mixing diminish, reducing the bonding interaction.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33</a:t>
            </a:fld>
            <a:endParaRPr lang="en-US"/>
          </a:p>
        </p:txBody>
      </p:sp>
    </p:spTree>
    <p:extLst>
      <p:ext uri="{BB962C8B-B14F-4D97-AF65-F5344CB8AC3E}">
        <p14:creationId xmlns:p14="http://schemas.microsoft.com/office/powerpoint/2010/main" val="1890224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O₂, starting with a simplified view and then moving toward the full MO diagram. The two 2s orbitals overlap to form bonding and antibonding MOs, similar to H₂. The 2p orbitals, being higher in energy, also combine—but their interactions split into a 1–2–2–1 pattern rather than three equal pairs.</a:t>
            </a:r>
          </a:p>
          <a:p>
            <a:endParaRPr lang="en-US" dirty="0"/>
          </a:p>
          <a:p>
            <a:r>
              <a:rPr lang="en-US" dirty="0"/>
              <a:t>Along the internuclear (z) axis, the </a:t>
            </a:r>
            <a:r>
              <a:rPr lang="en-US" dirty="0" err="1"/>
              <a:t>p_z</a:t>
            </a:r>
            <a:r>
              <a:rPr lang="en-US" dirty="0"/>
              <a:t> orbitals overlap head-on, forming </a:t>
            </a:r>
            <a:r>
              <a:rPr lang="el-GR" dirty="0"/>
              <a:t>σ (</a:t>
            </a:r>
            <a:r>
              <a:rPr lang="en-US" dirty="0"/>
              <a:t>sigma) bonding and antibonding </a:t>
            </a:r>
            <a:r>
              <a:rPr lang="en-US" dirty="0" err="1"/>
              <a:t>MOs.</a:t>
            </a:r>
            <a:r>
              <a:rPr lang="en-US" dirty="0"/>
              <a:t> The </a:t>
            </a:r>
            <a:r>
              <a:rPr lang="en-US" dirty="0" err="1"/>
              <a:t>p_x</a:t>
            </a:r>
            <a:r>
              <a:rPr lang="en-US" dirty="0"/>
              <a:t> and </a:t>
            </a:r>
            <a:r>
              <a:rPr lang="en-US" dirty="0" err="1"/>
              <a:t>p_y</a:t>
            </a:r>
            <a:r>
              <a:rPr lang="en-US" dirty="0"/>
              <a:t> orbitals overlap side-on, forming </a:t>
            </a:r>
            <a:r>
              <a:rPr lang="el-GR" dirty="0"/>
              <a:t>π (</a:t>
            </a:r>
            <a:r>
              <a:rPr lang="en-US" dirty="0"/>
              <a:t>pi) bonding and antibonding MOs with less overlap. Greater spatial overlap leads to a larger energy gap between bonding and antibonding orbitals, so </a:t>
            </a:r>
            <a:r>
              <a:rPr lang="el-GR" dirty="0"/>
              <a:t>σ </a:t>
            </a:r>
            <a:r>
              <a:rPr lang="en-US" dirty="0"/>
              <a:t>bonds are stronger than </a:t>
            </a:r>
            <a:r>
              <a:rPr lang="el-GR" dirty="0"/>
              <a:t>π </a:t>
            </a:r>
            <a:r>
              <a:rPr lang="en-US" dirty="0"/>
              <a:t>bonds.</a:t>
            </a:r>
            <a:br>
              <a:rPr lang="en-US" dirty="0"/>
            </a:br>
            <a:endParaRPr lang="en-US" dirty="0"/>
          </a:p>
          <a:p>
            <a:r>
              <a:rPr lang="en-US" dirty="0"/>
              <a:t>To obtain the true O₂ MO diagram, we must also account for </a:t>
            </a:r>
            <a:r>
              <a:rPr lang="el-GR" dirty="0"/>
              <a:t>σ–σ </a:t>
            </a:r>
            <a:r>
              <a:rPr lang="en-US" dirty="0"/>
              <a:t>mixing between the 2s and 2p orbitals, which slightly alters their energies and ordering.</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34</a:t>
            </a:fld>
            <a:endParaRPr lang="en-US"/>
          </a:p>
        </p:txBody>
      </p:sp>
    </p:spTree>
    <p:extLst>
      <p:ext uri="{BB962C8B-B14F-4D97-AF65-F5344CB8AC3E}">
        <p14:creationId xmlns:p14="http://schemas.microsoft.com/office/powerpoint/2010/main" val="2652855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introduce s–p mixing, the 2s and 2p </a:t>
            </a:r>
            <a:r>
              <a:rPr lang="el-GR" dirty="0"/>
              <a:t>σ </a:t>
            </a:r>
            <a:r>
              <a:rPr lang="en-US" dirty="0"/>
              <a:t>bonding orbitals interact. Adding their wave functions constructively increases electron density between the nuclei, stabilizing the resulting MO. Subtracting them (changing the sign of one orbital) reduces density between the nuclei and increases it on the molecular periphery, raising the energy. As a result, mixing stabilizes the orbital with more 2s character and destabilizes the one with more 2p character. The same pattern occurs for the corresponding </a:t>
            </a:r>
            <a:r>
              <a:rPr lang="el-GR" dirty="0"/>
              <a:t>σ </a:t>
            </a:r>
            <a:r>
              <a:rPr lang="en-US" dirty="0"/>
              <a:t>antibonding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35</a:t>
            </a:fld>
            <a:endParaRPr lang="en-US"/>
          </a:p>
        </p:txBody>
      </p:sp>
    </p:spTree>
    <p:extLst>
      <p:ext uri="{BB962C8B-B14F-4D97-AF65-F5344CB8AC3E}">
        <p14:creationId xmlns:p14="http://schemas.microsoft.com/office/powerpoint/2010/main" val="284003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Returning to the MO diagram, the </a:t>
            </a:r>
            <a:r>
              <a:rPr lang="el-GR" dirty="0"/>
              <a:t>σ2</a:t>
            </a:r>
            <a:r>
              <a:rPr lang="en-US" dirty="0"/>
              <a:t>s orbital gains some p character, which stabilizes it, while the </a:t>
            </a:r>
            <a:r>
              <a:rPr lang="el-GR" dirty="0"/>
              <a:t>σ2</a:t>
            </a:r>
            <a:r>
              <a:rPr lang="en-US" dirty="0"/>
              <a:t>p orbital gains some s character, which destabilizes it. The same occurs for the antibonding orbitals: </a:t>
            </a:r>
            <a:r>
              <a:rPr lang="el-GR" dirty="0"/>
              <a:t>σ</a:t>
            </a:r>
            <a:r>
              <a:rPr lang="el-GR" i="1" dirty="0"/>
              <a:t>2</a:t>
            </a:r>
            <a:r>
              <a:rPr lang="en-US" i="1" dirty="0"/>
              <a:t>s becomes slightly stabilized, and </a:t>
            </a:r>
            <a:r>
              <a:rPr lang="el-GR" i="1" dirty="0"/>
              <a:t>σ</a:t>
            </a:r>
            <a:r>
              <a:rPr lang="el-GR" dirty="0"/>
              <a:t>2</a:t>
            </a:r>
            <a:r>
              <a:rPr lang="en-US" dirty="0"/>
              <a:t>p becomes more destabilized. The net effect is a smaller energy gap between the </a:t>
            </a:r>
            <a:r>
              <a:rPr lang="el-GR" dirty="0"/>
              <a:t>σ2</a:t>
            </a:r>
            <a:r>
              <a:rPr lang="en-US" dirty="0"/>
              <a:t>p and </a:t>
            </a:r>
            <a:r>
              <a:rPr lang="el-GR" dirty="0"/>
              <a:t>π2</a:t>
            </a:r>
            <a:r>
              <a:rPr lang="en-US" dirty="0"/>
              <a:t>p orbitals. In lighter diatomic molecules such as N₂ or C₂, this mixing is strong enough that the </a:t>
            </a:r>
            <a:r>
              <a:rPr lang="el-GR" dirty="0"/>
              <a:t>σ2</a:t>
            </a:r>
            <a:r>
              <a:rPr lang="en-US" dirty="0"/>
              <a:t>p orbital rises above the </a:t>
            </a:r>
            <a:r>
              <a:rPr lang="el-GR" dirty="0"/>
              <a:t>π2</a:t>
            </a:r>
            <a:r>
              <a:rPr lang="en-US" dirty="0"/>
              <a:t>p orbitals in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36</a:t>
            </a:fld>
            <a:endParaRPr lang="en-US"/>
          </a:p>
        </p:txBody>
      </p:sp>
    </p:spTree>
    <p:extLst>
      <p:ext uri="{BB962C8B-B14F-4D97-AF65-F5344CB8AC3E}">
        <p14:creationId xmlns:p14="http://schemas.microsoft.com/office/powerpoint/2010/main" val="54127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move beyond diatomic molecules, we decompose the system into a central atom and its surrounding atoms, called ligands. The ligand orbitals are then grouped by symmetry into </a:t>
            </a:r>
            <a:r>
              <a:rPr lang="en-US" b="1" dirty="0"/>
              <a:t>symmetry-adapted linear combinations (SALCs)</a:t>
            </a:r>
            <a:r>
              <a:rPr lang="en-US" dirty="0"/>
              <a:t>, which represent how the ligand orbitals combine and interact with the central atom’s orbitals to form molecular orbitals consistent with the molecule’s overall symmetry.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37</a:t>
            </a:fld>
            <a:endParaRPr lang="en-US"/>
          </a:p>
        </p:txBody>
      </p:sp>
    </p:spTree>
    <p:extLst>
      <p:ext uri="{BB962C8B-B14F-4D97-AF65-F5344CB8AC3E}">
        <p14:creationId xmlns:p14="http://schemas.microsoft.com/office/powerpoint/2010/main" val="2946086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symmetric SALC can overlap with the Be 2s orbital, while the antisymmetric SALC aligns with the Be 2pₓ orbital. The remaining 2p orbitals (2p_y and 2p_z) do not interact because their orientations produce no net bonding or antibonding overlap. These relationships can be derived formally from group theory, but here they are evident from visual inspection of orbital symmetry.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38</a:t>
            </a:fld>
            <a:endParaRPr lang="en-US"/>
          </a:p>
        </p:txBody>
      </p:sp>
    </p:spTree>
    <p:extLst>
      <p:ext uri="{BB962C8B-B14F-4D97-AF65-F5344CB8AC3E}">
        <p14:creationId xmlns:p14="http://schemas.microsoft.com/office/powerpoint/2010/main" val="255215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Pauli exclusion principle states that no two electrons share the same set of quantum numbers, so each orbital can hold only two electrons with opposite spins (+½ and −½).</a:t>
            </a:r>
          </a:p>
          <a:p>
            <a:r>
              <a:rPr lang="en-US" dirty="0"/>
              <a:t>Hund’s first rule applies to degenerate orbitals—those with equal energy, such as the five d orbitals—and says that the lowest-energy configuration maximizes total spin. Electrons fill different orbitals with parallel spins before pairing, reducing repulsion by keeping electrons spatially separated.</a:t>
            </a:r>
          </a:p>
          <a:p>
            <a:endParaRPr lang="en-US" dirty="0"/>
          </a:p>
          <a:p>
            <a:r>
              <a:rPr lang="en-US" dirty="0"/>
              <a:t>A </a:t>
            </a:r>
            <a:r>
              <a:rPr lang="en-US" b="1" dirty="0"/>
              <a:t>node</a:t>
            </a:r>
            <a:r>
              <a:rPr lang="en-US" dirty="0"/>
              <a:t> is a region where the wave function equals zero because its sign changes. The </a:t>
            </a:r>
            <a:r>
              <a:rPr lang="en-US" b="1" dirty="0"/>
              <a:t>probability density</a:t>
            </a:r>
            <a:r>
              <a:rPr lang="en-US" dirty="0"/>
              <a:t> of finding an electron is also zero at nodes. There are two types: </a:t>
            </a:r>
            <a:r>
              <a:rPr lang="en-US" b="1" dirty="0"/>
              <a:t>radial nodes</a:t>
            </a:r>
            <a:r>
              <a:rPr lang="en-US" dirty="0"/>
              <a:t>, where the radial part of the wave function goes to zero, and </a:t>
            </a:r>
            <a:r>
              <a:rPr lang="en-US" b="1" dirty="0"/>
              <a:t>nodal planes</a:t>
            </a:r>
            <a:r>
              <a:rPr lang="en-US" dirty="0"/>
              <a:t>, where the angular part does.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a:t>
            </a:fld>
            <a:endParaRPr lang="en-US"/>
          </a:p>
        </p:txBody>
      </p:sp>
    </p:spTree>
    <p:extLst>
      <p:ext uri="{BB962C8B-B14F-4D97-AF65-F5344CB8AC3E}">
        <p14:creationId xmlns:p14="http://schemas.microsoft.com/office/powerpoint/2010/main" val="171729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tetrahedral molecule like methane (CH₄), the four hydrogen atoms form four ligand SALCs. These combinations are arranged so that each matches the symmetry of one of carbon’s valence orbitals. The totally symmetric SALC overlaps with the carbon 2s orbital, while the remaining three SALCs align with the three 2p orbitals, forming equivalent </a:t>
            </a:r>
            <a:r>
              <a:rPr lang="el-GR" dirty="0"/>
              <a:t>σ </a:t>
            </a:r>
            <a:r>
              <a:rPr lang="en-US" dirty="0"/>
              <a:t>bonds in the tetrahedral geometry.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39</a:t>
            </a:fld>
            <a:endParaRPr lang="en-US"/>
          </a:p>
        </p:txBody>
      </p:sp>
    </p:spTree>
    <p:extLst>
      <p:ext uri="{BB962C8B-B14F-4D97-AF65-F5344CB8AC3E}">
        <p14:creationId xmlns:p14="http://schemas.microsoft.com/office/powerpoint/2010/main" val="1058998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octahedral molecule like hypothetical S–H₆, six ligands each contribute one orbital, forming six ligand SALCs. Determining their shapes requires group theory, but once identified, the first SALC matches the symmetry of the sulfur s orbital, and the next three align with the sulfur p orbitals to form bonding interactions. The remaining two SALCs have no matching symmetry with sulfur’s valence orbitals and therefore remain nonbonding.</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40</a:t>
            </a:fld>
            <a:endParaRPr lang="en-US"/>
          </a:p>
        </p:txBody>
      </p:sp>
    </p:spTree>
    <p:extLst>
      <p:ext uri="{BB962C8B-B14F-4D97-AF65-F5344CB8AC3E}">
        <p14:creationId xmlns:p14="http://schemas.microsoft.com/office/powerpoint/2010/main" val="3228008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BeH</a:t>
            </a:r>
            <a:r>
              <a:rPr lang="en-US" dirty="0"/>
              <a:t>₂, the ligand SALCs are shown on the left and the Be 2s and 2p orbitals on the right. Beryllium contributes two valence electrons in its 2s orbital, and the two hydrogens contribute one each. The symmetric (</a:t>
            </a:r>
            <a:r>
              <a:rPr lang="el-GR" dirty="0"/>
              <a:t>σ_</a:t>
            </a:r>
            <a:r>
              <a:rPr lang="en-US" dirty="0"/>
              <a:t>g) SALC overlaps with Be’s 2s orbital to form bonding and antibonding </a:t>
            </a:r>
            <a:r>
              <a:rPr lang="en-US" dirty="0" err="1"/>
              <a:t>MOs.</a:t>
            </a:r>
            <a:r>
              <a:rPr lang="en-US" dirty="0"/>
              <a:t> The antisymmetric (</a:t>
            </a:r>
            <a:r>
              <a:rPr lang="el-GR" dirty="0"/>
              <a:t>σ_</a:t>
            </a:r>
            <a:r>
              <a:rPr lang="en-US" dirty="0"/>
              <a:t>u) SALC overlaps with the Be 2p orbital oriented along the molecular axis, also forming bonding and antibonding </a:t>
            </a:r>
            <a:r>
              <a:rPr lang="en-US" dirty="0" err="1"/>
              <a:t>MOs.</a:t>
            </a:r>
            <a:endParaRPr lang="en-US" dirty="0"/>
          </a:p>
          <a:p>
            <a:endParaRPr lang="en-US" dirty="0"/>
          </a:p>
          <a:p>
            <a:r>
              <a:rPr lang="en-US" dirty="0"/>
              <a:t>Because the 2p orbitals are higher in energy than the 2s, their resulting bonding and antibonding MOs are also higher in energy. The remaining two Be 2p orbitals, oriented perpendicular to the axis, have no matching ligand SALCs and thus remain nonbonding—effectively behaving like atomic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41</a:t>
            </a:fld>
            <a:endParaRPr lang="en-US"/>
          </a:p>
        </p:txBody>
      </p:sp>
    </p:spTree>
    <p:extLst>
      <p:ext uri="{BB962C8B-B14F-4D97-AF65-F5344CB8AC3E}">
        <p14:creationId xmlns:p14="http://schemas.microsoft.com/office/powerpoint/2010/main" val="617453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MO diagram, certain orbitals dominate a molecule’s behavior—these are the </a:t>
            </a:r>
            <a:r>
              <a:rPr lang="en-US" i="1" dirty="0"/>
              <a:t>frontier orbitals</a:t>
            </a:r>
            <a:r>
              <a:rPr lang="en-US" dirty="0"/>
              <a:t>. The highest occupied molecular orbital is the </a:t>
            </a:r>
            <a:r>
              <a:rPr lang="en-US" b="1" dirty="0"/>
              <a:t>HOMO</a:t>
            </a:r>
            <a:r>
              <a:rPr lang="en-US" dirty="0"/>
              <a:t>, and the lowest unoccupied is the </a:t>
            </a:r>
            <a:r>
              <a:rPr lang="en-US" b="1" dirty="0"/>
              <a:t>LUMO</a:t>
            </a:r>
            <a:r>
              <a:rPr lang="en-US" dirty="0"/>
              <a:t>. In </a:t>
            </a:r>
            <a:r>
              <a:rPr lang="en-US" dirty="0" err="1"/>
              <a:t>BeH</a:t>
            </a:r>
            <a:r>
              <a:rPr lang="en-US" dirty="0"/>
              <a:t>₂, the HOMO corresponds to the bonding interaction between the Be 2p orbital and the hydrogen SALC, while the LUMO consists of the degenerate nonbonding Be 2p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42</a:t>
            </a:fld>
            <a:endParaRPr lang="en-US"/>
          </a:p>
        </p:txBody>
      </p:sp>
    </p:spTree>
    <p:extLst>
      <p:ext uri="{BB962C8B-B14F-4D97-AF65-F5344CB8AC3E}">
        <p14:creationId xmlns:p14="http://schemas.microsoft.com/office/powerpoint/2010/main" val="239020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methane (CH₄), carbon has four valence orbitals and the four hydrogens form four ligand SALCs. Each carbon orbital can pair with one SALC, producing a bonding and an antibonding molecular orbital. The A₁ orbital represents the bonding interaction between carbon’s 2s and hydrogen orbitals, while the T₂ orbitals arise from bonding between carbon’s 2p and hydrogen orbitals, with corresponding antibonding counterparts.</a:t>
            </a:r>
          </a:p>
          <a:p>
            <a:r>
              <a:rPr lang="en-US" dirty="0"/>
              <a:t>In organic chemistry, this bonding is often described as </a:t>
            </a:r>
            <a:r>
              <a:rPr lang="en-US" i="1" dirty="0"/>
              <a:t>sp³ hybridization</a:t>
            </a:r>
            <a:r>
              <a:rPr lang="en-US" dirty="0"/>
              <a:t> of carbon. However, molecular orbital theory shows no actual sp³ hybrid orbitals exist—there is no s–p mixing. Instead, we have distinct </a:t>
            </a:r>
            <a:r>
              <a:rPr lang="el-GR" dirty="0"/>
              <a:t>σ </a:t>
            </a:r>
            <a:r>
              <a:rPr lang="en-US" dirty="0"/>
              <a:t>bonding and antibonding MOs derived separately from the 2s and 2p orbitals. The “sp³ hybridization” terminology simply indicates that the carbon 2s and three 2p orbitals all participate in forming four equivalent </a:t>
            </a:r>
            <a:r>
              <a:rPr lang="el-GR" dirty="0"/>
              <a:t>σ </a:t>
            </a:r>
            <a:r>
              <a:rPr lang="en-US" dirty="0"/>
              <a:t>bonds to hydrogen.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43</a:t>
            </a:fld>
            <a:endParaRPr lang="en-US"/>
          </a:p>
        </p:txBody>
      </p:sp>
    </p:spTree>
    <p:extLst>
      <p:ext uri="{BB962C8B-B14F-4D97-AF65-F5344CB8AC3E}">
        <p14:creationId xmlns:p14="http://schemas.microsoft.com/office/powerpoint/2010/main" val="539484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conjugated </a:t>
            </a:r>
            <a:r>
              <a:rPr lang="el-GR" dirty="0"/>
              <a:t>π </a:t>
            </a:r>
            <a:r>
              <a:rPr lang="en-US" dirty="0"/>
              <a:t>systems, such as benzene, six </a:t>
            </a:r>
            <a:r>
              <a:rPr lang="en-US" dirty="0" err="1"/>
              <a:t>p_z</a:t>
            </a:r>
            <a:r>
              <a:rPr lang="en-US" dirty="0"/>
              <a:t> orbitals—one on each carbon—combine to form six </a:t>
            </a:r>
            <a:r>
              <a:rPr lang="el-GR" dirty="0"/>
              <a:t>π </a:t>
            </a:r>
            <a:r>
              <a:rPr lang="en-US" dirty="0"/>
              <a:t>and </a:t>
            </a:r>
            <a:r>
              <a:rPr lang="el-GR" dirty="0"/>
              <a:t>π* </a:t>
            </a:r>
            <a:r>
              <a:rPr lang="en-US" dirty="0"/>
              <a:t>molecular orbitals. Looking down on the ring, each p orbital has one lobe above and one below the plane. The key principle is conservation of orbital count: six atomic orbitals produce six molecular orbitals.</a:t>
            </a:r>
          </a:p>
          <a:p>
            <a:endParaRPr lang="en-US" dirty="0"/>
          </a:p>
          <a:p>
            <a:r>
              <a:rPr lang="en-US" dirty="0"/>
              <a:t>The lowest-energy </a:t>
            </a:r>
            <a:r>
              <a:rPr lang="el-GR" dirty="0"/>
              <a:t>π </a:t>
            </a:r>
            <a:r>
              <a:rPr lang="en-US" dirty="0"/>
              <a:t>MO has all bonding interactions and no perpendicular nodal planes. The highest-energy </a:t>
            </a:r>
            <a:r>
              <a:rPr lang="el-GR" dirty="0"/>
              <a:t>π* </a:t>
            </a:r>
            <a:r>
              <a:rPr lang="en-US" dirty="0"/>
              <a:t>MO is antibonding between every carbon pair, with three perpendicular nodal planes. Between these extremes are four intermediate orbitals: two degenerate </a:t>
            </a:r>
            <a:r>
              <a:rPr lang="en-US" dirty="0" err="1"/>
              <a:t>E₁g</a:t>
            </a:r>
            <a:r>
              <a:rPr lang="en-US" dirty="0"/>
              <a:t> orbitals with one perpendicular nodal plane each, and two degenerate </a:t>
            </a:r>
            <a:r>
              <a:rPr lang="en-US" dirty="0" err="1"/>
              <a:t>E₂u</a:t>
            </a:r>
            <a:r>
              <a:rPr lang="en-US" dirty="0"/>
              <a:t> orbitals with two perpendicular nodal planes. These delocalized </a:t>
            </a:r>
            <a:r>
              <a:rPr lang="el-GR" dirty="0"/>
              <a:t>π </a:t>
            </a:r>
            <a:r>
              <a:rPr lang="en-US" dirty="0"/>
              <a:t>orbitals define benzene’s stability and electronic properties.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44</a:t>
            </a:fld>
            <a:endParaRPr lang="en-US"/>
          </a:p>
        </p:txBody>
      </p:sp>
    </p:spTree>
    <p:extLst>
      <p:ext uri="{BB962C8B-B14F-4D97-AF65-F5344CB8AC3E}">
        <p14:creationId xmlns:p14="http://schemas.microsoft.com/office/powerpoint/2010/main" val="2813171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45</a:t>
            </a:fld>
            <a:endParaRPr lang="en-US"/>
          </a:p>
        </p:txBody>
      </p:sp>
    </p:spTree>
    <p:extLst>
      <p:ext uri="{BB962C8B-B14F-4D97-AF65-F5344CB8AC3E}">
        <p14:creationId xmlns:p14="http://schemas.microsoft.com/office/powerpoint/2010/main" val="111305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orbitals are spherical, so their angular wave function is constant, and all structure comes from the </a:t>
            </a:r>
            <a:r>
              <a:rPr lang="en-US" b="1" dirty="0"/>
              <a:t>radial wave function</a:t>
            </a:r>
            <a:r>
              <a:rPr lang="en-US" dirty="0"/>
              <a:t>. The 1s, 2s, and 3s orbitals all peak at the nucleus and decay outward.</a:t>
            </a:r>
          </a:p>
          <a:p>
            <a:pPr>
              <a:buFont typeface="Arial" panose="020B0604020202020204" pitchFamily="34" charset="0"/>
              <a:buChar char="•"/>
            </a:pPr>
            <a:r>
              <a:rPr lang="en-US" b="1" dirty="0"/>
              <a:t>1s:</a:t>
            </a:r>
            <a:r>
              <a:rPr lang="en-US" dirty="0"/>
              <a:t> Always positive, no nodes.</a:t>
            </a:r>
          </a:p>
          <a:p>
            <a:pPr>
              <a:buFont typeface="Arial" panose="020B0604020202020204" pitchFamily="34" charset="0"/>
              <a:buChar char="•"/>
            </a:pPr>
            <a:r>
              <a:rPr lang="en-US" b="1" dirty="0"/>
              <a:t>2s:</a:t>
            </a:r>
            <a:r>
              <a:rPr lang="en-US" dirty="0"/>
              <a:t> One node (~1 </a:t>
            </a:r>
            <a:r>
              <a:rPr lang="en-US" dirty="0" err="1"/>
              <a:t>Å</a:t>
            </a:r>
            <a:r>
              <a:rPr lang="en-US" dirty="0"/>
              <a:t>) where the wave function changes sign—like a ripple crossing zero.</a:t>
            </a:r>
          </a:p>
          <a:p>
            <a:pPr>
              <a:buFont typeface="Arial" panose="020B0604020202020204" pitchFamily="34" charset="0"/>
              <a:buChar char="•"/>
            </a:pPr>
            <a:r>
              <a:rPr lang="en-US" b="1" dirty="0"/>
              <a:t>3s:</a:t>
            </a:r>
            <a:r>
              <a:rPr lang="en-US" dirty="0"/>
              <a:t> Two nodes; alternates positive–negative–positive.</a:t>
            </a:r>
            <a:br>
              <a:rPr lang="en-US" dirty="0"/>
            </a:br>
            <a:endParaRPr lang="en-US" dirty="0"/>
          </a:p>
          <a:p>
            <a:r>
              <a:rPr lang="en-US" dirty="0"/>
              <a:t>The </a:t>
            </a:r>
            <a:r>
              <a:rPr lang="en-US" b="1" dirty="0"/>
              <a:t>number of radial nodes</a:t>
            </a:r>
            <a:r>
              <a:rPr lang="en-US" dirty="0"/>
              <a:t> = </a:t>
            </a:r>
            <a:r>
              <a:rPr lang="en-US" i="1" dirty="0"/>
              <a:t>n − l − 1</a:t>
            </a:r>
            <a:r>
              <a:rPr lang="en-US" dirty="0"/>
              <a:t>. For s orbitals (</a:t>
            </a:r>
            <a:r>
              <a:rPr lang="en-US" i="1" dirty="0"/>
              <a:t>l = 0</a:t>
            </a:r>
            <a:r>
              <a:rPr lang="en-US" dirty="0"/>
              <a:t>), that’s 0, 1, and 2 for 1s, 2s, and 3s respectively.</a:t>
            </a:r>
          </a:p>
          <a:p>
            <a:endParaRPr lang="en-US" dirty="0"/>
          </a:p>
          <a:p>
            <a:r>
              <a:rPr lang="en-US" dirty="0"/>
              <a:t>The </a:t>
            </a:r>
            <a:r>
              <a:rPr lang="en-US" b="1" dirty="0"/>
              <a:t>radial probability function</a:t>
            </a:r>
            <a:r>
              <a:rPr lang="en-US" dirty="0"/>
              <a:t> multiplies the squared wave function by 4</a:t>
            </a:r>
            <a:r>
              <a:rPr lang="el-GR" dirty="0"/>
              <a:t>π</a:t>
            </a:r>
            <a:r>
              <a:rPr lang="en-US" dirty="0"/>
              <a:t>r² to give the probability of finding the electron at distance </a:t>
            </a:r>
            <a:r>
              <a:rPr lang="en-US" i="1" dirty="0"/>
              <a:t>r</a:t>
            </a:r>
            <a:r>
              <a:rPr lang="en-US" dirty="0"/>
              <a:t>.</a:t>
            </a:r>
          </a:p>
          <a:p>
            <a:pPr>
              <a:buFont typeface="Arial" panose="020B0604020202020204" pitchFamily="34" charset="0"/>
              <a:buChar char="•"/>
            </a:pPr>
            <a:r>
              <a:rPr lang="en-US" dirty="0"/>
              <a:t>1s peaks at ~0.54 </a:t>
            </a:r>
            <a:r>
              <a:rPr lang="en-US" dirty="0" err="1"/>
              <a:t>Å</a:t>
            </a:r>
            <a:r>
              <a:rPr lang="en-US" dirty="0"/>
              <a:t>.</a:t>
            </a:r>
          </a:p>
          <a:p>
            <a:pPr>
              <a:buFont typeface="Arial" panose="020B0604020202020204" pitchFamily="34" charset="0"/>
              <a:buChar char="•"/>
            </a:pPr>
            <a:r>
              <a:rPr lang="en-US" dirty="0"/>
              <a:t>2s has one inner and one outer peak separated by a node.</a:t>
            </a:r>
          </a:p>
          <a:p>
            <a:pPr>
              <a:buFont typeface="Arial" panose="020B0604020202020204" pitchFamily="34" charset="0"/>
              <a:buChar char="•"/>
            </a:pPr>
            <a:r>
              <a:rPr lang="en-US" dirty="0"/>
              <a:t>3s has two nodes and an outer maximum around 7 </a:t>
            </a:r>
            <a:r>
              <a:rPr lang="en-US" dirty="0" err="1"/>
              <a:t>Å</a:t>
            </a:r>
            <a:r>
              <a:rPr lang="en-US" dirty="0"/>
              <a:t>.</a:t>
            </a:r>
          </a:p>
          <a:p>
            <a:endParaRPr lang="en-US" dirty="0"/>
          </a:p>
          <a:p>
            <a:r>
              <a:rPr lang="en-US" dirty="0"/>
              <a:t>As </a:t>
            </a:r>
            <a:r>
              <a:rPr lang="en-US" i="1" dirty="0"/>
              <a:t>n</a:t>
            </a:r>
            <a:r>
              <a:rPr lang="en-US" dirty="0"/>
              <a:t> increases, orbitals grow larger and electron density shifts farther from the nucleus.</a:t>
            </a:r>
          </a:p>
          <a:p>
            <a:endParaRPr lang="en-US" dirty="0"/>
          </a:p>
          <a:p>
            <a:r>
              <a:rPr lang="el-GR" dirty="0"/>
              <a:t>ψ(</a:t>
            </a:r>
            <a:r>
              <a:rPr lang="en-US" dirty="0"/>
              <a:t>r) peaks at r = 0 because it represents the wave amplitude, which is largest at the nucleus.</a:t>
            </a:r>
          </a:p>
          <a:p>
            <a:r>
              <a:rPr lang="en-US" dirty="0"/>
              <a:t>The radial probability density 4</a:t>
            </a:r>
            <a:r>
              <a:rPr lang="el-GR" dirty="0"/>
              <a:t>π</a:t>
            </a:r>
            <a:r>
              <a:rPr lang="en-US" dirty="0"/>
              <a:t>r²|</a:t>
            </a:r>
            <a:r>
              <a:rPr lang="el-GR" dirty="0"/>
              <a:t>ψ|² </a:t>
            </a:r>
            <a:r>
              <a:rPr lang="en-US" dirty="0"/>
              <a:t>peaks around 0.5 </a:t>
            </a:r>
            <a:r>
              <a:rPr lang="en-US" dirty="0" err="1"/>
              <a:t>Å</a:t>
            </a:r>
            <a:r>
              <a:rPr lang="en-US" dirty="0"/>
              <a:t> because the r² term (the surface area of a spherical shell) increases with distance, while |</a:t>
            </a:r>
            <a:r>
              <a:rPr lang="el-GR" dirty="0"/>
              <a:t>ψ|² </a:t>
            </a:r>
            <a:r>
              <a:rPr lang="en-US" dirty="0"/>
              <a:t>decreases. </a:t>
            </a:r>
          </a:p>
          <a:p>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a:t>
            </a:fld>
            <a:endParaRPr lang="en-US"/>
          </a:p>
        </p:txBody>
      </p:sp>
    </p:spTree>
    <p:extLst>
      <p:ext uri="{BB962C8B-B14F-4D97-AF65-F5344CB8AC3E}">
        <p14:creationId xmlns:p14="http://schemas.microsoft.com/office/powerpoint/2010/main" val="364577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 orbitals (l = 1), there is one </a:t>
            </a:r>
            <a:r>
              <a:rPr lang="en-US" b="1" dirty="0"/>
              <a:t>nodal plane</a:t>
            </a:r>
            <a:r>
              <a:rPr lang="en-US" dirty="0"/>
              <a:t>, producing two lobes.</a:t>
            </a:r>
          </a:p>
          <a:p>
            <a:r>
              <a:rPr lang="en-US" dirty="0"/>
              <a:t>For d orbitals (l = 2), there are </a:t>
            </a:r>
            <a:r>
              <a:rPr lang="en-US" b="1" dirty="0"/>
              <a:t>two nodal planes</a:t>
            </a:r>
            <a:r>
              <a:rPr lang="en-US" dirty="0"/>
              <a:t>, giving four lobes.</a:t>
            </a:r>
          </a:p>
          <a:p>
            <a:r>
              <a:rPr lang="en-US" dirty="0"/>
              <a:t>For f orbitals (l = 3), there are </a:t>
            </a:r>
            <a:r>
              <a:rPr lang="en-US" b="1" dirty="0"/>
              <a:t>three nodal planes</a:t>
            </a:r>
            <a:r>
              <a:rPr lang="en-US" dirty="0"/>
              <a:t>, yielding six lobes.</a:t>
            </a:r>
          </a:p>
          <a:p>
            <a:r>
              <a:rPr lang="en-US" dirty="0"/>
              <a:t>The shading indicates the </a:t>
            </a:r>
            <a:r>
              <a:rPr lang="en-US" b="1" dirty="0"/>
              <a:t>sign</a:t>
            </a:r>
            <a:r>
              <a:rPr lang="en-US" dirty="0"/>
              <a:t> of the wave function (positive or negative).</a:t>
            </a:r>
          </a:p>
          <a:p>
            <a:r>
              <a:rPr lang="en-US" dirty="0"/>
              <a:t>In general, the </a:t>
            </a:r>
            <a:r>
              <a:rPr lang="en-US" b="1" dirty="0"/>
              <a:t>number of nodal planes equals the orbital angular momentum quantum number l.</a:t>
            </a:r>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a:t>
            </a:fld>
            <a:endParaRPr lang="en-US"/>
          </a:p>
        </p:txBody>
      </p:sp>
    </p:spTree>
    <p:extLst>
      <p:ext uri="{BB962C8B-B14F-4D97-AF65-F5344CB8AC3E}">
        <p14:creationId xmlns:p14="http://schemas.microsoft.com/office/powerpoint/2010/main" val="66830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the x-axis, the 2pₓ wave function rises to a peak near the nucleus, drops sharply to zero at the nodal plane (the </a:t>
            </a:r>
            <a:r>
              <a:rPr lang="en-US" dirty="0" err="1"/>
              <a:t>yz</a:t>
            </a:r>
            <a:r>
              <a:rPr lang="en-US" dirty="0"/>
              <a:t>-plane), and becomes negative on the opposite side. Far from the nucleus, it decays toward zero. This sign change at the node defines the orbital’s two-lobed structure and opposite phases, which are essential for understanding bonding and orbital overlap.</a:t>
            </a:r>
          </a:p>
        </p:txBody>
      </p:sp>
      <p:sp>
        <p:nvSpPr>
          <p:cNvPr id="4" name="Slide Number Placeholder 3"/>
          <p:cNvSpPr>
            <a:spLocks noGrp="1"/>
          </p:cNvSpPr>
          <p:nvPr>
            <p:ph type="sldNum" sz="quarter" idx="5"/>
          </p:nvPr>
        </p:nvSpPr>
        <p:spPr/>
        <p:txBody>
          <a:bodyPr/>
          <a:lstStyle/>
          <a:p>
            <a:fld id="{77064E4B-BE84-3446-8D75-C49B572AFF22}" type="slidenum">
              <a:rPr lang="en-US" smtClean="0"/>
              <a:t>6</a:t>
            </a:fld>
            <a:endParaRPr lang="en-US"/>
          </a:p>
        </p:txBody>
      </p:sp>
    </p:spTree>
    <p:extLst>
      <p:ext uri="{BB962C8B-B14F-4D97-AF65-F5344CB8AC3E}">
        <p14:creationId xmlns:p14="http://schemas.microsoft.com/office/powerpoint/2010/main" val="98625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principal quantum number, there are three </a:t>
            </a:r>
            <a:r>
              <a:rPr lang="en-US" b="1" dirty="0"/>
              <a:t>p orbitals</a:t>
            </a:r>
            <a:r>
              <a:rPr lang="en-US" dirty="0"/>
              <a:t> corresponding to magnetic quantum numbers </a:t>
            </a:r>
            <a:r>
              <a:rPr lang="en-US" dirty="0" err="1"/>
              <a:t>m_l</a:t>
            </a:r>
            <a:r>
              <a:rPr lang="en-US" dirty="0"/>
              <a:t> = -1, 0, +1.</a:t>
            </a:r>
          </a:p>
          <a:p>
            <a:r>
              <a:rPr lang="en-US" dirty="0"/>
              <a:t>They share the same shape but differ in </a:t>
            </a:r>
            <a:r>
              <a:rPr lang="en-US" b="1" dirty="0"/>
              <a:t>orientation</a:t>
            </a:r>
            <a:r>
              <a:rPr lang="en-US" dirty="0"/>
              <a:t>:</a:t>
            </a:r>
          </a:p>
          <a:p>
            <a:pPr>
              <a:buFont typeface="Arial" panose="020B0604020202020204" pitchFamily="34" charset="0"/>
              <a:buChar char="•"/>
            </a:pPr>
            <a:r>
              <a:rPr lang="en-US" b="1" dirty="0"/>
              <a:t>2pₓ:</a:t>
            </a:r>
            <a:r>
              <a:rPr lang="en-US" dirty="0"/>
              <a:t> nodal plane perpendicular to the x-axis</a:t>
            </a:r>
          </a:p>
          <a:p>
            <a:pPr>
              <a:buFont typeface="Arial" panose="020B0604020202020204" pitchFamily="34" charset="0"/>
              <a:buChar char="•"/>
            </a:pPr>
            <a:r>
              <a:rPr lang="en-US" b="1" dirty="0"/>
              <a:t>2p</a:t>
            </a:r>
            <a:r>
              <a:rPr lang="el-GR" b="1" dirty="0"/>
              <a:t>ᵧ:</a:t>
            </a:r>
            <a:r>
              <a:rPr lang="el-GR" dirty="0"/>
              <a:t> </a:t>
            </a:r>
            <a:r>
              <a:rPr lang="en-US" dirty="0"/>
              <a:t>nodal plane perpendicular to the y-axis</a:t>
            </a:r>
          </a:p>
          <a:p>
            <a:pPr>
              <a:buFont typeface="Arial" panose="020B0604020202020204" pitchFamily="34" charset="0"/>
              <a:buChar char="•"/>
            </a:pPr>
            <a:r>
              <a:rPr lang="en-US" b="1" dirty="0"/>
              <a:t>2p_z:</a:t>
            </a:r>
            <a:r>
              <a:rPr lang="en-US" dirty="0"/>
              <a:t> nodal plane perpendicular to the z-axis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7</a:t>
            </a:fld>
            <a:endParaRPr lang="en-US"/>
          </a:p>
        </p:txBody>
      </p:sp>
    </p:spTree>
    <p:extLst>
      <p:ext uri="{BB962C8B-B14F-4D97-AF65-F5344CB8AC3E}">
        <p14:creationId xmlns:p14="http://schemas.microsoft.com/office/powerpoint/2010/main" val="3329440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 orbitals (l = 2), the magnetic quantum number </a:t>
            </a:r>
            <a:r>
              <a:rPr lang="en-US" dirty="0" err="1"/>
              <a:t>m_l</a:t>
            </a:r>
            <a:r>
              <a:rPr lang="en-US" dirty="0"/>
              <a:t> ranges from −2 to +2, giving </a:t>
            </a:r>
            <a:r>
              <a:rPr lang="en-US" b="1" dirty="0"/>
              <a:t>five orbitals</a:t>
            </a:r>
            <a:r>
              <a:rPr lang="en-US" dirty="0"/>
              <a:t>. Each has </a:t>
            </a:r>
            <a:r>
              <a:rPr lang="en-US" b="1" dirty="0"/>
              <a:t>two nodal planes</a:t>
            </a:r>
            <a:r>
              <a:rPr lang="en-US" dirty="0"/>
              <a:t>. The </a:t>
            </a:r>
            <a:r>
              <a:rPr lang="en-US" b="1" dirty="0"/>
              <a:t>dₓ</a:t>
            </a:r>
            <a:r>
              <a:rPr lang="el-GR" b="1" dirty="0"/>
              <a:t>ᵧ</a:t>
            </a:r>
            <a:r>
              <a:rPr lang="el-GR" dirty="0"/>
              <a:t> </a:t>
            </a:r>
            <a:r>
              <a:rPr lang="en-US" dirty="0"/>
              <a:t>orbital has nodal planes in the </a:t>
            </a:r>
            <a:r>
              <a:rPr lang="en-US" dirty="0" err="1"/>
              <a:t>yz</a:t>
            </a:r>
            <a:r>
              <a:rPr lang="en-US" dirty="0"/>
              <a:t> and </a:t>
            </a:r>
            <a:r>
              <a:rPr lang="en-US" dirty="0" err="1"/>
              <a:t>xz</a:t>
            </a:r>
            <a:r>
              <a:rPr lang="en-US" dirty="0"/>
              <a:t> planes; the other four share the same four-lobe form with different orientations. The </a:t>
            </a:r>
            <a:r>
              <a:rPr lang="en-US" b="1" dirty="0"/>
              <a:t>d_z²</a:t>
            </a:r>
            <a:r>
              <a:rPr lang="en-US" dirty="0"/>
              <a:t> orbital is distinct—it has </a:t>
            </a:r>
            <a:r>
              <a:rPr lang="en-US" b="1" dirty="0"/>
              <a:t>nodal cones</a:t>
            </a:r>
            <a:r>
              <a:rPr lang="en-US" dirty="0"/>
              <a:t> instead of planes—but is </a:t>
            </a:r>
            <a:r>
              <a:rPr lang="en-US" b="1" dirty="0"/>
              <a:t>energetically equivalent</a:t>
            </a:r>
            <a:r>
              <a:rPr lang="en-US" dirty="0"/>
              <a:t> to the others.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8</a:t>
            </a:fld>
            <a:endParaRPr lang="en-US"/>
          </a:p>
        </p:txBody>
      </p:sp>
    </p:spTree>
    <p:extLst>
      <p:ext uri="{BB962C8B-B14F-4D97-AF65-F5344CB8AC3E}">
        <p14:creationId xmlns:p14="http://schemas.microsoft.com/office/powerpoint/2010/main" val="304410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Orbital energies in multi-electron atoms determine the structure of the periodic table. The first two columns correspond to filling the </a:t>
            </a:r>
            <a:r>
              <a:rPr lang="en-US" b="1" dirty="0"/>
              <a:t>s orbitals</a:t>
            </a:r>
            <a:r>
              <a:rPr lang="en-US" dirty="0"/>
              <a:t>, the ten-element-wide section in the middle to </a:t>
            </a:r>
            <a:r>
              <a:rPr lang="en-US" b="1" dirty="0"/>
              <a:t>d orbitals</a:t>
            </a:r>
            <a:r>
              <a:rPr lang="en-US" dirty="0"/>
              <a:t>, the six-element-wide block on the right to </a:t>
            </a:r>
            <a:r>
              <a:rPr lang="en-US" b="1" dirty="0"/>
              <a:t>p orbitals</a:t>
            </a:r>
            <a:r>
              <a:rPr lang="en-US" dirty="0"/>
              <a:t>, and the two 14-element rows below—the </a:t>
            </a:r>
            <a:r>
              <a:rPr lang="en-US" b="1" dirty="0"/>
              <a:t>lanthanides</a:t>
            </a:r>
            <a:r>
              <a:rPr lang="en-US" dirty="0"/>
              <a:t> and </a:t>
            </a:r>
            <a:r>
              <a:rPr lang="en-US" b="1" dirty="0"/>
              <a:t>actinides</a:t>
            </a:r>
            <a:r>
              <a:rPr lang="en-US" dirty="0"/>
              <a:t>—to </a:t>
            </a:r>
            <a:r>
              <a:rPr lang="en-US" b="1" dirty="0"/>
              <a:t>f orbitals</a:t>
            </a:r>
            <a:r>
              <a:rPr lang="en-US" dirty="0"/>
              <a:t>. The structure of the table reflects the relative energies of these orbitals.</a:t>
            </a:r>
          </a:p>
          <a:p>
            <a:r>
              <a:rPr lang="en-US" dirty="0"/>
              <a:t>Now, consider this question: if we compare the energy of an electron in the </a:t>
            </a:r>
            <a:r>
              <a:rPr lang="en-US" b="1" dirty="0"/>
              <a:t>4s</a:t>
            </a:r>
            <a:r>
              <a:rPr lang="en-US" dirty="0"/>
              <a:t> orbital with one in the </a:t>
            </a:r>
            <a:r>
              <a:rPr lang="en-US" b="1" dirty="0"/>
              <a:t>3d</a:t>
            </a:r>
            <a:r>
              <a:rPr lang="en-US" dirty="0"/>
              <a:t> orbital, which is lower? Is that the same everywhere in the periodic table, or does it change as we move across it?</a:t>
            </a:r>
          </a:p>
          <a:p>
            <a:r>
              <a:rPr lang="en-US" dirty="0"/>
              <a:t>Let’s also ask why the </a:t>
            </a:r>
            <a:r>
              <a:rPr lang="en-US" b="1" dirty="0"/>
              <a:t>orbital angular momentum quantum number (l)</a:t>
            </a:r>
            <a:r>
              <a:rPr lang="en-US" dirty="0"/>
              <a:t> affects energy. In a </a:t>
            </a:r>
            <a:r>
              <a:rPr lang="en-US" b="1" dirty="0"/>
              <a:t>one-electron atom</a:t>
            </a:r>
            <a:r>
              <a:rPr lang="en-US" dirty="0"/>
              <a:t>, l has no effect—the energy depends only on the principal quantum number </a:t>
            </a:r>
            <a:r>
              <a:rPr lang="en-US" b="1" dirty="0"/>
              <a:t>n</a:t>
            </a:r>
            <a:r>
              <a:rPr lang="en-US" dirty="0"/>
              <a:t>. But in </a:t>
            </a:r>
            <a:r>
              <a:rPr lang="en-US" b="1" dirty="0"/>
              <a:t>multi-electron atoms</a:t>
            </a:r>
            <a:r>
              <a:rPr lang="en-US" dirty="0"/>
              <a:t>, the situation changes: electron–electron interactions cause orbitals with different l values to have different energies. </a:t>
            </a:r>
          </a:p>
        </p:txBody>
      </p:sp>
      <p:sp>
        <p:nvSpPr>
          <p:cNvPr id="4" name="Slide Number Placeholder 3"/>
          <p:cNvSpPr>
            <a:spLocks noGrp="1"/>
          </p:cNvSpPr>
          <p:nvPr>
            <p:ph type="sldNum" sz="quarter" idx="5"/>
          </p:nvPr>
        </p:nvSpPr>
        <p:spPr/>
        <p:txBody>
          <a:bodyPr/>
          <a:lstStyle/>
          <a:p>
            <a:fld id="{77064E4B-BE84-3446-8D75-C49B572AFF22}" type="slidenum">
              <a:rPr lang="en-US" smtClean="0"/>
              <a:t>9</a:t>
            </a:fld>
            <a:endParaRPr lang="en-US"/>
          </a:p>
        </p:txBody>
      </p:sp>
    </p:spTree>
    <p:extLst>
      <p:ext uri="{BB962C8B-B14F-4D97-AF65-F5344CB8AC3E}">
        <p14:creationId xmlns:p14="http://schemas.microsoft.com/office/powerpoint/2010/main" val="25389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9DC-3F0D-18E2-8F39-5EDFF6C5692A}"/>
              </a:ext>
            </a:extLst>
          </p:cNvPr>
          <p:cNvSpPr>
            <a:spLocks noGrp="1"/>
          </p:cNvSpPr>
          <p:nvPr>
            <p:ph type="title"/>
          </p:nvPr>
        </p:nvSpPr>
        <p:spPr>
          <a:xfrm>
            <a:off x="1981200" y="274638"/>
            <a:ext cx="8229600" cy="1143000"/>
          </a:xfrm>
        </p:spPr>
        <p:txBody>
          <a:bodyPr/>
          <a:lstStyle/>
          <a:p>
            <a:r>
              <a:rPr lang="en-US" dirty="0"/>
              <a:t>Atomic Orbitals</a:t>
            </a:r>
          </a:p>
        </p:txBody>
      </p:sp>
      <p:pic>
        <p:nvPicPr>
          <p:cNvPr id="3" name="Picture 2">
            <a:extLst>
              <a:ext uri="{FF2B5EF4-FFF2-40B4-BE49-F238E27FC236}">
                <a16:creationId xmlns:a16="http://schemas.microsoft.com/office/drawing/2014/main" id="{530D3462-EF4E-3CF2-04C0-1A73A8C7CC76}"/>
              </a:ext>
            </a:extLst>
          </p:cNvPr>
          <p:cNvPicPr>
            <a:picLocks noChangeAspect="1"/>
          </p:cNvPicPr>
          <p:nvPr/>
        </p:nvPicPr>
        <p:blipFill>
          <a:blip r:embed="rId3"/>
          <a:stretch>
            <a:fillRect/>
          </a:stretch>
        </p:blipFill>
        <p:spPr>
          <a:xfrm>
            <a:off x="746783" y="1714259"/>
            <a:ext cx="10635481" cy="4203461"/>
          </a:xfrm>
          <a:prstGeom prst="rect">
            <a:avLst/>
          </a:prstGeom>
        </p:spPr>
      </p:pic>
    </p:spTree>
    <p:extLst>
      <p:ext uri="{BB962C8B-B14F-4D97-AF65-F5344CB8AC3E}">
        <p14:creationId xmlns:p14="http://schemas.microsoft.com/office/powerpoint/2010/main" val="343790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time_0080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3_time_0093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A0B7C5-2A56-307B-DFEC-5A75634B8001}"/>
              </a:ext>
            </a:extLst>
          </p:cNvPr>
          <p:cNvPicPr>
            <a:picLocks noChangeAspect="1"/>
          </p:cNvPicPr>
          <p:nvPr/>
        </p:nvPicPr>
        <p:blipFill>
          <a:blip r:embed="rId3"/>
          <a:stretch>
            <a:fillRect/>
          </a:stretch>
        </p:blipFill>
        <p:spPr>
          <a:xfrm>
            <a:off x="1539239" y="0"/>
            <a:ext cx="9030157" cy="6858000"/>
          </a:xfrm>
          <a:prstGeom prst="rect">
            <a:avLst/>
          </a:prstGeom>
        </p:spPr>
      </p:pic>
    </p:spTree>
    <p:extLst>
      <p:ext uri="{BB962C8B-B14F-4D97-AF65-F5344CB8AC3E}">
        <p14:creationId xmlns:p14="http://schemas.microsoft.com/office/powerpoint/2010/main" val="387150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4_time_0130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778FB5-0AC8-ADB7-CD65-3D4ABCF594D9}"/>
              </a:ext>
            </a:extLst>
          </p:cNvPr>
          <p:cNvPicPr>
            <a:picLocks noChangeAspect="1"/>
          </p:cNvPicPr>
          <p:nvPr/>
        </p:nvPicPr>
        <p:blipFill>
          <a:blip r:embed="rId3"/>
          <a:stretch>
            <a:fillRect/>
          </a:stretch>
        </p:blipFill>
        <p:spPr>
          <a:xfrm>
            <a:off x="1804254" y="0"/>
            <a:ext cx="8583491" cy="6858000"/>
          </a:xfrm>
          <a:prstGeom prst="rect">
            <a:avLst/>
          </a:prstGeom>
        </p:spPr>
      </p:pic>
    </p:spTree>
    <p:extLst>
      <p:ext uri="{BB962C8B-B14F-4D97-AF65-F5344CB8AC3E}">
        <p14:creationId xmlns:p14="http://schemas.microsoft.com/office/powerpoint/2010/main" val="320381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4_time_01305.50s.jpg"/>
          <p:cNvPicPr>
            <a:picLocks noChangeAspect="1"/>
          </p:cNvPicPr>
          <p:nvPr/>
        </p:nvPicPr>
        <p:blipFill>
          <a:blip r:embed="rId3"/>
          <a:stretch>
            <a:fillRect/>
          </a:stretch>
        </p:blipFill>
        <p:spPr>
          <a:xfrm>
            <a:off x="0" y="0"/>
            <a:ext cx="12191695" cy="6858000"/>
          </a:xfrm>
          <a:prstGeom prst="rect">
            <a:avLst/>
          </a:prstGeom>
        </p:spPr>
      </p:pic>
    </p:spTree>
    <p:extLst>
      <p:ext uri="{BB962C8B-B14F-4D97-AF65-F5344CB8AC3E}">
        <p14:creationId xmlns:p14="http://schemas.microsoft.com/office/powerpoint/2010/main" val="166170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F9966-6918-5DD4-585C-AE83AE25B634}"/>
              </a:ext>
            </a:extLst>
          </p:cNvPr>
          <p:cNvPicPr>
            <a:picLocks noChangeAspect="1"/>
          </p:cNvPicPr>
          <p:nvPr/>
        </p:nvPicPr>
        <p:blipFill>
          <a:blip r:embed="rId3"/>
          <a:stretch>
            <a:fillRect/>
          </a:stretch>
        </p:blipFill>
        <p:spPr>
          <a:xfrm>
            <a:off x="1717430" y="0"/>
            <a:ext cx="8633535" cy="6858000"/>
          </a:xfrm>
          <a:prstGeom prst="rect">
            <a:avLst/>
          </a:prstGeom>
        </p:spPr>
      </p:pic>
    </p:spTree>
    <p:extLst>
      <p:ext uri="{BB962C8B-B14F-4D97-AF65-F5344CB8AC3E}">
        <p14:creationId xmlns:p14="http://schemas.microsoft.com/office/powerpoint/2010/main" val="44451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864F-4E9E-A558-928E-2C3D3E11CF5E}"/>
              </a:ext>
            </a:extLst>
          </p:cNvPr>
          <p:cNvSpPr>
            <a:spLocks noGrp="1"/>
          </p:cNvSpPr>
          <p:nvPr>
            <p:ph type="title"/>
          </p:nvPr>
        </p:nvSpPr>
        <p:spPr>
          <a:xfrm>
            <a:off x="1554480" y="63623"/>
            <a:ext cx="8229600" cy="1143000"/>
          </a:xfrm>
        </p:spPr>
        <p:txBody>
          <a:bodyPr/>
          <a:lstStyle/>
          <a:p>
            <a:r>
              <a:rPr lang="en-US" dirty="0"/>
              <a:t>Summary</a:t>
            </a:r>
          </a:p>
        </p:txBody>
      </p:sp>
      <p:pic>
        <p:nvPicPr>
          <p:cNvPr id="3" name="Picture 2">
            <a:extLst>
              <a:ext uri="{FF2B5EF4-FFF2-40B4-BE49-F238E27FC236}">
                <a16:creationId xmlns:a16="http://schemas.microsoft.com/office/drawing/2014/main" id="{A0A96C8A-DF77-F104-B08F-A9C7720066C0}"/>
              </a:ext>
            </a:extLst>
          </p:cNvPr>
          <p:cNvPicPr>
            <a:picLocks noChangeAspect="1"/>
          </p:cNvPicPr>
          <p:nvPr/>
        </p:nvPicPr>
        <p:blipFill>
          <a:blip r:embed="rId2"/>
          <a:stretch>
            <a:fillRect/>
          </a:stretch>
        </p:blipFill>
        <p:spPr>
          <a:xfrm>
            <a:off x="1554480" y="1206623"/>
            <a:ext cx="8508953" cy="5308337"/>
          </a:xfrm>
          <a:prstGeom prst="rect">
            <a:avLst/>
          </a:prstGeom>
        </p:spPr>
      </p:pic>
    </p:spTree>
    <p:extLst>
      <p:ext uri="{BB962C8B-B14F-4D97-AF65-F5344CB8AC3E}">
        <p14:creationId xmlns:p14="http://schemas.microsoft.com/office/powerpoint/2010/main" val="22830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B2081-633E-4617-AAC1-0AC41700CA9D}"/>
              </a:ext>
            </a:extLst>
          </p:cNvPr>
          <p:cNvSpPr txBox="1"/>
          <p:nvPr/>
        </p:nvSpPr>
        <p:spPr>
          <a:xfrm>
            <a:off x="591523" y="1393372"/>
            <a:ext cx="11600477" cy="646331"/>
          </a:xfrm>
          <a:prstGeom prst="rect">
            <a:avLst/>
          </a:prstGeom>
          <a:noFill/>
        </p:spPr>
        <p:txBody>
          <a:bodyPr wrap="square">
            <a:spAutoFit/>
          </a:bodyPr>
          <a:lstStyle/>
          <a:p>
            <a:r>
              <a:rPr lang="en-US" b="1" dirty="0"/>
              <a:t>1. How does the number of radial and angular nodes in an orbital relate to the quantum numbers, and why is this relationship significant for understanding bonding in solids?</a:t>
            </a:r>
            <a:endParaRPr lang="en-US" dirty="0"/>
          </a:p>
        </p:txBody>
      </p:sp>
    </p:spTree>
    <p:extLst>
      <p:ext uri="{BB962C8B-B14F-4D97-AF65-F5344CB8AC3E}">
        <p14:creationId xmlns:p14="http://schemas.microsoft.com/office/powerpoint/2010/main" val="229456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B2081-633E-4617-AAC1-0AC41700CA9D}"/>
              </a:ext>
            </a:extLst>
          </p:cNvPr>
          <p:cNvSpPr txBox="1"/>
          <p:nvPr/>
        </p:nvSpPr>
        <p:spPr>
          <a:xfrm>
            <a:off x="591523" y="1393372"/>
            <a:ext cx="11600477" cy="646331"/>
          </a:xfrm>
          <a:prstGeom prst="rect">
            <a:avLst/>
          </a:prstGeom>
          <a:noFill/>
        </p:spPr>
        <p:txBody>
          <a:bodyPr wrap="square">
            <a:spAutoFit/>
          </a:bodyPr>
          <a:lstStyle/>
          <a:p>
            <a:r>
              <a:rPr lang="en-US" b="1" dirty="0"/>
              <a:t>1. How does the number of radial and angular nodes in an orbital relate to the quantum numbers, and why is this relationship significant for understanding bonding in solids?</a:t>
            </a:r>
            <a:endParaRPr lang="en-US" dirty="0"/>
          </a:p>
        </p:txBody>
      </p:sp>
      <p:sp>
        <p:nvSpPr>
          <p:cNvPr id="3" name="TextBox 2">
            <a:extLst>
              <a:ext uri="{FF2B5EF4-FFF2-40B4-BE49-F238E27FC236}">
                <a16:creationId xmlns:a16="http://schemas.microsoft.com/office/drawing/2014/main" id="{C1CB4081-1D5D-759D-FA6A-5447A03F5443}"/>
              </a:ext>
            </a:extLst>
          </p:cNvPr>
          <p:cNvSpPr txBox="1"/>
          <p:nvPr/>
        </p:nvSpPr>
        <p:spPr>
          <a:xfrm>
            <a:off x="591522" y="3044709"/>
            <a:ext cx="10925563" cy="1200329"/>
          </a:xfrm>
          <a:prstGeom prst="rect">
            <a:avLst/>
          </a:prstGeom>
          <a:noFill/>
        </p:spPr>
        <p:txBody>
          <a:bodyPr wrap="square">
            <a:spAutoFit/>
          </a:bodyPr>
          <a:lstStyle/>
          <a:p>
            <a:r>
              <a:rPr lang="en-US" dirty="0"/>
              <a:t>The number of </a:t>
            </a:r>
            <a:r>
              <a:rPr lang="en-US" b="1" dirty="0"/>
              <a:t>radial nodes</a:t>
            </a:r>
            <a:r>
              <a:rPr lang="en-US" dirty="0"/>
              <a:t> equals </a:t>
            </a:r>
            <a:r>
              <a:rPr lang="en-US" i="1" dirty="0"/>
              <a:t>n – l – 1</a:t>
            </a:r>
            <a:r>
              <a:rPr lang="en-US" dirty="0"/>
              <a:t>, and the number of </a:t>
            </a:r>
            <a:r>
              <a:rPr lang="en-US" b="1" dirty="0"/>
              <a:t>angular (nodal planes)</a:t>
            </a:r>
            <a:r>
              <a:rPr lang="en-US" dirty="0"/>
              <a:t> equals </a:t>
            </a:r>
            <a:r>
              <a:rPr lang="en-US" i="1" dirty="0"/>
              <a:t>l</a:t>
            </a:r>
            <a:r>
              <a:rPr lang="en-US" dirty="0"/>
              <a:t>. For example, a 3s orbital (n = 3, l = 0) has two radial nodes, while a 3d orbital (n = 3, l = 2) has two angular nodes. This relationship is significant because the presence and type of nodes determine orbital shapes and electron density distribution, which in turn control orbital overlap and bonding directionality in solids</a:t>
            </a:r>
          </a:p>
        </p:txBody>
      </p:sp>
    </p:spTree>
    <p:extLst>
      <p:ext uri="{BB962C8B-B14F-4D97-AF65-F5344CB8AC3E}">
        <p14:creationId xmlns:p14="http://schemas.microsoft.com/office/powerpoint/2010/main" val="395139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4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FB99-FA4B-6FAA-174B-D8C39713ADDE}"/>
              </a:ext>
            </a:extLst>
          </p:cNvPr>
          <p:cNvSpPr txBox="1"/>
          <p:nvPr/>
        </p:nvSpPr>
        <p:spPr>
          <a:xfrm>
            <a:off x="522513" y="1203849"/>
            <a:ext cx="11168743" cy="646331"/>
          </a:xfrm>
          <a:prstGeom prst="rect">
            <a:avLst/>
          </a:prstGeom>
          <a:noFill/>
        </p:spPr>
        <p:txBody>
          <a:bodyPr wrap="square">
            <a:spAutoFit/>
          </a:bodyPr>
          <a:lstStyle/>
          <a:p>
            <a:r>
              <a:rPr lang="en-US" b="1" dirty="0"/>
              <a:t>2. Why are 3d orbitals higher in energy than 4s orbitals in potassium but lower in energy by the time we reach zinc, and how does this trend affect the chemistry of transition metals?</a:t>
            </a:r>
            <a:endParaRPr lang="en-US" dirty="0"/>
          </a:p>
        </p:txBody>
      </p:sp>
    </p:spTree>
    <p:extLst>
      <p:ext uri="{BB962C8B-B14F-4D97-AF65-F5344CB8AC3E}">
        <p14:creationId xmlns:p14="http://schemas.microsoft.com/office/powerpoint/2010/main" val="250694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FB99-FA4B-6FAA-174B-D8C39713ADDE}"/>
              </a:ext>
            </a:extLst>
          </p:cNvPr>
          <p:cNvSpPr txBox="1"/>
          <p:nvPr/>
        </p:nvSpPr>
        <p:spPr>
          <a:xfrm>
            <a:off x="522513" y="1203849"/>
            <a:ext cx="11168743" cy="646331"/>
          </a:xfrm>
          <a:prstGeom prst="rect">
            <a:avLst/>
          </a:prstGeom>
          <a:noFill/>
        </p:spPr>
        <p:txBody>
          <a:bodyPr wrap="square">
            <a:spAutoFit/>
          </a:bodyPr>
          <a:lstStyle/>
          <a:p>
            <a:r>
              <a:rPr lang="en-US" b="1" dirty="0"/>
              <a:t>2. Why are 3d orbitals higher in energy than 4s orbitals in potassium but lower in energy by the time we reach zinc, and how does this trend affect the chemistry of transition metals?</a:t>
            </a:r>
            <a:endParaRPr lang="en-US" dirty="0"/>
          </a:p>
        </p:txBody>
      </p:sp>
      <p:sp>
        <p:nvSpPr>
          <p:cNvPr id="3" name="TextBox 2">
            <a:extLst>
              <a:ext uri="{FF2B5EF4-FFF2-40B4-BE49-F238E27FC236}">
                <a16:creationId xmlns:a16="http://schemas.microsoft.com/office/drawing/2014/main" id="{5E6D89BD-3A31-077D-730A-175166ED76B5}"/>
              </a:ext>
            </a:extLst>
          </p:cNvPr>
          <p:cNvSpPr txBox="1"/>
          <p:nvPr/>
        </p:nvSpPr>
        <p:spPr>
          <a:xfrm>
            <a:off x="522512" y="2699497"/>
            <a:ext cx="11168743" cy="1477328"/>
          </a:xfrm>
          <a:prstGeom prst="rect">
            <a:avLst/>
          </a:prstGeom>
          <a:noFill/>
        </p:spPr>
        <p:txBody>
          <a:bodyPr wrap="square">
            <a:spAutoFit/>
          </a:bodyPr>
          <a:lstStyle/>
          <a:p>
            <a:r>
              <a:rPr lang="en-US" dirty="0"/>
              <a:t>In early transition metals (e.g., K, Ca), 4s orbitals lie lower in energy because they penetrate closer to the nucleus. As we add more d electrons, electron–electron repulsion and poor shielding by d orbitals lower the 3d energies until they become core-like by zinc. Consequently, transition metals preferentially lose 4s rather than 3d electrons during oxidation, explaining the stable +2 oxidation state of zinc and the variability of oxidation states across the transition series</a:t>
            </a:r>
          </a:p>
        </p:txBody>
      </p:sp>
    </p:spTree>
    <p:extLst>
      <p:ext uri="{BB962C8B-B14F-4D97-AF65-F5344CB8AC3E}">
        <p14:creationId xmlns:p14="http://schemas.microsoft.com/office/powerpoint/2010/main" val="258797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38DC79-6052-66CF-A897-937C4A9729EE}"/>
              </a:ext>
            </a:extLst>
          </p:cNvPr>
          <p:cNvSpPr txBox="1"/>
          <p:nvPr/>
        </p:nvSpPr>
        <p:spPr>
          <a:xfrm>
            <a:off x="457199" y="1417638"/>
            <a:ext cx="10842171" cy="646331"/>
          </a:xfrm>
          <a:prstGeom prst="rect">
            <a:avLst/>
          </a:prstGeom>
          <a:noFill/>
        </p:spPr>
        <p:txBody>
          <a:bodyPr wrap="square">
            <a:spAutoFit/>
          </a:bodyPr>
          <a:lstStyle/>
          <a:p>
            <a:r>
              <a:rPr lang="en-US" b="1"/>
              <a:t>3. What causes the “inert pair effect” observed in heavy p-block elements, and how does this arise from relativistic effects?</a:t>
            </a:r>
            <a:endParaRPr lang="en-US" dirty="0"/>
          </a:p>
        </p:txBody>
      </p:sp>
    </p:spTree>
    <p:extLst>
      <p:ext uri="{BB962C8B-B14F-4D97-AF65-F5344CB8AC3E}">
        <p14:creationId xmlns:p14="http://schemas.microsoft.com/office/powerpoint/2010/main" val="83475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38DC79-6052-66CF-A897-937C4A9729EE}"/>
              </a:ext>
            </a:extLst>
          </p:cNvPr>
          <p:cNvSpPr txBox="1"/>
          <p:nvPr/>
        </p:nvSpPr>
        <p:spPr>
          <a:xfrm>
            <a:off x="457199" y="1417638"/>
            <a:ext cx="10842171" cy="646331"/>
          </a:xfrm>
          <a:prstGeom prst="rect">
            <a:avLst/>
          </a:prstGeom>
          <a:noFill/>
        </p:spPr>
        <p:txBody>
          <a:bodyPr wrap="square">
            <a:spAutoFit/>
          </a:bodyPr>
          <a:lstStyle/>
          <a:p>
            <a:r>
              <a:rPr lang="en-US" b="1"/>
              <a:t>3. What causes the “inert pair effect” observed in heavy p-block elements, and how does this arise from relativistic effects?</a:t>
            </a:r>
            <a:endParaRPr lang="en-US" dirty="0"/>
          </a:p>
        </p:txBody>
      </p:sp>
      <p:sp>
        <p:nvSpPr>
          <p:cNvPr id="6" name="TextBox 5">
            <a:extLst>
              <a:ext uri="{FF2B5EF4-FFF2-40B4-BE49-F238E27FC236}">
                <a16:creationId xmlns:a16="http://schemas.microsoft.com/office/drawing/2014/main" id="{D2646915-FCB4-0774-32F8-9114EC28CC1E}"/>
              </a:ext>
            </a:extLst>
          </p:cNvPr>
          <p:cNvSpPr txBox="1"/>
          <p:nvPr/>
        </p:nvSpPr>
        <p:spPr>
          <a:xfrm>
            <a:off x="457199" y="2762707"/>
            <a:ext cx="10646230" cy="1200329"/>
          </a:xfrm>
          <a:prstGeom prst="rect">
            <a:avLst/>
          </a:prstGeom>
          <a:noFill/>
        </p:spPr>
        <p:txBody>
          <a:bodyPr wrap="square">
            <a:spAutoFit/>
          </a:bodyPr>
          <a:lstStyle/>
          <a:p>
            <a:r>
              <a:rPr lang="en-US" dirty="0"/>
              <a:t>In heavy atoms like thallium and lead, the </a:t>
            </a:r>
            <a:r>
              <a:rPr lang="en-US" b="1" dirty="0"/>
              <a:t>6s orbitals</a:t>
            </a:r>
            <a:r>
              <a:rPr lang="en-US" dirty="0"/>
              <a:t> are </a:t>
            </a:r>
            <a:r>
              <a:rPr lang="en-US" dirty="0" err="1"/>
              <a:t>relativistically</a:t>
            </a:r>
            <a:r>
              <a:rPr lang="en-US" dirty="0"/>
              <a:t> stabilized because inner electrons move at speeds approaching light, increasing their effective mass and contraction. This lowers the energy of s orbitals relative to p orbitals by 2–3 eV more than expected, reducing the tendency of the s electrons to participate in bonding. The result is stabilization of lower oxidation states such as Pb²⁺ over Pb⁴⁺ </a:t>
            </a:r>
          </a:p>
        </p:txBody>
      </p:sp>
    </p:spTree>
    <p:extLst>
      <p:ext uri="{BB962C8B-B14F-4D97-AF65-F5344CB8AC3E}">
        <p14:creationId xmlns:p14="http://schemas.microsoft.com/office/powerpoint/2010/main" val="233655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38DC79-6052-66CF-A897-937C4A9729EE}"/>
              </a:ext>
            </a:extLst>
          </p:cNvPr>
          <p:cNvSpPr txBox="1"/>
          <p:nvPr/>
        </p:nvSpPr>
        <p:spPr>
          <a:xfrm>
            <a:off x="457199" y="1417638"/>
            <a:ext cx="10842171" cy="646331"/>
          </a:xfrm>
          <a:prstGeom prst="rect">
            <a:avLst/>
          </a:prstGeom>
          <a:noFill/>
        </p:spPr>
        <p:txBody>
          <a:bodyPr wrap="square">
            <a:spAutoFit/>
          </a:bodyPr>
          <a:lstStyle/>
          <a:p>
            <a:r>
              <a:rPr lang="en-US" b="1" dirty="0"/>
              <a:t>4. Why do second-period elements (C, N, O) form strong </a:t>
            </a:r>
            <a:r>
              <a:rPr lang="el-GR" b="1" dirty="0"/>
              <a:t>π </a:t>
            </a:r>
            <a:r>
              <a:rPr lang="en-US" b="1" dirty="0"/>
              <a:t>bonds, whereas heavier congeners (Si, P, S) rarely do, and what orbital property explains this difference?</a:t>
            </a:r>
            <a:endParaRPr lang="en-US" dirty="0"/>
          </a:p>
        </p:txBody>
      </p:sp>
    </p:spTree>
    <p:extLst>
      <p:ext uri="{BB962C8B-B14F-4D97-AF65-F5344CB8AC3E}">
        <p14:creationId xmlns:p14="http://schemas.microsoft.com/office/powerpoint/2010/main" val="174547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38DC79-6052-66CF-A897-937C4A9729EE}"/>
              </a:ext>
            </a:extLst>
          </p:cNvPr>
          <p:cNvSpPr txBox="1"/>
          <p:nvPr/>
        </p:nvSpPr>
        <p:spPr>
          <a:xfrm>
            <a:off x="457199" y="1417638"/>
            <a:ext cx="10842171" cy="646331"/>
          </a:xfrm>
          <a:prstGeom prst="rect">
            <a:avLst/>
          </a:prstGeom>
          <a:noFill/>
        </p:spPr>
        <p:txBody>
          <a:bodyPr wrap="square">
            <a:spAutoFit/>
          </a:bodyPr>
          <a:lstStyle/>
          <a:p>
            <a:r>
              <a:rPr lang="en-US" b="1" dirty="0"/>
              <a:t>4. Why do second-period elements (C, N, O) form strong </a:t>
            </a:r>
            <a:r>
              <a:rPr lang="el-GR" b="1" dirty="0"/>
              <a:t>π </a:t>
            </a:r>
            <a:r>
              <a:rPr lang="en-US" b="1" dirty="0"/>
              <a:t>bonds, whereas heavier congeners (Si, P, S) rarely do, and what orbital property explains this difference?</a:t>
            </a:r>
            <a:endParaRPr lang="en-US" dirty="0"/>
          </a:p>
        </p:txBody>
      </p:sp>
      <p:sp>
        <p:nvSpPr>
          <p:cNvPr id="6" name="TextBox 5">
            <a:extLst>
              <a:ext uri="{FF2B5EF4-FFF2-40B4-BE49-F238E27FC236}">
                <a16:creationId xmlns:a16="http://schemas.microsoft.com/office/drawing/2014/main" id="{D2646915-FCB4-0774-32F8-9114EC28CC1E}"/>
              </a:ext>
            </a:extLst>
          </p:cNvPr>
          <p:cNvSpPr txBox="1"/>
          <p:nvPr/>
        </p:nvSpPr>
        <p:spPr>
          <a:xfrm>
            <a:off x="457199" y="2762707"/>
            <a:ext cx="10646230" cy="1200329"/>
          </a:xfrm>
          <a:prstGeom prst="rect">
            <a:avLst/>
          </a:prstGeom>
          <a:noFill/>
        </p:spPr>
        <p:txBody>
          <a:bodyPr wrap="square">
            <a:spAutoFit/>
          </a:bodyPr>
          <a:lstStyle/>
          <a:p>
            <a:r>
              <a:rPr lang="en-US" dirty="0"/>
              <a:t>The 2p orbitals of second-period elements are </a:t>
            </a:r>
            <a:r>
              <a:rPr lang="en-US" b="1" dirty="0"/>
              <a:t>anomalously small and similar in size to 2s orbitals</a:t>
            </a:r>
            <a:r>
              <a:rPr lang="en-US" dirty="0"/>
              <a:t>, enabling effective side-by-side overlap for </a:t>
            </a:r>
            <a:r>
              <a:rPr lang="el-GR" dirty="0"/>
              <a:t>π </a:t>
            </a:r>
            <a:r>
              <a:rPr lang="en-US" dirty="0"/>
              <a:t>bonding. In contrast, 3p orbitals in heavier elements are much larger and diffuse, leading to poor overlap and weak </a:t>
            </a:r>
            <a:r>
              <a:rPr lang="el-GR" dirty="0"/>
              <a:t>π </a:t>
            </a:r>
            <a:r>
              <a:rPr lang="en-US" dirty="0"/>
              <a:t>bonding. This size similarity between 2s and 2p orbitals underlies the rich </a:t>
            </a:r>
            <a:r>
              <a:rPr lang="el-GR" dirty="0"/>
              <a:t>π-</a:t>
            </a:r>
            <a:r>
              <a:rPr lang="en-US" dirty="0"/>
              <a:t>bond chemistry of carbon and its importance in organic and solid-state structures</a:t>
            </a:r>
          </a:p>
        </p:txBody>
      </p:sp>
    </p:spTree>
    <p:extLst>
      <p:ext uri="{BB962C8B-B14F-4D97-AF65-F5344CB8AC3E}">
        <p14:creationId xmlns:p14="http://schemas.microsoft.com/office/powerpoint/2010/main" val="2902521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E294-ED32-EB77-C437-1A223B3FDA07}"/>
              </a:ext>
            </a:extLst>
          </p:cNvPr>
          <p:cNvSpPr>
            <a:spLocks noGrp="1"/>
          </p:cNvSpPr>
          <p:nvPr>
            <p:ph type="title"/>
          </p:nvPr>
        </p:nvSpPr>
        <p:spPr>
          <a:xfrm>
            <a:off x="1441939" y="204299"/>
            <a:ext cx="8229600" cy="1143000"/>
          </a:xfrm>
        </p:spPr>
        <p:txBody>
          <a:bodyPr/>
          <a:lstStyle/>
          <a:p>
            <a:r>
              <a:rPr lang="en-US" dirty="0"/>
              <a:t>Molecular Orbital Theory</a:t>
            </a:r>
          </a:p>
        </p:txBody>
      </p:sp>
      <p:pic>
        <p:nvPicPr>
          <p:cNvPr id="3" name="Picture 2">
            <a:extLst>
              <a:ext uri="{FF2B5EF4-FFF2-40B4-BE49-F238E27FC236}">
                <a16:creationId xmlns:a16="http://schemas.microsoft.com/office/drawing/2014/main" id="{A8A5988F-13D9-F700-B24E-B5D14B5011AC}"/>
              </a:ext>
            </a:extLst>
          </p:cNvPr>
          <p:cNvPicPr>
            <a:picLocks noChangeAspect="1"/>
          </p:cNvPicPr>
          <p:nvPr/>
        </p:nvPicPr>
        <p:blipFill>
          <a:blip r:embed="rId3"/>
          <a:stretch>
            <a:fillRect/>
          </a:stretch>
        </p:blipFill>
        <p:spPr>
          <a:xfrm>
            <a:off x="633779" y="1888894"/>
            <a:ext cx="10808210" cy="4283306"/>
          </a:xfrm>
          <a:prstGeom prst="rect">
            <a:avLst/>
          </a:prstGeom>
        </p:spPr>
      </p:pic>
    </p:spTree>
    <p:extLst>
      <p:ext uri="{BB962C8B-B14F-4D97-AF65-F5344CB8AC3E}">
        <p14:creationId xmlns:p14="http://schemas.microsoft.com/office/powerpoint/2010/main" val="103750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7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09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2B242-6F31-E9D2-6BB1-FF7B5295DAE8}"/>
              </a:ext>
            </a:extLst>
          </p:cNvPr>
          <p:cNvPicPr>
            <a:picLocks noChangeAspect="1"/>
          </p:cNvPicPr>
          <p:nvPr/>
        </p:nvPicPr>
        <p:blipFill>
          <a:blip r:embed="rId3"/>
          <a:stretch>
            <a:fillRect/>
          </a:stretch>
        </p:blipFill>
        <p:spPr>
          <a:xfrm>
            <a:off x="1352215" y="0"/>
            <a:ext cx="8935503" cy="6858000"/>
          </a:xfrm>
          <a:prstGeom prst="rect">
            <a:avLst/>
          </a:prstGeom>
        </p:spPr>
      </p:pic>
    </p:spTree>
    <p:extLst>
      <p:ext uri="{BB962C8B-B14F-4D97-AF65-F5344CB8AC3E}">
        <p14:creationId xmlns:p14="http://schemas.microsoft.com/office/powerpoint/2010/main" val="355562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17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1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2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35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4_time_0044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48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ANNOT_time_0063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070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0_time_007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078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7_time_0089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286.00s.jpg"/>
          <p:cNvPicPr>
            <a:picLocks noChangeAspect="1"/>
          </p:cNvPicPr>
          <p:nvPr/>
        </p:nvPicPr>
        <p:blipFill>
          <a:blip r:embed="rId3"/>
          <a:stretch>
            <a:fillRect/>
          </a:stretch>
        </p:blipFill>
        <p:spPr>
          <a:xfrm>
            <a:off x="305" y="12940"/>
            <a:ext cx="12191695" cy="6858000"/>
          </a:xfrm>
          <a:prstGeom prst="rect">
            <a:avLst/>
          </a:prstGeom>
        </p:spPr>
      </p:pic>
      <p:pic>
        <p:nvPicPr>
          <p:cNvPr id="3" name="Picture 2">
            <a:extLst>
              <a:ext uri="{FF2B5EF4-FFF2-40B4-BE49-F238E27FC236}">
                <a16:creationId xmlns:a16="http://schemas.microsoft.com/office/drawing/2014/main" id="{DB728C8D-C886-1A8E-AE83-3A10AA079C98}"/>
              </a:ext>
            </a:extLst>
          </p:cNvPr>
          <p:cNvPicPr>
            <a:picLocks noChangeAspect="1"/>
          </p:cNvPicPr>
          <p:nvPr/>
        </p:nvPicPr>
        <p:blipFill>
          <a:blip r:embed="rId4"/>
          <a:stretch>
            <a:fillRect/>
          </a:stretch>
        </p:blipFill>
        <p:spPr>
          <a:xfrm>
            <a:off x="1652561" y="3864633"/>
            <a:ext cx="1313968" cy="7273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time_0092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1_time_0098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BBDDB-73A0-96AA-B6BE-0344D5A37198}"/>
              </a:ext>
            </a:extLst>
          </p:cNvPr>
          <p:cNvPicPr>
            <a:picLocks noChangeAspect="1"/>
          </p:cNvPicPr>
          <p:nvPr/>
        </p:nvPicPr>
        <p:blipFill>
          <a:blip r:embed="rId3"/>
          <a:stretch>
            <a:fillRect/>
          </a:stretch>
        </p:blipFill>
        <p:spPr>
          <a:xfrm>
            <a:off x="1170077" y="-4313"/>
            <a:ext cx="9031198" cy="6884438"/>
          </a:xfrm>
          <a:prstGeom prst="rect">
            <a:avLst/>
          </a:prstGeom>
        </p:spPr>
      </p:pic>
    </p:spTree>
    <p:extLst>
      <p:ext uri="{BB962C8B-B14F-4D97-AF65-F5344CB8AC3E}">
        <p14:creationId xmlns:p14="http://schemas.microsoft.com/office/powerpoint/2010/main" val="2620937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3_time_0114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67904-9EB9-3BE9-AF10-BFE711660D94}"/>
              </a:ext>
            </a:extLst>
          </p:cNvPr>
          <p:cNvPicPr>
            <a:picLocks noChangeAspect="1"/>
          </p:cNvPicPr>
          <p:nvPr/>
        </p:nvPicPr>
        <p:blipFill>
          <a:blip r:embed="rId3"/>
          <a:stretch>
            <a:fillRect/>
          </a:stretch>
        </p:blipFill>
        <p:spPr>
          <a:xfrm>
            <a:off x="2552924" y="0"/>
            <a:ext cx="7086152"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E7248-C031-BCA0-4ADB-2B98B7FBF281}"/>
              </a:ext>
            </a:extLst>
          </p:cNvPr>
          <p:cNvPicPr>
            <a:picLocks noChangeAspect="1"/>
          </p:cNvPicPr>
          <p:nvPr/>
        </p:nvPicPr>
        <p:blipFill>
          <a:blip r:embed="rId3"/>
          <a:stretch>
            <a:fillRect/>
          </a:stretch>
        </p:blipFill>
        <p:spPr>
          <a:xfrm>
            <a:off x="0" y="576353"/>
            <a:ext cx="12163204" cy="5224372"/>
          </a:xfrm>
          <a:prstGeom prst="rect">
            <a:avLst/>
          </a:prstGeom>
        </p:spPr>
      </p:pic>
    </p:spTree>
    <p:extLst>
      <p:ext uri="{BB962C8B-B14F-4D97-AF65-F5344CB8AC3E}">
        <p14:creationId xmlns:p14="http://schemas.microsoft.com/office/powerpoint/2010/main" val="173947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95AC7-4521-ED31-189D-A7127757DF54}"/>
              </a:ext>
            </a:extLst>
          </p:cNvPr>
          <p:cNvSpPr txBox="1"/>
          <p:nvPr/>
        </p:nvSpPr>
        <p:spPr>
          <a:xfrm>
            <a:off x="1981200" y="2394857"/>
            <a:ext cx="8991600" cy="461665"/>
          </a:xfrm>
          <a:prstGeom prst="rect">
            <a:avLst/>
          </a:prstGeom>
          <a:noFill/>
        </p:spPr>
        <p:txBody>
          <a:bodyPr wrap="square" rtlCol="0">
            <a:spAutoFit/>
          </a:bodyPr>
          <a:lstStyle/>
          <a:p>
            <a:r>
              <a:rPr lang="en-US" sz="2400" dirty="0"/>
              <a:t>Homework: 5.7 – 5.13, 5.15</a:t>
            </a:r>
          </a:p>
        </p:txBody>
      </p:sp>
    </p:spTree>
    <p:extLst>
      <p:ext uri="{BB962C8B-B14F-4D97-AF65-F5344CB8AC3E}">
        <p14:creationId xmlns:p14="http://schemas.microsoft.com/office/powerpoint/2010/main" val="12849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time_0051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056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8_time_0060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068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4_time_0070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4883</Words>
  <Application>Microsoft Macintosh PowerPoint</Application>
  <PresentationFormat>Widescreen</PresentationFormat>
  <Paragraphs>136</Paragraphs>
  <Slides>46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Aptos</vt:lpstr>
      <vt:lpstr>Arial</vt:lpstr>
      <vt:lpstr>Calibri</vt:lpstr>
      <vt:lpstr>Office Theme</vt:lpstr>
      <vt:lpstr>Atomic Orbitals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Molecular Orbital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20</cp:revision>
  <dcterms:created xsi:type="dcterms:W3CDTF">2013-01-27T09:14:16Z</dcterms:created>
  <dcterms:modified xsi:type="dcterms:W3CDTF">2025-10-16T13:51:54Z</dcterms:modified>
  <cp:category/>
</cp:coreProperties>
</file>