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331" r:id="rId2"/>
    <p:sldId id="326" r:id="rId3"/>
    <p:sldId id="257" r:id="rId4"/>
    <p:sldId id="259" r:id="rId5"/>
    <p:sldId id="327" r:id="rId6"/>
    <p:sldId id="283" r:id="rId7"/>
    <p:sldId id="284" r:id="rId8"/>
    <p:sldId id="333" r:id="rId9"/>
    <p:sldId id="334" r:id="rId10"/>
    <p:sldId id="286" r:id="rId11"/>
    <p:sldId id="295" r:id="rId12"/>
    <p:sldId id="300" r:id="rId13"/>
    <p:sldId id="304" r:id="rId14"/>
    <p:sldId id="329" r:id="rId15"/>
    <p:sldId id="332" r:id="rId16"/>
    <p:sldId id="336" r:id="rId17"/>
    <p:sldId id="342" r:id="rId18"/>
    <p:sldId id="256" r:id="rId19"/>
    <p:sldId id="262" r:id="rId20"/>
    <p:sldId id="264" r:id="rId21"/>
    <p:sldId id="344" r:id="rId22"/>
    <p:sldId id="345" r:id="rId23"/>
    <p:sldId id="346" r:id="rId24"/>
    <p:sldId id="347" r:id="rId25"/>
    <p:sldId id="348" r:id="rId26"/>
    <p:sldId id="265" r:id="rId27"/>
    <p:sldId id="267" r:id="rId28"/>
    <p:sldId id="268" r:id="rId29"/>
    <p:sldId id="350" r:id="rId30"/>
    <p:sldId id="269" r:id="rId31"/>
    <p:sldId id="271" r:id="rId32"/>
    <p:sldId id="272" r:id="rId33"/>
    <p:sldId id="276" r:id="rId34"/>
    <p:sldId id="279" r:id="rId35"/>
    <p:sldId id="351" r:id="rId36"/>
    <p:sldId id="352" r:id="rId37"/>
    <p:sldId id="339" r:id="rId38"/>
    <p:sldId id="353" r:id="rId39"/>
    <p:sldId id="288" r:id="rId40"/>
    <p:sldId id="291" r:id="rId41"/>
    <p:sldId id="292" r:id="rId42"/>
    <p:sldId id="293" r:id="rId43"/>
    <p:sldId id="343" r:id="rId44"/>
    <p:sldId id="365" r:id="rId45"/>
    <p:sldId id="362" r:id="rId46"/>
    <p:sldId id="363" r:id="rId47"/>
    <p:sldId id="354" r:id="rId48"/>
    <p:sldId id="355" r:id="rId49"/>
    <p:sldId id="356" r:id="rId50"/>
    <p:sldId id="357" r:id="rId51"/>
    <p:sldId id="270" r:id="rId52"/>
    <p:sldId id="358" r:id="rId53"/>
    <p:sldId id="258" r:id="rId54"/>
    <p:sldId id="260" r:id="rId55"/>
    <p:sldId id="359" r:id="rId56"/>
    <p:sldId id="261" r:id="rId57"/>
    <p:sldId id="360" r:id="rId58"/>
    <p:sldId id="36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82"/>
    <p:restoredTop sz="95958"/>
  </p:normalViewPr>
  <p:slideViewPr>
    <p:cSldViewPr snapToGrid="0">
      <p:cViewPr varScale="1">
        <p:scale>
          <a:sx n="82" d="100"/>
          <a:sy n="82" d="100"/>
        </p:scale>
        <p:origin x="192" y="1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41B27-D721-844A-936E-49242AD00C33}" type="datetimeFigureOut">
              <a:rPr lang="en-US" smtClean="0"/>
              <a:t>10/1/25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75B38B-F892-E845-B454-3805B2FD89B8}" type="slidenum">
              <a:rPr lang="en-US" smtClean="0"/>
              <a:t>‹#›</a:t>
            </a:fld>
            <a:endParaRPr lang="en-US"/>
          </a:p>
        </p:txBody>
      </p:sp>
    </p:spTree>
    <p:extLst>
      <p:ext uri="{BB962C8B-B14F-4D97-AF65-F5344CB8AC3E}">
        <p14:creationId xmlns:p14="http://schemas.microsoft.com/office/powerpoint/2010/main" val="2048361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Continuing our look at binary phase diagrams, we're now going to introduce an element of complexity in that we are going to allow there to be formation of a compound intermediate between A and B.</a:t>
            </a:r>
          </a:p>
        </p:txBody>
      </p:sp>
      <p:sp>
        <p:nvSpPr>
          <p:cNvPr id="4" name="Slide Number Placeholder 3"/>
          <p:cNvSpPr>
            <a:spLocks noGrp="1"/>
          </p:cNvSpPr>
          <p:nvPr>
            <p:ph type="sldNum" sz="quarter" idx="5"/>
          </p:nvPr>
        </p:nvSpPr>
        <p:spPr/>
        <p:txBody>
          <a:bodyPr/>
          <a:lstStyle/>
          <a:p>
            <a:fld id="{0275B38B-F892-E845-B454-3805B2FD89B8}" type="slidenum">
              <a:rPr lang="en-US" smtClean="0"/>
              <a:t>1</a:t>
            </a:fld>
            <a:endParaRPr lang="en-US"/>
          </a:p>
        </p:txBody>
      </p:sp>
    </p:spTree>
    <p:extLst>
      <p:ext uri="{BB962C8B-B14F-4D97-AF65-F5344CB8AC3E}">
        <p14:creationId xmlns:p14="http://schemas.microsoft.com/office/powerpoint/2010/main" val="413899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circled peritectic point, three phases are in equilibrium. First, the region above the liquidus is liquid, so liquid must be one of the phases—this is always true at a peritectic (or eutectic). Second, the region of liquid + </a:t>
            </a:r>
            <a:r>
              <a:rPr lang="en-US" dirty="0" err="1"/>
              <a:t>RbCl</a:t>
            </a:r>
            <a:r>
              <a:rPr lang="en-US" dirty="0"/>
              <a:t> shows that rubidium chloride is present. Third, the region of liquid + </a:t>
            </a:r>
            <a:r>
              <a:rPr lang="en-US" dirty="0" err="1"/>
              <a:t>Rb₂PbCl</a:t>
            </a:r>
            <a:r>
              <a:rPr lang="en-US" dirty="0"/>
              <a:t>₄ shows that this compound is also in equilibrium.</a:t>
            </a:r>
          </a:p>
          <a:p>
            <a:endParaRPr lang="en-US" dirty="0"/>
          </a:p>
          <a:p>
            <a:r>
              <a:rPr lang="en-US" dirty="0"/>
              <a:t>Thus, at the peritectic point, the three coexisting phases are: </a:t>
            </a:r>
            <a:r>
              <a:rPr lang="en-US" b="1" dirty="0"/>
              <a:t>liquid, </a:t>
            </a:r>
            <a:r>
              <a:rPr lang="en-US" b="1" dirty="0" err="1"/>
              <a:t>RbCl</a:t>
            </a:r>
            <a:r>
              <a:rPr lang="en-US" b="1" dirty="0"/>
              <a:t>, and </a:t>
            </a:r>
            <a:r>
              <a:rPr lang="en-US" b="1" dirty="0" err="1"/>
              <a:t>Rb₂PbCl</a:t>
            </a:r>
            <a:r>
              <a:rPr lang="en-US" b="1" dirty="0"/>
              <a:t>₄</a:t>
            </a:r>
            <a:r>
              <a:rPr lang="en-US" dirty="0"/>
              <a:t>.</a:t>
            </a:r>
          </a:p>
        </p:txBody>
      </p:sp>
      <p:sp>
        <p:nvSpPr>
          <p:cNvPr id="4" name="Slide Number Placeholder 3"/>
          <p:cNvSpPr>
            <a:spLocks noGrp="1"/>
          </p:cNvSpPr>
          <p:nvPr>
            <p:ph type="sldNum" sz="quarter" idx="5"/>
          </p:nvPr>
        </p:nvSpPr>
        <p:spPr/>
        <p:txBody>
          <a:bodyPr/>
          <a:lstStyle/>
          <a:p>
            <a:fld id="{0275B38B-F892-E845-B454-3805B2FD89B8}" type="slidenum">
              <a:rPr lang="en-US" smtClean="0"/>
              <a:t>10</a:t>
            </a:fld>
            <a:endParaRPr lang="en-US"/>
          </a:p>
        </p:txBody>
      </p:sp>
    </p:spTree>
    <p:extLst>
      <p:ext uri="{BB962C8B-B14F-4D97-AF65-F5344CB8AC3E}">
        <p14:creationId xmlns:p14="http://schemas.microsoft.com/office/powerpoint/2010/main" val="3170853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rule, it’s easiest to grow crystals of </a:t>
            </a:r>
            <a:r>
              <a:rPr lang="en-US" i="1" dirty="0"/>
              <a:t>congruently melting compounds</a:t>
            </a:r>
            <a:r>
              <a:rPr lang="en-US" dirty="0"/>
              <a:t>. In this phase diagram, those are </a:t>
            </a:r>
            <a:r>
              <a:rPr lang="en-US" dirty="0" err="1"/>
              <a:t>RbPb₂Cl</a:t>
            </a:r>
            <a:r>
              <a:rPr lang="en-US" dirty="0"/>
              <a:t>₅ and </a:t>
            </a:r>
            <a:r>
              <a:rPr lang="en-US" dirty="0" err="1"/>
              <a:t>RbPbCl</a:t>
            </a:r>
            <a:r>
              <a:rPr lang="en-US" dirty="0"/>
              <a:t>₃. However, </a:t>
            </a:r>
            <a:r>
              <a:rPr lang="en-US" dirty="0" err="1"/>
              <a:t>RbPbCl</a:t>
            </a:r>
            <a:r>
              <a:rPr lang="en-US" dirty="0"/>
              <a:t>₃ is only stable down to about 320 °C; below that, it decomposes into other phases. That makes straightforward growth impractical.</a:t>
            </a:r>
          </a:p>
          <a:p>
            <a:endParaRPr lang="en-US" dirty="0"/>
          </a:p>
          <a:p>
            <a:r>
              <a:rPr lang="en-US" dirty="0"/>
              <a:t>The only phase well suited to routine crystal growth is </a:t>
            </a:r>
            <a:r>
              <a:rPr lang="en-US" b="1" dirty="0" err="1"/>
              <a:t>RbPb₂Cl</a:t>
            </a:r>
            <a:r>
              <a:rPr lang="en-US" b="1" dirty="0"/>
              <a:t>₅</a:t>
            </a:r>
            <a:r>
              <a:rPr lang="en-US" dirty="0"/>
              <a:t>. Still, growing </a:t>
            </a:r>
            <a:r>
              <a:rPr lang="en-US" dirty="0" err="1"/>
              <a:t>RbPbCl</a:t>
            </a:r>
            <a:r>
              <a:rPr lang="en-US" dirty="0"/>
              <a:t>₃ is not impossible: one would need to cool slowly at the 50–50 composition, then quench rapidly from high temperature to preserve the phase.</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11</a:t>
            </a:fld>
            <a:endParaRPr lang="en-US"/>
          </a:p>
        </p:txBody>
      </p:sp>
    </p:spTree>
    <p:extLst>
      <p:ext uri="{BB962C8B-B14F-4D97-AF65-F5344CB8AC3E}">
        <p14:creationId xmlns:p14="http://schemas.microsoft.com/office/powerpoint/2010/main" val="1433830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converse question is there are some phases on this phase diagram for which I cannot imagine any good way to grow. Which phases are going to be the most difficult, practically impossible to grow crystals of. Alright, so we've already talked about rubidium PB two C L five and rubidium PB C L three. We haven't talked about the other three </a:t>
            </a:r>
            <a:r>
              <a:rPr lang="en-US" dirty="0" err="1"/>
              <a:t>turnary</a:t>
            </a:r>
            <a:r>
              <a:rPr lang="en-US" dirty="0"/>
              <a:t> phases. I think one of them it would be possible to grow crystals, and the other two would be very, very difficult. And the reason why I say that is it would be very difficult to grow crystals of any phase that does not have an equilibrium with the liquid.</a:t>
            </a:r>
          </a:p>
        </p:txBody>
      </p:sp>
      <p:sp>
        <p:nvSpPr>
          <p:cNvPr id="4" name="Slide Number Placeholder 3"/>
          <p:cNvSpPr>
            <a:spLocks noGrp="1"/>
          </p:cNvSpPr>
          <p:nvPr>
            <p:ph type="sldNum" sz="quarter" idx="5"/>
          </p:nvPr>
        </p:nvSpPr>
        <p:spPr/>
        <p:txBody>
          <a:bodyPr/>
          <a:lstStyle/>
          <a:p>
            <a:fld id="{0275B38B-F892-E845-B454-3805B2FD89B8}" type="slidenum">
              <a:rPr lang="en-US" smtClean="0"/>
              <a:t>12</a:t>
            </a:fld>
            <a:endParaRPr lang="en-US"/>
          </a:p>
        </p:txBody>
      </p:sp>
    </p:spTree>
    <p:extLst>
      <p:ext uri="{BB962C8B-B14F-4D97-AF65-F5344CB8AC3E}">
        <p14:creationId xmlns:p14="http://schemas.microsoft.com/office/powerpoint/2010/main" val="2458875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Looking at the regions where solids coexist with liquid (highlighted in green), we notice that two phases—</a:t>
            </a:r>
            <a:r>
              <a:rPr lang="en-US" dirty="0" err="1"/>
              <a:t>Rb₆Pb₅Cl</a:t>
            </a:r>
            <a:r>
              <a:rPr lang="en-US" dirty="0"/>
              <a:t>₁₆ and </a:t>
            </a:r>
            <a:r>
              <a:rPr lang="en-US" dirty="0" err="1"/>
              <a:t>Rb₃PbCl</a:t>
            </a:r>
            <a:r>
              <a:rPr lang="en-US" dirty="0"/>
              <a:t>₅—never enter a liquid + solid field. Since they lack equilibrium with the liquid, crystal growth cannot proceed from melt; instead, it would require a solid–solid phase transformation, which is generally ineffective for growing quality crystals.</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13</a:t>
            </a:fld>
            <a:endParaRPr lang="en-US"/>
          </a:p>
        </p:txBody>
      </p:sp>
    </p:spTree>
    <p:extLst>
      <p:ext uri="{BB962C8B-B14F-4D97-AF65-F5344CB8AC3E}">
        <p14:creationId xmlns:p14="http://schemas.microsoft.com/office/powerpoint/2010/main" val="3004558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tried to make </a:t>
            </a:r>
            <a:r>
              <a:rPr lang="en-US" dirty="0" err="1"/>
              <a:t>RbPbCl</a:t>
            </a:r>
            <a:r>
              <a:rPr lang="en-US" dirty="0"/>
              <a:t>₃ by slow cooling from the melt, it would not survive to room temperature. </a:t>
            </a:r>
            <a:r>
              <a:rPr lang="en-US" dirty="0" err="1"/>
              <a:t>RbPbCl</a:t>
            </a:r>
            <a:r>
              <a:rPr lang="en-US" dirty="0"/>
              <a:t>₃ is only stable between ~320 °C and 440 °C; below 320 °C it disappears from the phase diagram. Cooling through this range puts the system into a two-phase region. The lever rule shows the equilibrium phases are mainly </a:t>
            </a:r>
            <a:r>
              <a:rPr lang="en-US" dirty="0" err="1"/>
              <a:t>Rb₆Pb₅Cl</a:t>
            </a:r>
            <a:r>
              <a:rPr lang="en-US" dirty="0"/>
              <a:t>₁₆ with some </a:t>
            </a:r>
            <a:r>
              <a:rPr lang="en-US" dirty="0" err="1"/>
              <a:t>RbPb₂Cl</a:t>
            </a:r>
            <a:r>
              <a:rPr lang="en-US" dirty="0"/>
              <a:t>₅.</a:t>
            </a:r>
            <a:br>
              <a:rPr lang="en-US" dirty="0"/>
            </a:br>
            <a:endParaRPr lang="en-US" dirty="0"/>
          </a:p>
          <a:p>
            <a:r>
              <a:rPr lang="en-US" dirty="0"/>
              <a:t>Thus, a slow-cooled 1:1 mixture of </a:t>
            </a:r>
            <a:r>
              <a:rPr lang="en-US" dirty="0" err="1"/>
              <a:t>RbCl</a:t>
            </a:r>
            <a:r>
              <a:rPr lang="en-US" dirty="0"/>
              <a:t> and </a:t>
            </a:r>
            <a:r>
              <a:rPr lang="en-US" dirty="0" err="1"/>
              <a:t>PbCl</a:t>
            </a:r>
            <a:r>
              <a:rPr lang="en-US" dirty="0"/>
              <a:t>₂ ends up as this two-phase mixture, not pure </a:t>
            </a:r>
            <a:r>
              <a:rPr lang="en-US" dirty="0" err="1"/>
              <a:t>RbPbCl</a:t>
            </a:r>
            <a:r>
              <a:rPr lang="en-US" dirty="0"/>
              <a:t>₃. XRD at room temperature would confirm decomposition. Variable-temperature diffraction could reveal its stability window, and quenching might preserve it—but in practice, even rapid cooling from ~350 °C allows enough diffusion for </a:t>
            </a:r>
            <a:r>
              <a:rPr lang="en-US" dirty="0" err="1"/>
              <a:t>RbPbCl</a:t>
            </a:r>
            <a:r>
              <a:rPr lang="en-US" dirty="0"/>
              <a:t>₃ to decompose into the two ternary phases.</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14</a:t>
            </a:fld>
            <a:endParaRPr lang="en-US"/>
          </a:p>
        </p:txBody>
      </p:sp>
    </p:spTree>
    <p:extLst>
      <p:ext uri="{BB962C8B-B14F-4D97-AF65-F5344CB8AC3E}">
        <p14:creationId xmlns:p14="http://schemas.microsoft.com/office/powerpoint/2010/main" val="3982098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spent the last two lectures talking about how to use and interpret binary phase diagrams. You know, unfortunately, not everything can be boiled down to a binary or a pseudo binary phase diagram. Sometimes we have to go to a three component, ternary phase diagram. The concepts of a ternary phase diagram are more or less just the same as they are for a binary phase diagram. However, representation starts to get more complicated. </a:t>
            </a:r>
          </a:p>
        </p:txBody>
      </p:sp>
      <p:sp>
        <p:nvSpPr>
          <p:cNvPr id="4" name="Slide Number Placeholder 3"/>
          <p:cNvSpPr>
            <a:spLocks noGrp="1"/>
          </p:cNvSpPr>
          <p:nvPr>
            <p:ph type="sldNum" sz="quarter" idx="5"/>
          </p:nvPr>
        </p:nvSpPr>
        <p:spPr/>
        <p:txBody>
          <a:bodyPr/>
          <a:lstStyle/>
          <a:p>
            <a:fld id="{0275B38B-F892-E845-B454-3805B2FD89B8}" type="slidenum">
              <a:rPr lang="en-US" smtClean="0"/>
              <a:t>17</a:t>
            </a:fld>
            <a:endParaRPr lang="en-US"/>
          </a:p>
        </p:txBody>
      </p:sp>
    </p:spTree>
    <p:extLst>
      <p:ext uri="{BB962C8B-B14F-4D97-AF65-F5344CB8AC3E}">
        <p14:creationId xmlns:p14="http://schemas.microsoft.com/office/powerpoint/2010/main" val="2673326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complete ternary phase diagram requires three axes for composition, one for temperature, and one for pressure—a five-dimensional plot that is impractical to visualize. If we fix the pressure, we can reduce it to a three-dimensional diagram: an equilateral triangular base representing the three compositions, with temperature as the vertical axis. Each vertical face of this prism corresponds to a binary phase diagram (e.g., eutectic diagrams on the front, left, and back faces). While such diagrams can capture complex behavior, including intermediate phase formation, they quickly become difficult to interpret. For this reason, most applications—including in this class—use isothermal sections (constant temperature slices) of ternary phase diagrams.</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18</a:t>
            </a:fld>
            <a:endParaRPr lang="en-US"/>
          </a:p>
        </p:txBody>
      </p:sp>
    </p:spTree>
    <p:extLst>
      <p:ext uri="{BB962C8B-B14F-4D97-AF65-F5344CB8AC3E}">
        <p14:creationId xmlns:p14="http://schemas.microsoft.com/office/powerpoint/2010/main" val="935191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take a constant temperature to obtain a 2D slice of the phase diagram, focusing on isothermal cuts below the solidus so no liquid phases appear. An example is the ternary phase diagram of </a:t>
            </a:r>
            <a:r>
              <a:rPr lang="en-US" dirty="0" err="1"/>
              <a:t>TiO</a:t>
            </a:r>
            <a:r>
              <a:rPr lang="en-US" dirty="0"/>
              <a:t>₂–</a:t>
            </a:r>
            <a:r>
              <a:rPr lang="en-US" dirty="0" err="1"/>
              <a:t>CaO</a:t>
            </a:r>
            <a:r>
              <a:rPr lang="en-US" dirty="0"/>
              <a:t>–</a:t>
            </a:r>
            <a:r>
              <a:rPr lang="en-US" dirty="0" err="1"/>
              <a:t>Cu₂O</a:t>
            </a:r>
            <a:r>
              <a:rPr lang="en-US" dirty="0"/>
              <a:t>, represented as an equilateral triangle. The goal of today’s lecture is to learn how to read and interpret such diagrams.</a:t>
            </a:r>
          </a:p>
        </p:txBody>
      </p:sp>
      <p:sp>
        <p:nvSpPr>
          <p:cNvPr id="4" name="Slide Number Placeholder 3"/>
          <p:cNvSpPr>
            <a:spLocks noGrp="1"/>
          </p:cNvSpPr>
          <p:nvPr>
            <p:ph type="sldNum" sz="quarter" idx="5"/>
          </p:nvPr>
        </p:nvSpPr>
        <p:spPr/>
        <p:txBody>
          <a:bodyPr/>
          <a:lstStyle/>
          <a:p>
            <a:fld id="{0275B38B-F892-E845-B454-3805B2FD89B8}" type="slidenum">
              <a:rPr lang="en-US" smtClean="0"/>
              <a:t>19</a:t>
            </a:fld>
            <a:endParaRPr lang="en-US"/>
          </a:p>
        </p:txBody>
      </p:sp>
    </p:spTree>
    <p:extLst>
      <p:ext uri="{BB962C8B-B14F-4D97-AF65-F5344CB8AC3E}">
        <p14:creationId xmlns:p14="http://schemas.microsoft.com/office/powerpoint/2010/main" val="1211093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we need to know how to locate a given composition of A, B, and C on the ternary diagram. In a binary diagram, this is straightforward: drop a vertical line to the x-axis to read the A:B ratio. In a ternary diagram, we instead work within a triangle, so the method is different. Several approaches exist, and these are detailed in the textbook. I'm just going to describe one of those, which I think is the simplest way. </a:t>
            </a:r>
          </a:p>
        </p:txBody>
      </p:sp>
      <p:sp>
        <p:nvSpPr>
          <p:cNvPr id="4" name="Slide Number Placeholder 3"/>
          <p:cNvSpPr>
            <a:spLocks noGrp="1"/>
          </p:cNvSpPr>
          <p:nvPr>
            <p:ph type="sldNum" sz="quarter" idx="5"/>
          </p:nvPr>
        </p:nvSpPr>
        <p:spPr/>
        <p:txBody>
          <a:bodyPr/>
          <a:lstStyle/>
          <a:p>
            <a:fld id="{0275B38B-F892-E845-B454-3805B2FD89B8}" type="slidenum">
              <a:rPr lang="en-US" smtClean="0"/>
              <a:t>20</a:t>
            </a:fld>
            <a:endParaRPr lang="en-US"/>
          </a:p>
        </p:txBody>
      </p:sp>
    </p:spTree>
    <p:extLst>
      <p:ext uri="{BB962C8B-B14F-4D97-AF65-F5344CB8AC3E}">
        <p14:creationId xmlns:p14="http://schemas.microsoft.com/office/powerpoint/2010/main" val="1277313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at the upper vertex, the upper corner of this phase diagram where we have only A present. At that point, the sample would be 100% A, and no B or C.</a:t>
            </a:r>
          </a:p>
        </p:txBody>
      </p:sp>
      <p:sp>
        <p:nvSpPr>
          <p:cNvPr id="4" name="Slide Number Placeholder 3"/>
          <p:cNvSpPr>
            <a:spLocks noGrp="1"/>
          </p:cNvSpPr>
          <p:nvPr>
            <p:ph type="sldNum" sz="quarter" idx="5"/>
          </p:nvPr>
        </p:nvSpPr>
        <p:spPr/>
        <p:txBody>
          <a:bodyPr/>
          <a:lstStyle/>
          <a:p>
            <a:fld id="{0275B38B-F892-E845-B454-3805B2FD89B8}" type="slidenum">
              <a:rPr lang="en-US" smtClean="0"/>
              <a:t>21</a:t>
            </a:fld>
            <a:endParaRPr lang="en-US"/>
          </a:p>
        </p:txBody>
      </p:sp>
    </p:spTree>
    <p:extLst>
      <p:ext uri="{BB962C8B-B14F-4D97-AF65-F5344CB8AC3E}">
        <p14:creationId xmlns:p14="http://schemas.microsoft.com/office/powerpoint/2010/main" val="1475696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phase diagram shows one intermediate compound forming between the two end members. Functionally, it behaves like two eutectic phase diagrams placed side by side. In the previous lecture, the eutectic extended from A to B; here, the first eutectic is between A and AB₂, and the second is between AB₂ and B. The white regions represent two-phase fields, with the labels indicating which phases coexist.</a:t>
            </a:r>
          </a:p>
          <a:p>
            <a:endParaRPr lang="en-US" dirty="0"/>
          </a:p>
          <a:p>
            <a:r>
              <a:rPr lang="en-US" dirty="0"/>
              <a:t>The compound AB₂ is a </a:t>
            </a:r>
            <a:r>
              <a:rPr lang="en-US" i="1" dirty="0"/>
              <a:t>line phase</a:t>
            </a:r>
            <a:r>
              <a:rPr lang="en-US" dirty="0"/>
              <a:t>, meaning its stoichiometry is fixed at a 1:2 ratio of A to B. Following the vertical line for AB₂ upward, it remains at this composition until the liquidus is reached. Because AB₂ melts directly to a liquid of the same composition, it is classified as a </a:t>
            </a:r>
            <a:r>
              <a:rPr lang="en-US" i="1" dirty="0"/>
              <a:t>congruently melting compound</a:t>
            </a:r>
            <a:r>
              <a:rPr lang="en-US" dirty="0"/>
              <a:t>.</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2</a:t>
            </a:fld>
            <a:endParaRPr lang="en-US"/>
          </a:p>
        </p:txBody>
      </p:sp>
    </p:spTree>
    <p:extLst>
      <p:ext uri="{BB962C8B-B14F-4D97-AF65-F5344CB8AC3E}">
        <p14:creationId xmlns:p14="http://schemas.microsoft.com/office/powerpoint/2010/main" val="2665091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edge opposite that vertex, which is down here at the bottom, and let's draw a series of horizontal lines parallel to the opposite edge.</a:t>
            </a:r>
          </a:p>
        </p:txBody>
      </p:sp>
      <p:sp>
        <p:nvSpPr>
          <p:cNvPr id="4" name="Slide Number Placeholder 3"/>
          <p:cNvSpPr>
            <a:spLocks noGrp="1"/>
          </p:cNvSpPr>
          <p:nvPr>
            <p:ph type="sldNum" sz="quarter" idx="5"/>
          </p:nvPr>
        </p:nvSpPr>
        <p:spPr/>
        <p:txBody>
          <a:bodyPr/>
          <a:lstStyle/>
          <a:p>
            <a:fld id="{0275B38B-F892-E845-B454-3805B2FD89B8}" type="slidenum">
              <a:rPr lang="en-US" smtClean="0"/>
              <a:t>22</a:t>
            </a:fld>
            <a:endParaRPr lang="en-US"/>
          </a:p>
        </p:txBody>
      </p:sp>
    </p:spTree>
    <p:extLst>
      <p:ext uri="{BB962C8B-B14F-4D97-AF65-F5344CB8AC3E}">
        <p14:creationId xmlns:p14="http://schemas.microsoft.com/office/powerpoint/2010/main" val="2495291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dashed red line shows a constant amount of A. Along the base from C to B, A = 0, giving the binary C–B diagram. The line above marks 20% A, then 40%, 60%, and 80%. The scale on the right confirms these values (e.g., 0.6 = 60%, 0.8 = 80%). The left scale instead measures C in the A–C binary, so 20% C corresponds to 80% A.</a:t>
            </a:r>
          </a:p>
        </p:txBody>
      </p:sp>
      <p:sp>
        <p:nvSpPr>
          <p:cNvPr id="4" name="Slide Number Placeholder 3"/>
          <p:cNvSpPr>
            <a:spLocks noGrp="1"/>
          </p:cNvSpPr>
          <p:nvPr>
            <p:ph type="sldNum" sz="quarter" idx="5"/>
          </p:nvPr>
        </p:nvSpPr>
        <p:spPr/>
        <p:txBody>
          <a:bodyPr/>
          <a:lstStyle/>
          <a:p>
            <a:fld id="{0275B38B-F892-E845-B454-3805B2FD89B8}" type="slidenum">
              <a:rPr lang="en-US" smtClean="0"/>
              <a:t>23</a:t>
            </a:fld>
            <a:endParaRPr lang="en-US"/>
          </a:p>
        </p:txBody>
      </p:sp>
    </p:spTree>
    <p:extLst>
      <p:ext uri="{BB962C8B-B14F-4D97-AF65-F5344CB8AC3E}">
        <p14:creationId xmlns:p14="http://schemas.microsoft.com/office/powerpoint/2010/main" val="1772144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could do the same thing for the other two components. If we were to look at the amount of B, we want to draw lines that are parallel to the AC side of the triangle. Here you can see the lines of constant B. </a:t>
            </a:r>
          </a:p>
        </p:txBody>
      </p:sp>
      <p:sp>
        <p:nvSpPr>
          <p:cNvPr id="4" name="Slide Number Placeholder 3"/>
          <p:cNvSpPr>
            <a:spLocks noGrp="1"/>
          </p:cNvSpPr>
          <p:nvPr>
            <p:ph type="sldNum" sz="quarter" idx="5"/>
          </p:nvPr>
        </p:nvSpPr>
        <p:spPr/>
        <p:txBody>
          <a:bodyPr/>
          <a:lstStyle/>
          <a:p>
            <a:fld id="{0275B38B-F892-E845-B454-3805B2FD89B8}" type="slidenum">
              <a:rPr lang="en-US" smtClean="0"/>
              <a:t>24</a:t>
            </a:fld>
            <a:endParaRPr lang="en-US"/>
          </a:p>
        </p:txBody>
      </p:sp>
    </p:spTree>
    <p:extLst>
      <p:ext uri="{BB962C8B-B14F-4D97-AF65-F5344CB8AC3E}">
        <p14:creationId xmlns:p14="http://schemas.microsoft.com/office/powerpoint/2010/main" val="153029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It's analogous for C. In that case, the lines of constant C are parallel to the side of the triangle that represents the mixture of A and B.</a:t>
            </a:r>
          </a:p>
        </p:txBody>
      </p:sp>
      <p:sp>
        <p:nvSpPr>
          <p:cNvPr id="4" name="Slide Number Placeholder 3"/>
          <p:cNvSpPr>
            <a:spLocks noGrp="1"/>
          </p:cNvSpPr>
          <p:nvPr>
            <p:ph type="sldNum" sz="quarter" idx="5"/>
          </p:nvPr>
        </p:nvSpPr>
        <p:spPr/>
        <p:txBody>
          <a:bodyPr/>
          <a:lstStyle/>
          <a:p>
            <a:fld id="{0275B38B-F892-E845-B454-3805B2FD89B8}" type="slidenum">
              <a:rPr lang="en-US" smtClean="0"/>
              <a:t>25</a:t>
            </a:fld>
            <a:endParaRPr lang="en-US"/>
          </a:p>
        </p:txBody>
      </p:sp>
    </p:spTree>
    <p:extLst>
      <p:ext uri="{BB962C8B-B14F-4D97-AF65-F5344CB8AC3E}">
        <p14:creationId xmlns:p14="http://schemas.microsoft.com/office/powerpoint/2010/main" val="670128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Asking what is the composition of point d</a:t>
            </a:r>
          </a:p>
        </p:txBody>
      </p:sp>
      <p:sp>
        <p:nvSpPr>
          <p:cNvPr id="4" name="Slide Number Placeholder 3"/>
          <p:cNvSpPr>
            <a:spLocks noGrp="1"/>
          </p:cNvSpPr>
          <p:nvPr>
            <p:ph type="sldNum" sz="quarter" idx="5"/>
          </p:nvPr>
        </p:nvSpPr>
        <p:spPr/>
        <p:txBody>
          <a:bodyPr/>
          <a:lstStyle/>
          <a:p>
            <a:fld id="{0275B38B-F892-E845-B454-3805B2FD89B8}" type="slidenum">
              <a:rPr lang="en-US" smtClean="0"/>
              <a:t>26</a:t>
            </a:fld>
            <a:endParaRPr lang="en-US"/>
          </a:p>
        </p:txBody>
      </p:sp>
    </p:spTree>
    <p:extLst>
      <p:ext uri="{BB962C8B-B14F-4D97-AF65-F5344CB8AC3E}">
        <p14:creationId xmlns:p14="http://schemas.microsoft.com/office/powerpoint/2010/main" val="3801325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the composition, draw lines parallel to each edge of the triangle. A is read from a line parallel to BC—here about 60%. B is read from a line parallel to AC—about 30%. C is read from a line parallel to AB—about 10%. Adding them gives 100%, so this sample is 60% A, 30% B, 10% C.</a:t>
            </a:r>
          </a:p>
        </p:txBody>
      </p:sp>
      <p:sp>
        <p:nvSpPr>
          <p:cNvPr id="4" name="Slide Number Placeholder 3"/>
          <p:cNvSpPr>
            <a:spLocks noGrp="1"/>
          </p:cNvSpPr>
          <p:nvPr>
            <p:ph type="sldNum" sz="quarter" idx="5"/>
          </p:nvPr>
        </p:nvSpPr>
        <p:spPr/>
        <p:txBody>
          <a:bodyPr/>
          <a:lstStyle/>
          <a:p>
            <a:fld id="{0275B38B-F892-E845-B454-3805B2FD89B8}" type="slidenum">
              <a:rPr lang="en-US" smtClean="0"/>
              <a:t>27</a:t>
            </a:fld>
            <a:endParaRPr lang="en-US"/>
          </a:p>
        </p:txBody>
      </p:sp>
    </p:spTree>
    <p:extLst>
      <p:ext uri="{BB962C8B-B14F-4D97-AF65-F5344CB8AC3E}">
        <p14:creationId xmlns:p14="http://schemas.microsoft.com/office/powerpoint/2010/main" val="1246687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we locate a composition on the diagram, the next step is to determine what phases are in equilibrium at that point. In a ternary phase diagram, three cases are possible. First, the point may fall directly on a phase. For example, at the special point AC₂—just like at pure A, B, or C—the only phase present is that compound.</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28</a:t>
            </a:fld>
            <a:endParaRPr lang="en-US"/>
          </a:p>
        </p:txBody>
      </p:sp>
    </p:spTree>
    <p:extLst>
      <p:ext uri="{BB962C8B-B14F-4D97-AF65-F5344CB8AC3E}">
        <p14:creationId xmlns:p14="http://schemas.microsoft.com/office/powerpoint/2010/main" val="4040389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composition lies on a line, the system is a two-phase mixture. For example, on the line between AC₂ and B, the phases are AC₂ and B. Along the bottom edge, the mixture is B + C; on the right edge, A + B. On the left edge, the mixture depends on position: above the junction it is A + AC₂, and below it is AC₂ + C.</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29</a:t>
            </a:fld>
            <a:endParaRPr lang="en-US"/>
          </a:p>
        </p:txBody>
      </p:sp>
    </p:spTree>
    <p:extLst>
      <p:ext uri="{BB962C8B-B14F-4D97-AF65-F5344CB8AC3E}">
        <p14:creationId xmlns:p14="http://schemas.microsoft.com/office/powerpoint/2010/main" val="1063076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 of the phase diagram is divided into triangular regions. Each region represents equilibrium between the three phases at its vertices. In this example, the green triangle (B, C, AC₂) corresponds to mixtures of those phases, while the blue triangle (A, B, AC₂) corresponds to mixtures of those three.</a:t>
            </a:r>
          </a:p>
        </p:txBody>
      </p:sp>
      <p:sp>
        <p:nvSpPr>
          <p:cNvPr id="4" name="Slide Number Placeholder 3"/>
          <p:cNvSpPr>
            <a:spLocks noGrp="1"/>
          </p:cNvSpPr>
          <p:nvPr>
            <p:ph type="sldNum" sz="quarter" idx="5"/>
          </p:nvPr>
        </p:nvSpPr>
        <p:spPr/>
        <p:txBody>
          <a:bodyPr/>
          <a:lstStyle/>
          <a:p>
            <a:fld id="{0275B38B-F892-E845-B454-3805B2FD89B8}" type="slidenum">
              <a:rPr lang="en-US" smtClean="0"/>
              <a:t>30</a:t>
            </a:fld>
            <a:endParaRPr lang="en-US"/>
          </a:p>
        </p:txBody>
      </p:sp>
    </p:spTree>
    <p:extLst>
      <p:ext uri="{BB962C8B-B14F-4D97-AF65-F5344CB8AC3E}">
        <p14:creationId xmlns:p14="http://schemas.microsoft.com/office/powerpoint/2010/main" val="1206983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consider a simple real ternary diagram: </a:t>
            </a:r>
            <a:r>
              <a:rPr lang="en-US" dirty="0" err="1"/>
              <a:t>TiO</a:t>
            </a:r>
            <a:r>
              <a:rPr lang="en-US" dirty="0"/>
              <a:t>₂–</a:t>
            </a:r>
            <a:r>
              <a:rPr lang="en-US" dirty="0" err="1"/>
              <a:t>ZrO</a:t>
            </a:r>
            <a:r>
              <a:rPr lang="en-US" dirty="0"/>
              <a:t>₂–</a:t>
            </a:r>
            <a:r>
              <a:rPr lang="en-US" dirty="0" err="1"/>
              <a:t>Al₂O</a:t>
            </a:r>
            <a:r>
              <a:rPr lang="en-US" dirty="0"/>
              <a:t>₃. It contains two binary compounds—</a:t>
            </a:r>
            <a:r>
              <a:rPr lang="en-US" dirty="0" err="1"/>
              <a:t>ZrTiO</a:t>
            </a:r>
            <a:r>
              <a:rPr lang="en-US" dirty="0"/>
              <a:t>₄ and </a:t>
            </a:r>
            <a:r>
              <a:rPr lang="en-US" dirty="0" err="1"/>
              <a:t>Al₂TiO</a:t>
            </a:r>
            <a:r>
              <a:rPr lang="en-US" dirty="0"/>
              <a:t>₅—and no ternary compounds involving all three components. Points A–F are marked; for each point, identify the phase(s) present. Answer the question. Right down the phases present at each point. </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31</a:t>
            </a:fld>
            <a:endParaRPr lang="en-US"/>
          </a:p>
        </p:txBody>
      </p:sp>
    </p:spTree>
    <p:extLst>
      <p:ext uri="{BB962C8B-B14F-4D97-AF65-F5344CB8AC3E}">
        <p14:creationId xmlns:p14="http://schemas.microsoft.com/office/powerpoint/2010/main" val="2508357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an example of such a phase diagram: the </a:t>
            </a:r>
            <a:r>
              <a:rPr lang="en-US" dirty="0" err="1"/>
              <a:t>MnO</a:t>
            </a:r>
            <a:r>
              <a:rPr lang="en-US" dirty="0"/>
              <a:t>–</a:t>
            </a:r>
            <a:r>
              <a:rPr lang="en-US" dirty="0" err="1"/>
              <a:t>Al₂O</a:t>
            </a:r>
            <a:r>
              <a:rPr lang="en-US" dirty="0"/>
              <a:t>₃ system. Only one intermediate compound forms—</a:t>
            </a:r>
            <a:r>
              <a:rPr lang="en-US" dirty="0" err="1"/>
              <a:t>MnAl₂O</a:t>
            </a:r>
            <a:r>
              <a:rPr lang="en-US" dirty="0"/>
              <a:t>₄—corresponding to a 1:1 molar ratio of </a:t>
            </a:r>
            <a:r>
              <a:rPr lang="en-US" dirty="0" err="1"/>
              <a:t>Al₂O</a:t>
            </a:r>
            <a:r>
              <a:rPr lang="en-US" dirty="0"/>
              <a:t>₃ to </a:t>
            </a:r>
            <a:r>
              <a:rPr lang="en-US" dirty="0" err="1"/>
              <a:t>MnO</a:t>
            </a:r>
            <a:r>
              <a:rPr lang="en-US" dirty="0"/>
              <a:t>. Interestingly, on the diagram the compound does not appear exactly at 50% composition, but we can set that detail aside.</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3</a:t>
            </a:fld>
            <a:endParaRPr lang="en-US"/>
          </a:p>
        </p:txBody>
      </p:sp>
    </p:spTree>
    <p:extLst>
      <p:ext uri="{BB962C8B-B14F-4D97-AF65-F5344CB8AC3E}">
        <p14:creationId xmlns:p14="http://schemas.microsoft.com/office/powerpoint/2010/main" val="853314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Point A:</a:t>
            </a:r>
            <a:r>
              <a:rPr lang="en-US" dirty="0"/>
              <a:t> On the </a:t>
            </a:r>
            <a:r>
              <a:rPr lang="en-US" dirty="0" err="1"/>
              <a:t>ZrO</a:t>
            </a:r>
            <a:r>
              <a:rPr lang="en-US" dirty="0"/>
              <a:t>₂–</a:t>
            </a:r>
            <a:r>
              <a:rPr lang="en-US" dirty="0" err="1"/>
              <a:t>Al₂O</a:t>
            </a:r>
            <a:r>
              <a:rPr lang="en-US" dirty="0"/>
              <a:t>₃ binary; no intermediates → two-phase mixture, ~60% </a:t>
            </a:r>
            <a:r>
              <a:rPr lang="en-US" dirty="0" err="1"/>
              <a:t>ZrO</a:t>
            </a:r>
            <a:r>
              <a:rPr lang="en-US" dirty="0"/>
              <a:t>₂ / 40% </a:t>
            </a:r>
            <a:r>
              <a:rPr lang="en-US" dirty="0" err="1"/>
              <a:t>Al₂O</a:t>
            </a:r>
            <a:r>
              <a:rPr lang="en-US" dirty="0"/>
              <a:t>₃.</a:t>
            </a:r>
          </a:p>
          <a:p>
            <a:r>
              <a:rPr lang="en-US" b="1" dirty="0"/>
              <a:t>Point B:</a:t>
            </a:r>
            <a:r>
              <a:rPr lang="en-US" dirty="0"/>
              <a:t> Midway on </a:t>
            </a:r>
            <a:r>
              <a:rPr lang="en-US" dirty="0" err="1"/>
              <a:t>TiO</a:t>
            </a:r>
            <a:r>
              <a:rPr lang="en-US" dirty="0"/>
              <a:t>₂–</a:t>
            </a:r>
            <a:r>
              <a:rPr lang="en-US" dirty="0" err="1"/>
              <a:t>ZrO</a:t>
            </a:r>
            <a:r>
              <a:rPr lang="en-US" dirty="0"/>
              <a:t>₂; forms the binary compound </a:t>
            </a:r>
            <a:r>
              <a:rPr lang="en-US" dirty="0" err="1"/>
              <a:t>ZrTiO</a:t>
            </a:r>
            <a:r>
              <a:rPr lang="en-US" dirty="0"/>
              <a:t>₄.</a:t>
            </a:r>
          </a:p>
          <a:p>
            <a:r>
              <a:rPr lang="en-US" b="1" dirty="0"/>
              <a:t>Point C:</a:t>
            </a:r>
            <a:r>
              <a:rPr lang="en-US" dirty="0"/>
              <a:t> Inside triangle {</a:t>
            </a:r>
            <a:r>
              <a:rPr lang="en-US" dirty="0" err="1"/>
              <a:t>ZrO</a:t>
            </a:r>
            <a:r>
              <a:rPr lang="en-US" dirty="0"/>
              <a:t>₂, </a:t>
            </a:r>
            <a:r>
              <a:rPr lang="en-US" dirty="0" err="1"/>
              <a:t>ZrTiO</a:t>
            </a:r>
            <a:r>
              <a:rPr lang="en-US" dirty="0"/>
              <a:t>₄, </a:t>
            </a:r>
            <a:r>
              <a:rPr lang="en-US" dirty="0" err="1"/>
              <a:t>Al₂TiO</a:t>
            </a:r>
            <a:r>
              <a:rPr lang="en-US" dirty="0"/>
              <a:t>₅} → three-phase equilibrium of those vertices.</a:t>
            </a:r>
          </a:p>
          <a:p>
            <a:r>
              <a:rPr lang="en-US" b="1" dirty="0"/>
              <a:t>Point D:</a:t>
            </a:r>
            <a:r>
              <a:rPr lang="en-US" dirty="0"/>
              <a:t> Inside triangle {</a:t>
            </a:r>
            <a:r>
              <a:rPr lang="en-US" dirty="0" err="1"/>
              <a:t>ZrO</a:t>
            </a:r>
            <a:r>
              <a:rPr lang="en-US" dirty="0"/>
              <a:t>₂, </a:t>
            </a:r>
            <a:r>
              <a:rPr lang="en-US" dirty="0" err="1"/>
              <a:t>Al₂O</a:t>
            </a:r>
            <a:r>
              <a:rPr lang="en-US" dirty="0"/>
              <a:t>₃, </a:t>
            </a:r>
            <a:r>
              <a:rPr lang="en-US" dirty="0" err="1"/>
              <a:t>Al₂TiO</a:t>
            </a:r>
            <a:r>
              <a:rPr lang="en-US" dirty="0"/>
              <a:t>₅} → three-phase equilibrium of those vertices.</a:t>
            </a:r>
          </a:p>
          <a:p>
            <a:r>
              <a:rPr lang="en-US" b="1" dirty="0"/>
              <a:t>Points E, F:</a:t>
            </a:r>
            <a:r>
              <a:rPr lang="en-US" dirty="0"/>
              <a:t> Both inside triangle {</a:t>
            </a:r>
            <a:r>
              <a:rPr lang="en-US" dirty="0" err="1"/>
              <a:t>TiO</a:t>
            </a:r>
            <a:r>
              <a:rPr lang="en-US" dirty="0"/>
              <a:t>₂, </a:t>
            </a:r>
            <a:r>
              <a:rPr lang="en-US" dirty="0" err="1"/>
              <a:t>Al₂TiO</a:t>
            </a:r>
            <a:r>
              <a:rPr lang="en-US" dirty="0"/>
              <a:t>₅, </a:t>
            </a:r>
            <a:r>
              <a:rPr lang="en-US" dirty="0" err="1"/>
              <a:t>ZrTiO</a:t>
            </a:r>
            <a:r>
              <a:rPr lang="en-US" dirty="0"/>
              <a:t>₄} → same three phases at equilibrium (</a:t>
            </a:r>
            <a:r>
              <a:rPr lang="en-US" dirty="0" err="1"/>
              <a:t>TiO</a:t>
            </a:r>
            <a:r>
              <a:rPr lang="en-US" dirty="0"/>
              <a:t>₂, </a:t>
            </a:r>
            <a:r>
              <a:rPr lang="en-US" dirty="0" err="1"/>
              <a:t>Al₂TiO</a:t>
            </a:r>
            <a:r>
              <a:rPr lang="en-US" dirty="0"/>
              <a:t>₅, </a:t>
            </a:r>
            <a:r>
              <a:rPr lang="en-US" dirty="0" err="1"/>
              <a:t>ZrTiO</a:t>
            </a:r>
            <a:r>
              <a:rPr lang="en-US" dirty="0"/>
              <a:t>₄); only phase </a:t>
            </a:r>
            <a:r>
              <a:rPr lang="en-US" b="1" dirty="0"/>
              <a:t>proportions</a:t>
            </a:r>
            <a:r>
              <a:rPr lang="en-US" dirty="0"/>
              <a:t> differ between E and F.</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32</a:t>
            </a:fld>
            <a:endParaRPr lang="en-US"/>
          </a:p>
        </p:txBody>
      </p:sp>
    </p:spTree>
    <p:extLst>
      <p:ext uri="{BB962C8B-B14F-4D97-AF65-F5344CB8AC3E}">
        <p14:creationId xmlns:p14="http://schemas.microsoft.com/office/powerpoint/2010/main" val="4030480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find the phase ratios at point E, we use the </a:t>
            </a:r>
            <a:r>
              <a:rPr lang="en-US" b="1" dirty="0"/>
              <a:t>triangle rule</a:t>
            </a:r>
            <a:r>
              <a:rPr lang="en-US" dirty="0"/>
              <a:t>, analogous to the lever rule. Draw a line from each vertex through E to the opposite side. For each component, the fraction equals the length of the opposite segment divided by the total line length. Repeating this for all three vertices gives the phase proportions.</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33</a:t>
            </a:fld>
            <a:endParaRPr lang="en-US"/>
          </a:p>
        </p:txBody>
      </p:sp>
    </p:spTree>
    <p:extLst>
      <p:ext uri="{BB962C8B-B14F-4D97-AF65-F5344CB8AC3E}">
        <p14:creationId xmlns:p14="http://schemas.microsoft.com/office/powerpoint/2010/main" val="3014517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Suppose we have 50 mol% </a:t>
            </a:r>
            <a:r>
              <a:rPr lang="en-US" dirty="0" err="1"/>
              <a:t>ZrO</a:t>
            </a:r>
            <a:r>
              <a:rPr lang="en-US" dirty="0"/>
              <a:t>₂, 30 mol% </a:t>
            </a:r>
            <a:r>
              <a:rPr lang="en-US" dirty="0" err="1"/>
              <a:t>TiO</a:t>
            </a:r>
            <a:r>
              <a:rPr lang="en-US" dirty="0"/>
              <a:t>₂, and 20 mol% </a:t>
            </a:r>
            <a:r>
              <a:rPr lang="en-US" dirty="0" err="1"/>
              <a:t>Al₂O</a:t>
            </a:r>
            <a:r>
              <a:rPr lang="en-US" dirty="0"/>
              <a:t>₃. We mix, grind, and heat to the isothermal condition (say 1000 °C), then measure the equilibrium phases. Where does this 50/30/20 point plot on the ternary, and which phases are present there? </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34</a:t>
            </a:fld>
            <a:endParaRPr lang="en-US"/>
          </a:p>
        </p:txBody>
      </p:sp>
    </p:spTree>
    <p:extLst>
      <p:ext uri="{BB962C8B-B14F-4D97-AF65-F5344CB8AC3E}">
        <p14:creationId xmlns:p14="http://schemas.microsoft.com/office/powerpoint/2010/main" val="516266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50% </a:t>
            </a:r>
            <a:r>
              <a:rPr lang="en-US" dirty="0" err="1"/>
              <a:t>ZrO</a:t>
            </a:r>
            <a:r>
              <a:rPr lang="en-US" dirty="0"/>
              <a:t>₂, plot along the horizontal line marking 30% </a:t>
            </a:r>
            <a:r>
              <a:rPr lang="en-US" dirty="0" err="1"/>
              <a:t>TiO</a:t>
            </a:r>
            <a:r>
              <a:rPr lang="en-US" dirty="0"/>
              <a:t>₂. This line is 30% of the way toward </a:t>
            </a:r>
            <a:r>
              <a:rPr lang="en-US" dirty="0" err="1"/>
              <a:t>TiO</a:t>
            </a:r>
            <a:r>
              <a:rPr lang="en-US" dirty="0"/>
              <a:t>₂ from both the base and the apex. Their intersection marks the composition. To confirm, check the line for 20% </a:t>
            </a:r>
            <a:r>
              <a:rPr lang="en-US" dirty="0" err="1"/>
              <a:t>Al₂O</a:t>
            </a:r>
            <a:r>
              <a:rPr lang="en-US" dirty="0"/>
              <a:t>₃—it intersects the same point, verifying the 50/30/20 composition on the diagram.</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35</a:t>
            </a:fld>
            <a:endParaRPr lang="en-US"/>
          </a:p>
        </p:txBody>
      </p:sp>
    </p:spTree>
    <p:extLst>
      <p:ext uri="{BB962C8B-B14F-4D97-AF65-F5344CB8AC3E}">
        <p14:creationId xmlns:p14="http://schemas.microsoft.com/office/powerpoint/2010/main" val="1594238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examine a more complex ternary diagram: Y₂O₃–</a:t>
            </a:r>
            <a:r>
              <a:rPr lang="en-US" dirty="0" err="1"/>
              <a:t>BaO</a:t>
            </a:r>
            <a:r>
              <a:rPr lang="en-US" dirty="0"/>
              <a:t>–</a:t>
            </a:r>
            <a:r>
              <a:rPr lang="en-US" dirty="0" err="1"/>
              <a:t>CuO</a:t>
            </a:r>
            <a:r>
              <a:rPr lang="en-US" dirty="0"/>
              <a:t>. This diagram is historically significant because high-temperature superconductors were discovered from systems like this. It contains two binary compounds between Y₂O₃ and </a:t>
            </a:r>
            <a:r>
              <a:rPr lang="en-US" dirty="0" err="1"/>
              <a:t>BaO</a:t>
            </a:r>
            <a:r>
              <a:rPr lang="en-US" dirty="0"/>
              <a:t>, two between </a:t>
            </a:r>
            <a:r>
              <a:rPr lang="en-US" dirty="0" err="1"/>
              <a:t>BaO</a:t>
            </a:r>
            <a:r>
              <a:rPr lang="en-US" dirty="0"/>
              <a:t> and </a:t>
            </a:r>
            <a:r>
              <a:rPr lang="en-US" dirty="0" err="1"/>
              <a:t>CuO</a:t>
            </a:r>
            <a:r>
              <a:rPr lang="en-US" dirty="0"/>
              <a:t>, and one between Y₂O₃ and </a:t>
            </a:r>
            <a:r>
              <a:rPr lang="en-US" dirty="0" err="1"/>
              <a:t>CuO</a:t>
            </a:r>
            <a:r>
              <a:rPr lang="en-US" dirty="0"/>
              <a:t>. In addition, there are four ternary compounds containing all three components, shown here by abbreviations. As always, the diagram breaks into triangular regions, and if a region doesn’t form a triangle, the diagram has been drawn incorrectly. Here, every region is triangular.</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37</a:t>
            </a:fld>
            <a:endParaRPr lang="en-US"/>
          </a:p>
        </p:txBody>
      </p:sp>
    </p:spTree>
    <p:extLst>
      <p:ext uri="{BB962C8B-B14F-4D97-AF65-F5344CB8AC3E}">
        <p14:creationId xmlns:p14="http://schemas.microsoft.com/office/powerpoint/2010/main" val="2113686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For </a:t>
            </a:r>
            <a:r>
              <a:rPr lang="en-US" dirty="0" err="1"/>
              <a:t>Y₂Ba₂Cu₄O</a:t>
            </a:r>
            <a:r>
              <a:rPr lang="en-US" dirty="0"/>
              <a:t>₉, is the equilibrated sample single-phase, two-phase, or three-phase, and which phases?</a:t>
            </a:r>
          </a:p>
          <a:p>
            <a:r>
              <a:rPr lang="en-US" dirty="0"/>
              <a:t>Key step: locate the composition on the </a:t>
            </a:r>
            <a:r>
              <a:rPr lang="en-US" b="1" dirty="0"/>
              <a:t>Y₂O₃–</a:t>
            </a:r>
            <a:r>
              <a:rPr lang="en-US" b="1" dirty="0" err="1"/>
              <a:t>BaO</a:t>
            </a:r>
            <a:r>
              <a:rPr lang="en-US" b="1" dirty="0"/>
              <a:t>–</a:t>
            </a:r>
            <a:r>
              <a:rPr lang="en-US" b="1" dirty="0" err="1"/>
              <a:t>CuO</a:t>
            </a:r>
            <a:r>
              <a:rPr lang="en-US" dirty="0"/>
              <a:t> ternary. Convert the formula to oxide components: </a:t>
            </a:r>
            <a:r>
              <a:rPr lang="en-US" b="1" dirty="0"/>
              <a:t>1 Y₂O₃ + 2 </a:t>
            </a:r>
            <a:r>
              <a:rPr lang="en-US" b="1" dirty="0" err="1"/>
              <a:t>BaO</a:t>
            </a:r>
            <a:r>
              <a:rPr lang="en-US" b="1" dirty="0"/>
              <a:t> + 4 </a:t>
            </a:r>
            <a:r>
              <a:rPr lang="en-US" b="1" dirty="0" err="1"/>
              <a:t>CuO</a:t>
            </a:r>
            <a:r>
              <a:rPr lang="en-US" dirty="0"/>
              <a:t> (O totals check: 3+2+4 = 9). Normalize to mole fractions: </a:t>
            </a:r>
            <a:r>
              <a:rPr lang="en-US" b="1" dirty="0"/>
              <a:t>Y₂O₃ = 1/7 ≈ 14.3%</a:t>
            </a:r>
            <a:r>
              <a:rPr lang="en-US" dirty="0"/>
              <a:t>, </a:t>
            </a:r>
            <a:r>
              <a:rPr lang="en-US" b="1" dirty="0" err="1"/>
              <a:t>BaO</a:t>
            </a:r>
            <a:r>
              <a:rPr lang="en-US" b="1" dirty="0"/>
              <a:t> = 2/7 ≈ 28.6%</a:t>
            </a:r>
            <a:r>
              <a:rPr lang="en-US" dirty="0"/>
              <a:t>, </a:t>
            </a:r>
            <a:r>
              <a:rPr lang="en-US" b="1" dirty="0" err="1"/>
              <a:t>CuO</a:t>
            </a:r>
            <a:r>
              <a:rPr lang="en-US" b="1" dirty="0"/>
              <a:t> = 4/7 ≈ 57.1%</a:t>
            </a:r>
            <a:r>
              <a:rPr lang="en-US" dirty="0"/>
              <a:t>. Plot (14.3, 28.6, 57.1) and read the triangular region to identify the equilibrium phase set.</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38</a:t>
            </a:fld>
            <a:endParaRPr lang="en-US"/>
          </a:p>
        </p:txBody>
      </p:sp>
    </p:spTree>
    <p:extLst>
      <p:ext uri="{BB962C8B-B14F-4D97-AF65-F5344CB8AC3E}">
        <p14:creationId xmlns:p14="http://schemas.microsoft.com/office/powerpoint/2010/main" val="1564642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50% copper oxide line is going to be this horizontal line shown in red. So 25% yttrium oxide is going to be along this line which runs parallel to the barium oxide, copper oxide, face. And the 25% barium oxide line is going to run along this red line. And so those all three intersect at the point that I've drawn there with the white circle.</a:t>
            </a:r>
          </a:p>
        </p:txBody>
      </p:sp>
      <p:sp>
        <p:nvSpPr>
          <p:cNvPr id="4" name="Slide Number Placeholder 3"/>
          <p:cNvSpPr>
            <a:spLocks noGrp="1"/>
          </p:cNvSpPr>
          <p:nvPr>
            <p:ph type="sldNum" sz="quarter" idx="5"/>
          </p:nvPr>
        </p:nvSpPr>
        <p:spPr/>
        <p:txBody>
          <a:bodyPr/>
          <a:lstStyle/>
          <a:p>
            <a:fld id="{0275B38B-F892-E845-B454-3805B2FD89B8}" type="slidenum">
              <a:rPr lang="en-US" smtClean="0"/>
              <a:t>39</a:t>
            </a:fld>
            <a:endParaRPr lang="en-US"/>
          </a:p>
        </p:txBody>
      </p:sp>
    </p:spTree>
    <p:extLst>
      <p:ext uri="{BB962C8B-B14F-4D97-AF65-F5344CB8AC3E}">
        <p14:creationId xmlns:p14="http://schemas.microsoft.com/office/powerpoint/2010/main" val="522636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should be able to see that that point is in this triangle that I've shaded here with green.</a:t>
            </a:r>
          </a:p>
        </p:txBody>
      </p:sp>
      <p:sp>
        <p:nvSpPr>
          <p:cNvPr id="4" name="Slide Number Placeholder 3"/>
          <p:cNvSpPr>
            <a:spLocks noGrp="1"/>
          </p:cNvSpPr>
          <p:nvPr>
            <p:ph type="sldNum" sz="quarter" idx="5"/>
          </p:nvPr>
        </p:nvSpPr>
        <p:spPr/>
        <p:txBody>
          <a:bodyPr/>
          <a:lstStyle/>
          <a:p>
            <a:fld id="{0275B38B-F892-E845-B454-3805B2FD89B8}" type="slidenum">
              <a:rPr lang="en-US" smtClean="0"/>
              <a:t>40</a:t>
            </a:fld>
            <a:endParaRPr lang="en-US"/>
          </a:p>
        </p:txBody>
      </p:sp>
    </p:spTree>
    <p:extLst>
      <p:ext uri="{BB962C8B-B14F-4D97-AF65-F5344CB8AC3E}">
        <p14:creationId xmlns:p14="http://schemas.microsoft.com/office/powerpoint/2010/main" val="2518213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should be able to see that that point is in this triangle that I've shaded here with green. </a:t>
            </a:r>
          </a:p>
        </p:txBody>
      </p:sp>
      <p:sp>
        <p:nvSpPr>
          <p:cNvPr id="4" name="Slide Number Placeholder 3"/>
          <p:cNvSpPr>
            <a:spLocks noGrp="1"/>
          </p:cNvSpPr>
          <p:nvPr>
            <p:ph type="sldNum" sz="quarter" idx="5"/>
          </p:nvPr>
        </p:nvSpPr>
        <p:spPr/>
        <p:txBody>
          <a:bodyPr/>
          <a:lstStyle/>
          <a:p>
            <a:fld id="{0275B38B-F892-E845-B454-3805B2FD89B8}" type="slidenum">
              <a:rPr lang="en-US" smtClean="0"/>
              <a:t>41</a:t>
            </a:fld>
            <a:endParaRPr lang="en-US"/>
          </a:p>
        </p:txBody>
      </p:sp>
    </p:spTree>
    <p:extLst>
      <p:ext uri="{BB962C8B-B14F-4D97-AF65-F5344CB8AC3E}">
        <p14:creationId xmlns:p14="http://schemas.microsoft.com/office/powerpoint/2010/main" val="118673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relevant three-phase region has vertices at </a:t>
            </a:r>
            <a:r>
              <a:rPr lang="en-US" b="1" dirty="0" err="1"/>
              <a:t>CuO</a:t>
            </a:r>
            <a:r>
              <a:rPr lang="en-US" dirty="0"/>
              <a:t> (apex), </a:t>
            </a:r>
            <a:r>
              <a:rPr lang="en-US" b="1" dirty="0" err="1"/>
              <a:t>YBa₂Cu₃O</a:t>
            </a:r>
            <a:r>
              <a:rPr lang="en-US" b="1" dirty="0"/>
              <a:t>₇</a:t>
            </a:r>
            <a:r>
              <a:rPr lang="en-US" dirty="0"/>
              <a:t> (“123”), and </a:t>
            </a:r>
            <a:r>
              <a:rPr lang="en-US" b="1" dirty="0" err="1"/>
              <a:t>Y₂BaCuO</a:t>
            </a:r>
            <a:r>
              <a:rPr lang="en-US" b="1" dirty="0"/>
              <a:t>₅</a:t>
            </a:r>
            <a:r>
              <a:rPr lang="en-US" dirty="0"/>
              <a:t> (“211”). If you start with </a:t>
            </a:r>
            <a:r>
              <a:rPr lang="en-US" b="1" dirty="0" err="1"/>
              <a:t>Y₂Ba₂Cu₄O</a:t>
            </a:r>
            <a:r>
              <a:rPr lang="en-US" b="1" dirty="0"/>
              <a:t>₉</a:t>
            </a:r>
            <a:r>
              <a:rPr lang="en-US" dirty="0"/>
              <a:t>, grind, heat, and quench, then XRD reveals a mixture of these three phases, it means the target composition </a:t>
            </a:r>
            <a:r>
              <a:rPr lang="en-US" b="1" dirty="0"/>
              <a:t>does not correspond to a stable single phase</a:t>
            </a:r>
            <a:r>
              <a:rPr lang="en-US" dirty="0"/>
              <a:t> in this diagram—it lies inside that three-phase triangle and decomposes into </a:t>
            </a:r>
            <a:r>
              <a:rPr lang="en-US" b="1" dirty="0" err="1"/>
              <a:t>CuO</a:t>
            </a:r>
            <a:r>
              <a:rPr lang="en-US" b="1" dirty="0"/>
              <a:t> + 123 + 211</a:t>
            </a:r>
            <a:r>
              <a:rPr lang="en-US" dirty="0"/>
              <a:t> at the stated conditions.</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42</a:t>
            </a:fld>
            <a:endParaRPr lang="en-US"/>
          </a:p>
        </p:txBody>
      </p:sp>
    </p:spTree>
    <p:extLst>
      <p:ext uri="{BB962C8B-B14F-4D97-AF65-F5344CB8AC3E}">
        <p14:creationId xmlns:p14="http://schemas.microsoft.com/office/powerpoint/2010/main" val="1305728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phase diagrams with compound formation, some intermediate compounds melt </a:t>
            </a:r>
            <a:r>
              <a:rPr lang="en-US" i="1" dirty="0"/>
              <a:t>incongruently</a:t>
            </a:r>
            <a:r>
              <a:rPr lang="en-US" dirty="0"/>
              <a:t>. In this case, when melting begins, the liquid composition differs from the solid composition. On the diagram, this appears because the vertical line at the compound’s composition does not reach the liquidus.</a:t>
            </a:r>
          </a:p>
          <a:p>
            <a:br>
              <a:rPr lang="en-US" dirty="0"/>
            </a:br>
            <a:r>
              <a:rPr lang="en-US" dirty="0"/>
              <a:t>For example, if AB₂ melts incongruently, following its vertical line up shows that at temperature T₂ the solid begins to melt. Above T₂, the system consists of phase B plus a liquid richer in A than AB₂. As temperature increases, more liquid forms until the liquidus is crossed, at which point the sample becomes a homogeneous liquid of overall AB₂ composition.</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4</a:t>
            </a:fld>
            <a:endParaRPr lang="en-US"/>
          </a:p>
        </p:txBody>
      </p:sp>
    </p:spTree>
    <p:extLst>
      <p:ext uri="{BB962C8B-B14F-4D97-AF65-F5344CB8AC3E}">
        <p14:creationId xmlns:p14="http://schemas.microsoft.com/office/powerpoint/2010/main" val="8783527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Helvetica" pitchFamily="2" charset="0"/>
              </a:rPr>
              <a:t>Today we connect what you see on phase diagrams to the thermodynamics that generates them. At fixed T and V, equilibrium </a:t>
            </a:r>
            <a:endParaRPr lang="en-US" dirty="0"/>
          </a:p>
          <a:p>
            <a:r>
              <a:rPr lang="en-US" sz="1800" dirty="0">
                <a:effectLst/>
                <a:latin typeface="Helvetica" pitchFamily="2" charset="0"/>
              </a:rPr>
              <a:t>minimizes the Helmholtz free energy F=U</a:t>
            </a:r>
            <a:r>
              <a:rPr lang="en-US" sz="1800" dirty="0">
                <a:effectLst/>
                <a:latin typeface="Symbol" pitchFamily="2" charset="2"/>
              </a:rPr>
              <a:t>−</a:t>
            </a:r>
            <a:r>
              <a:rPr lang="en-US" sz="1800" dirty="0">
                <a:effectLst/>
                <a:latin typeface="Helvetica" pitchFamily="2" charset="0"/>
              </a:rPr>
              <a:t>TS. For condensed phases at fixed T and p, using Gibbs free energy G leads to the same constructions; think of every boundary as a place where competing minima in </a:t>
            </a:r>
            <a:r>
              <a:rPr lang="en-US" sz="1800" dirty="0" err="1">
                <a:effectLst/>
                <a:latin typeface="Helvetica" pitchFamily="2" charset="0"/>
              </a:rPr>
              <a:t>free</a:t>
            </a:r>
            <a:r>
              <a:rPr lang="en-US" sz="1800" dirty="0" err="1">
                <a:effectLst/>
                <a:latin typeface="ZapfDingbats"/>
              </a:rPr>
              <a:t>■</a:t>
            </a:r>
            <a:r>
              <a:rPr lang="en-US" sz="1800" dirty="0" err="1">
                <a:effectLst/>
                <a:latin typeface="Helvetica" pitchFamily="2" charset="0"/>
              </a:rPr>
              <a:t>energy</a:t>
            </a:r>
            <a:r>
              <a:rPr lang="en-US" sz="1800" dirty="0">
                <a:effectLst/>
                <a:latin typeface="Helvetica" pitchFamily="2" charset="0"/>
              </a:rPr>
              <a:t> are equal in value and slope. </a:t>
            </a:r>
            <a:endParaRPr lang="en-US" dirty="0"/>
          </a:p>
          <a:p>
            <a:endParaRPr lang="en-US" dirty="0"/>
          </a:p>
        </p:txBody>
      </p:sp>
      <p:sp>
        <p:nvSpPr>
          <p:cNvPr id="4" name="Slide Number Placeholder 3"/>
          <p:cNvSpPr>
            <a:spLocks noGrp="1"/>
          </p:cNvSpPr>
          <p:nvPr>
            <p:ph type="sldNum" sz="quarter" idx="5"/>
          </p:nvPr>
        </p:nvSpPr>
        <p:spPr/>
        <p:txBody>
          <a:bodyPr/>
          <a:lstStyle/>
          <a:p>
            <a:fld id="{02A7C2EB-A0CA-6B48-8738-C6E5285BB532}" type="slidenum">
              <a:rPr lang="en-US" smtClean="0"/>
              <a:t>47</a:t>
            </a:fld>
            <a:endParaRPr lang="en-US"/>
          </a:p>
        </p:txBody>
      </p:sp>
    </p:spTree>
    <p:extLst>
      <p:ext uri="{BB962C8B-B14F-4D97-AF65-F5344CB8AC3E}">
        <p14:creationId xmlns:p14="http://schemas.microsoft.com/office/powerpoint/2010/main" val="3234993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itchFamily="2" charset="0"/>
              </a:rPr>
              <a:t>Mixing A and B increases the number of arrangements W=N!/(N_A!N_B!) (N is number of atoms), which by Stirling gives </a:t>
            </a:r>
            <a:r>
              <a:rPr lang="en-US" sz="1800" dirty="0" err="1">
                <a:effectLst/>
                <a:latin typeface="Helvetica" pitchFamily="2" charset="0"/>
              </a:rPr>
              <a:t>S_mix</a:t>
            </a:r>
            <a:r>
              <a:rPr lang="en-US" sz="1800" dirty="0">
                <a:effectLst/>
                <a:latin typeface="Helvetica" pitchFamily="2" charset="0"/>
              </a:rPr>
              <a:t> = </a:t>
            </a:r>
            <a:r>
              <a:rPr lang="en-US" sz="1800" dirty="0">
                <a:effectLst/>
                <a:latin typeface="Symbol" pitchFamily="2" charset="2"/>
              </a:rPr>
              <a:t>−</a:t>
            </a:r>
            <a:r>
              <a:rPr lang="en-US" sz="1800" dirty="0" err="1">
                <a:effectLst/>
                <a:latin typeface="Helvetica" pitchFamily="2" charset="0"/>
              </a:rPr>
              <a:t>Nk_B</a:t>
            </a:r>
            <a:r>
              <a:rPr lang="en-US" sz="1800" dirty="0">
                <a:effectLst/>
                <a:latin typeface="Helvetica" pitchFamily="2" charset="0"/>
              </a:rPr>
              <a:t>[(1</a:t>
            </a:r>
            <a:r>
              <a:rPr lang="en-US" sz="1800" dirty="0">
                <a:effectLst/>
                <a:latin typeface="Symbol" pitchFamily="2" charset="2"/>
              </a:rPr>
              <a:t>−</a:t>
            </a:r>
            <a:r>
              <a:rPr lang="en-US" sz="1800" dirty="0">
                <a:effectLst/>
                <a:latin typeface="Helvetica" pitchFamily="2" charset="0"/>
              </a:rPr>
              <a:t>x)ln(1</a:t>
            </a:r>
            <a:r>
              <a:rPr lang="en-US" sz="1800" dirty="0">
                <a:effectLst/>
                <a:latin typeface="Symbol" pitchFamily="2" charset="2"/>
              </a:rPr>
              <a:t>−</a:t>
            </a:r>
            <a:r>
              <a:rPr lang="en-US" sz="1800" dirty="0">
                <a:effectLst/>
                <a:latin typeface="Helvetica" pitchFamily="2" charset="0"/>
              </a:rPr>
              <a:t>x)+x ln x]. This contribution is always positive and peaks at x=0.5 with </a:t>
            </a:r>
            <a:r>
              <a:rPr lang="en-US" sz="1800" dirty="0" err="1">
                <a:effectLst/>
                <a:latin typeface="Helvetica" pitchFamily="2" charset="0"/>
              </a:rPr>
              <a:t>S_mix</a:t>
            </a:r>
            <a:r>
              <a:rPr lang="en-US" sz="1800" dirty="0">
                <a:effectLst/>
                <a:latin typeface="Helvetica" pitchFamily="2" charset="0"/>
              </a:rPr>
              <a:t>/</a:t>
            </a:r>
            <a:r>
              <a:rPr lang="en-US" sz="1800" dirty="0" err="1">
                <a:effectLst/>
                <a:latin typeface="Helvetica" pitchFamily="2" charset="0"/>
              </a:rPr>
              <a:t>Nk_B</a:t>
            </a:r>
            <a:r>
              <a:rPr lang="en-US" sz="1800" dirty="0">
                <a:effectLst/>
                <a:latin typeface="Helvetica" pitchFamily="2" charset="0"/>
              </a:rPr>
              <a:t>=ln 2</a:t>
            </a:r>
            <a:r>
              <a:rPr lang="en-US" sz="1800" dirty="0">
                <a:effectLst/>
                <a:latin typeface="Symbol" pitchFamily="2" charset="2"/>
              </a:rPr>
              <a:t>≈</a:t>
            </a:r>
            <a:r>
              <a:rPr lang="en-US" sz="1800" dirty="0">
                <a:effectLst/>
                <a:latin typeface="Helvetica" pitchFamily="2" charset="0"/>
              </a:rPr>
              <a:t>0.693. Left and right ends, x</a:t>
            </a:r>
            <a:r>
              <a:rPr lang="en-US" sz="1800" dirty="0">
                <a:effectLst/>
                <a:latin typeface="Symbol" pitchFamily="2" charset="2"/>
              </a:rPr>
              <a:t>→</a:t>
            </a:r>
            <a:r>
              <a:rPr lang="en-US" sz="1800" dirty="0">
                <a:effectLst/>
                <a:latin typeface="Helvetica" pitchFamily="2" charset="0"/>
              </a:rPr>
              <a:t>0 or 1, return S_mix</a:t>
            </a:r>
            <a:r>
              <a:rPr lang="en-US" sz="1800" dirty="0">
                <a:effectLst/>
                <a:latin typeface="Symbol" pitchFamily="2" charset="2"/>
              </a:rPr>
              <a:t>→</a:t>
            </a:r>
            <a:r>
              <a:rPr lang="en-US" sz="1800" dirty="0">
                <a:effectLst/>
                <a:latin typeface="Helvetica" pitchFamily="2" charset="0"/>
              </a:rPr>
              <a:t>0. Alone, entropy would make every composition mix; enthalpy decides otherwise. N = </a:t>
            </a:r>
            <a:r>
              <a:rPr lang="en-US" sz="1800" dirty="0" err="1">
                <a:effectLst/>
                <a:latin typeface="Helvetica" pitchFamily="2" charset="0"/>
              </a:rPr>
              <a:t>Na+Nb</a:t>
            </a:r>
            <a:r>
              <a:rPr lang="en-US" sz="1800" dirty="0">
                <a:effectLst/>
                <a:latin typeface="Helvetica" pitchFamily="2" charset="0"/>
              </a:rPr>
              <a:t> = total # of atoms</a:t>
            </a:r>
            <a:endParaRPr lang="en-US" dirty="0"/>
          </a:p>
          <a:p>
            <a:endParaRPr lang="en-US" dirty="0"/>
          </a:p>
        </p:txBody>
      </p:sp>
      <p:sp>
        <p:nvSpPr>
          <p:cNvPr id="4" name="Slide Number Placeholder 3"/>
          <p:cNvSpPr>
            <a:spLocks noGrp="1"/>
          </p:cNvSpPr>
          <p:nvPr>
            <p:ph type="sldNum" sz="quarter" idx="5"/>
          </p:nvPr>
        </p:nvSpPr>
        <p:spPr/>
        <p:txBody>
          <a:bodyPr/>
          <a:lstStyle/>
          <a:p>
            <a:fld id="{02A7C2EB-A0CA-6B48-8738-C6E5285BB532}" type="slidenum">
              <a:rPr lang="en-US" smtClean="0"/>
              <a:t>48</a:t>
            </a:fld>
            <a:endParaRPr lang="en-US"/>
          </a:p>
        </p:txBody>
      </p:sp>
    </p:spTree>
    <p:extLst>
      <p:ext uri="{BB962C8B-B14F-4D97-AF65-F5344CB8AC3E}">
        <p14:creationId xmlns:p14="http://schemas.microsoft.com/office/powerpoint/2010/main" val="1478783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 pitchFamily="2" charset="0"/>
              </a:rPr>
              <a:t>We count </a:t>
            </a:r>
            <a:r>
              <a:rPr lang="en-US" sz="1800" dirty="0" err="1">
                <a:effectLst/>
                <a:latin typeface="Helvetica" pitchFamily="2" charset="0"/>
              </a:rPr>
              <a:t>nearest</a:t>
            </a:r>
            <a:r>
              <a:rPr lang="en-US" sz="1800" dirty="0" err="1">
                <a:effectLst/>
                <a:latin typeface="ZapfDingbats"/>
              </a:rPr>
              <a:t>■</a:t>
            </a:r>
            <a:r>
              <a:rPr lang="en-US" sz="1800" dirty="0" err="1">
                <a:effectLst/>
                <a:latin typeface="Helvetica" pitchFamily="2" charset="0"/>
              </a:rPr>
              <a:t>neighbor</a:t>
            </a:r>
            <a:r>
              <a:rPr lang="en-US" sz="1800" dirty="0">
                <a:effectLst/>
                <a:latin typeface="Helvetica" pitchFamily="2" charset="0"/>
              </a:rPr>
              <a:t> pairs with energies </a:t>
            </a:r>
            <a:r>
              <a:rPr lang="en-US" sz="1800" dirty="0" err="1">
                <a:effectLst/>
                <a:latin typeface="Helvetica" pitchFamily="2" charset="0"/>
              </a:rPr>
              <a:t>u_AA</a:t>
            </a:r>
            <a:r>
              <a:rPr lang="en-US" sz="1800" dirty="0">
                <a:effectLst/>
                <a:latin typeface="Helvetica" pitchFamily="2" charset="0"/>
              </a:rPr>
              <a:t>, </a:t>
            </a:r>
            <a:r>
              <a:rPr lang="en-US" sz="1800" dirty="0" err="1">
                <a:effectLst/>
                <a:latin typeface="Helvetica" pitchFamily="2" charset="0"/>
              </a:rPr>
              <a:t>u_BB</a:t>
            </a:r>
            <a:r>
              <a:rPr lang="en-US" sz="1800" dirty="0">
                <a:effectLst/>
                <a:latin typeface="Helvetica" pitchFamily="2" charset="0"/>
              </a:rPr>
              <a:t>, and </a:t>
            </a:r>
            <a:r>
              <a:rPr lang="en-US" sz="1800" dirty="0" err="1">
                <a:effectLst/>
                <a:latin typeface="Helvetica" pitchFamily="2" charset="0"/>
              </a:rPr>
              <a:t>u_AB</a:t>
            </a:r>
            <a:r>
              <a:rPr lang="en-US" sz="1800" dirty="0">
                <a:effectLst/>
                <a:latin typeface="Helvetica" pitchFamily="2" charset="0"/>
              </a:rPr>
              <a:t>. In a </a:t>
            </a:r>
            <a:r>
              <a:rPr lang="en-US" sz="1800" dirty="0" err="1">
                <a:effectLst/>
                <a:latin typeface="Helvetica" pitchFamily="2" charset="0"/>
              </a:rPr>
              <a:t>mean</a:t>
            </a:r>
            <a:r>
              <a:rPr lang="en-US" sz="1800" dirty="0" err="1">
                <a:effectLst/>
                <a:latin typeface="ZapfDingbats"/>
              </a:rPr>
              <a:t>■</a:t>
            </a:r>
            <a:r>
              <a:rPr lang="en-US" sz="1800" dirty="0" err="1">
                <a:effectLst/>
                <a:latin typeface="Helvetica" pitchFamily="2" charset="0"/>
              </a:rPr>
              <a:t>field</a:t>
            </a:r>
            <a:r>
              <a:rPr lang="en-US" sz="1800" dirty="0">
                <a:effectLst/>
                <a:latin typeface="Helvetica" pitchFamily="2" charset="0"/>
              </a:rPr>
              <a:t> model with p neighbors per atom, </a:t>
            </a:r>
            <a:r>
              <a:rPr lang="en-US" sz="1800" dirty="0">
                <a:effectLst/>
                <a:latin typeface="Symbol" pitchFamily="2" charset="2"/>
              </a:rPr>
              <a:t>∆</a:t>
            </a:r>
            <a:r>
              <a:rPr lang="en-US" sz="1800" dirty="0">
                <a:effectLst/>
                <a:latin typeface="Helvetica" pitchFamily="2" charset="0"/>
              </a:rPr>
              <a:t>U(x)=N p x(1</a:t>
            </a:r>
            <a:r>
              <a:rPr lang="en-US" sz="1800" dirty="0">
                <a:effectLst/>
                <a:latin typeface="Symbol" pitchFamily="2" charset="2"/>
              </a:rPr>
              <a:t>−</a:t>
            </a:r>
            <a:r>
              <a:rPr lang="en-US" sz="1800" dirty="0">
                <a:effectLst/>
                <a:latin typeface="Helvetica" pitchFamily="2" charset="0"/>
              </a:rPr>
              <a:t>x) </a:t>
            </a:r>
            <a:r>
              <a:rPr lang="el-GR" sz="1800" dirty="0">
                <a:effectLst/>
                <a:latin typeface="Symbol" pitchFamily="2" charset="2"/>
              </a:rPr>
              <a:t>ε </a:t>
            </a:r>
            <a:r>
              <a:rPr lang="en-US" sz="1800" dirty="0">
                <a:effectLst/>
                <a:latin typeface="Helvetica" pitchFamily="2" charset="0"/>
              </a:rPr>
              <a:t>where </a:t>
            </a:r>
            <a:r>
              <a:rPr lang="el-GR" sz="1800" dirty="0">
                <a:effectLst/>
                <a:latin typeface="Symbol" pitchFamily="2" charset="2"/>
              </a:rPr>
              <a:t>ε≡</a:t>
            </a:r>
            <a:r>
              <a:rPr lang="en-US" sz="1800" dirty="0">
                <a:effectLst/>
                <a:latin typeface="Helvetica" pitchFamily="2" charset="0"/>
              </a:rPr>
              <a:t>u_AB</a:t>
            </a:r>
            <a:r>
              <a:rPr lang="en-US" sz="1800" dirty="0">
                <a:effectLst/>
                <a:latin typeface="Symbol" pitchFamily="2" charset="2"/>
              </a:rPr>
              <a:t>−</a:t>
            </a:r>
            <a:r>
              <a:rPr lang="en-US" sz="1800" dirty="0">
                <a:effectLst/>
                <a:latin typeface="Helvetica" pitchFamily="2" charset="0"/>
              </a:rPr>
              <a:t>1⁄2(</a:t>
            </a:r>
            <a:r>
              <a:rPr lang="en-US" sz="1800" dirty="0" err="1">
                <a:effectLst/>
                <a:latin typeface="Helvetica" pitchFamily="2" charset="0"/>
              </a:rPr>
              <a:t>u_AA+u_BB</a:t>
            </a:r>
            <a:r>
              <a:rPr lang="en-US" sz="1800" dirty="0">
                <a:effectLst/>
                <a:latin typeface="Helvetica" pitchFamily="2" charset="0"/>
              </a:rPr>
              <a:t>). </a:t>
            </a:r>
            <a:r>
              <a:rPr lang="el-GR" sz="1800" dirty="0">
                <a:effectLst/>
                <a:latin typeface="Symbol" pitchFamily="2" charset="2"/>
              </a:rPr>
              <a:t>ε</a:t>
            </a:r>
            <a:r>
              <a:rPr lang="el-GR" sz="1800" dirty="0">
                <a:effectLst/>
                <a:latin typeface="Helvetica" pitchFamily="2" charset="0"/>
              </a:rPr>
              <a:t>&lt;0 (</a:t>
            </a:r>
            <a:r>
              <a:rPr lang="en-US" sz="1800" dirty="0">
                <a:effectLst/>
                <a:latin typeface="Helvetica" pitchFamily="2" charset="0"/>
              </a:rPr>
              <a:t>strong A–B bonding) makes mixing exothermic; </a:t>
            </a:r>
            <a:r>
              <a:rPr lang="el-GR" sz="1800" dirty="0">
                <a:effectLst/>
                <a:latin typeface="Symbol" pitchFamily="2" charset="2"/>
              </a:rPr>
              <a:t>ε</a:t>
            </a:r>
            <a:r>
              <a:rPr lang="el-GR" sz="1800" dirty="0">
                <a:effectLst/>
                <a:latin typeface="Helvetica" pitchFamily="2" charset="0"/>
              </a:rPr>
              <a:t>&gt;0 (</a:t>
            </a:r>
            <a:r>
              <a:rPr lang="en-US" sz="1800" dirty="0">
                <a:effectLst/>
                <a:latin typeface="Helvetica" pitchFamily="2" charset="0"/>
              </a:rPr>
              <a:t>weak A–B bonding) makes mixing endothermic. This simple curvature term competes directly with the </a:t>
            </a:r>
            <a:r>
              <a:rPr lang="en-US" sz="1800" dirty="0" err="1">
                <a:effectLst/>
                <a:latin typeface="Helvetica" pitchFamily="2" charset="0"/>
              </a:rPr>
              <a:t>concave</a:t>
            </a:r>
            <a:r>
              <a:rPr lang="en-US" sz="1800" dirty="0" err="1">
                <a:effectLst/>
                <a:latin typeface="ZapfDingbats"/>
              </a:rPr>
              <a:t>■</a:t>
            </a:r>
            <a:r>
              <a:rPr lang="en-US" sz="1800" dirty="0" err="1">
                <a:effectLst/>
                <a:latin typeface="Helvetica" pitchFamily="2" charset="0"/>
              </a:rPr>
              <a:t>up</a:t>
            </a:r>
            <a:r>
              <a:rPr lang="en-US" sz="1800" dirty="0">
                <a:effectLst/>
                <a:latin typeface="Helvetica" pitchFamily="2" charset="0"/>
              </a:rPr>
              <a:t> entropy term to shape F(</a:t>
            </a:r>
            <a:r>
              <a:rPr lang="en-US" sz="1800" dirty="0" err="1">
                <a:effectLst/>
                <a:latin typeface="Helvetica" pitchFamily="2" charset="0"/>
              </a:rPr>
              <a:t>x,T</a:t>
            </a:r>
            <a:r>
              <a:rPr lang="en-US" sz="1800" dirty="0">
                <a:effectLst/>
                <a:latin typeface="Helvetica" pitchFamily="2" charset="0"/>
              </a:rPr>
              <a:t>). </a:t>
            </a:r>
            <a:endParaRPr lang="en-US" dirty="0"/>
          </a:p>
          <a:p>
            <a:endParaRPr lang="en-US" dirty="0"/>
          </a:p>
        </p:txBody>
      </p:sp>
      <p:sp>
        <p:nvSpPr>
          <p:cNvPr id="4" name="Slide Number Placeholder 3"/>
          <p:cNvSpPr>
            <a:spLocks noGrp="1"/>
          </p:cNvSpPr>
          <p:nvPr>
            <p:ph type="sldNum" sz="quarter" idx="5"/>
          </p:nvPr>
        </p:nvSpPr>
        <p:spPr/>
        <p:txBody>
          <a:bodyPr/>
          <a:lstStyle/>
          <a:p>
            <a:fld id="{02A7C2EB-A0CA-6B48-8738-C6E5285BB532}" type="slidenum">
              <a:rPr lang="en-US" smtClean="0"/>
              <a:t>49</a:t>
            </a:fld>
            <a:endParaRPr lang="en-US"/>
          </a:p>
        </p:txBody>
      </p:sp>
    </p:spTree>
    <p:extLst>
      <p:ext uri="{BB962C8B-B14F-4D97-AF65-F5344CB8AC3E}">
        <p14:creationId xmlns:p14="http://schemas.microsoft.com/office/powerpoint/2010/main" val="22804417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At high temperature entropy dominates and the free-energy curve is smooth with one minimum so the mixture is completely miscible, but at lower temperature if unlike bonds cost energy (</a:t>
            </a:r>
            <a:r>
              <a:rPr lang="el-GR" sz="2800" dirty="0"/>
              <a:t>ε &gt; 0) </a:t>
            </a:r>
            <a:r>
              <a:rPr lang="en-US" sz="2800" dirty="0"/>
              <a:t>the curve develops two dips near the pure ends with a barrier in the middle so the alloy separates into two phases, and the special point where the single dip just splits into two is called the </a:t>
            </a:r>
            <a:r>
              <a:rPr lang="en-US" sz="2800" dirty="0" err="1"/>
              <a:t>consolute</a:t>
            </a:r>
            <a:r>
              <a:rPr lang="en-US" sz="2800" dirty="0"/>
              <a:t> temperature given by </a:t>
            </a:r>
            <a:r>
              <a:rPr lang="en-US" sz="2800" dirty="0" err="1"/>
              <a:t>T_c</a:t>
            </a:r>
            <a:r>
              <a:rPr lang="en-US" sz="2800" dirty="0"/>
              <a:t> = (p × </a:t>
            </a:r>
            <a:r>
              <a:rPr lang="el-GR" sz="2800" dirty="0"/>
              <a:t>ε) / (2 × </a:t>
            </a:r>
            <a:r>
              <a:rPr lang="en-US" sz="2800" dirty="0" err="1"/>
              <a:t>k_B</a:t>
            </a:r>
            <a:r>
              <a:rPr lang="en-US" sz="2800" dirty="0"/>
              <a:t>), </a:t>
            </a:r>
          </a:p>
          <a:p>
            <a:endParaRPr lang="en-US" sz="2800" dirty="0"/>
          </a:p>
          <a:p>
            <a:r>
              <a:rPr lang="en-US" sz="2800" dirty="0"/>
              <a:t>for example with p = 12 and </a:t>
            </a:r>
            <a:r>
              <a:rPr lang="el-GR" sz="2800" dirty="0"/>
              <a:t>ε = 0.010 </a:t>
            </a:r>
            <a:r>
              <a:rPr lang="en-US" sz="2800" dirty="0"/>
              <a:t>eV (10 </a:t>
            </a:r>
            <a:r>
              <a:rPr lang="en-US" sz="2800" dirty="0" err="1"/>
              <a:t>meV</a:t>
            </a:r>
            <a:r>
              <a:rPr lang="en-US" sz="2800" dirty="0"/>
              <a:t>) the </a:t>
            </a:r>
            <a:r>
              <a:rPr lang="en-US" sz="2800" dirty="0" err="1"/>
              <a:t>consolute</a:t>
            </a:r>
            <a:r>
              <a:rPr lang="en-US" sz="2800" dirty="0"/>
              <a:t> temperature is about 696 K while </a:t>
            </a:r>
          </a:p>
          <a:p>
            <a:r>
              <a:rPr lang="en-US" sz="2800" dirty="0"/>
              <a:t>with </a:t>
            </a:r>
            <a:r>
              <a:rPr lang="el-GR" sz="2800" dirty="0"/>
              <a:t>ε = 0.015 </a:t>
            </a:r>
            <a:r>
              <a:rPr lang="en-US" sz="2800" dirty="0"/>
              <a:t>eV (15 </a:t>
            </a:r>
            <a:r>
              <a:rPr lang="en-US" sz="2800" dirty="0" err="1"/>
              <a:t>meV</a:t>
            </a:r>
            <a:r>
              <a:rPr lang="en-US" sz="2800" dirty="0"/>
              <a:t>) it is about 1040 K,</a:t>
            </a:r>
          </a:p>
          <a:p>
            <a:endParaRPr lang="en-US" sz="2800" dirty="0"/>
          </a:p>
          <a:p>
            <a:r>
              <a:rPr lang="en-US" sz="2800" dirty="0"/>
              <a:t> which means that the larger the energy penalty the higher the </a:t>
            </a:r>
            <a:r>
              <a:rPr lang="en-US" sz="2800" dirty="0" err="1"/>
              <a:t>consolute</a:t>
            </a:r>
            <a:r>
              <a:rPr lang="en-US" sz="2800" dirty="0"/>
              <a:t> temperature because more thermal disorder is needed to keep the system mixed</a:t>
            </a:r>
            <a:endParaRPr lang="en-US" dirty="0"/>
          </a:p>
        </p:txBody>
      </p:sp>
      <p:sp>
        <p:nvSpPr>
          <p:cNvPr id="4" name="Slide Number Placeholder 3"/>
          <p:cNvSpPr>
            <a:spLocks noGrp="1"/>
          </p:cNvSpPr>
          <p:nvPr>
            <p:ph type="sldNum" sz="quarter" idx="5"/>
          </p:nvPr>
        </p:nvSpPr>
        <p:spPr/>
        <p:txBody>
          <a:bodyPr/>
          <a:lstStyle/>
          <a:p>
            <a:fld id="{02A7C2EB-A0CA-6B48-8738-C6E5285BB532}" type="slidenum">
              <a:rPr lang="en-US" smtClean="0"/>
              <a:t>50</a:t>
            </a:fld>
            <a:endParaRPr lang="en-US"/>
          </a:p>
        </p:txBody>
      </p:sp>
    </p:spTree>
    <p:extLst>
      <p:ext uri="{BB962C8B-B14F-4D97-AF65-F5344CB8AC3E}">
        <p14:creationId xmlns:p14="http://schemas.microsoft.com/office/powerpoint/2010/main" val="29715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 of tangents lets us find the compositions of the two phases that can coexist at a given temperature by drawing a straight line that just touches the free-energy curve at two points, and these tangent points give the equilibrium compositions directly, so in this case the line touches at x = 0.132 (13.2%) for the alpha phase and at x = 0.859 (85.9%) for the beta phase, meaning if the overall composition lies anywhere between these values the system will split into a mixture of alpha and beta with those compositions.</a:t>
            </a:r>
          </a:p>
        </p:txBody>
      </p:sp>
      <p:sp>
        <p:nvSpPr>
          <p:cNvPr id="4" name="Slide Number Placeholder 3"/>
          <p:cNvSpPr>
            <a:spLocks noGrp="1"/>
          </p:cNvSpPr>
          <p:nvPr>
            <p:ph type="sldNum" sz="quarter" idx="5"/>
          </p:nvPr>
        </p:nvSpPr>
        <p:spPr/>
        <p:txBody>
          <a:bodyPr/>
          <a:lstStyle/>
          <a:p>
            <a:fld id="{02A7C2EB-A0CA-6B48-8738-C6E5285BB532}" type="slidenum">
              <a:rPr lang="en-US" smtClean="0"/>
              <a:t>51</a:t>
            </a:fld>
            <a:endParaRPr lang="en-US"/>
          </a:p>
        </p:txBody>
      </p:sp>
    </p:spTree>
    <p:extLst>
      <p:ext uri="{BB962C8B-B14F-4D97-AF65-F5344CB8AC3E}">
        <p14:creationId xmlns:p14="http://schemas.microsoft.com/office/powerpoint/2010/main" val="3416923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applying the method of tangents to the free-energy curves at different temperatures we can trace out the pairs of compositions that coexist, and when we project those tangent points down onto the temperature–composition plane we generate the phase diagram, so at high temperature the curve has only one minimum and the system is fully mixed, while at lower temperatures two minima appear and the tangent gives two coexisting compositions, and by repeating this at many temperatures we build the binodal curve that outlines the miscibility gap with the </a:t>
            </a:r>
            <a:r>
              <a:rPr lang="en-US" dirty="0" err="1"/>
              <a:t>consolute</a:t>
            </a:r>
            <a:r>
              <a:rPr lang="en-US" dirty="0"/>
              <a:t> temperature at its peak.</a:t>
            </a:r>
          </a:p>
        </p:txBody>
      </p:sp>
      <p:sp>
        <p:nvSpPr>
          <p:cNvPr id="4" name="Slide Number Placeholder 3"/>
          <p:cNvSpPr>
            <a:spLocks noGrp="1"/>
          </p:cNvSpPr>
          <p:nvPr>
            <p:ph type="sldNum" sz="quarter" idx="5"/>
          </p:nvPr>
        </p:nvSpPr>
        <p:spPr/>
        <p:txBody>
          <a:bodyPr/>
          <a:lstStyle/>
          <a:p>
            <a:fld id="{02A7C2EB-A0CA-6B48-8738-C6E5285BB532}" type="slidenum">
              <a:rPr lang="en-US" smtClean="0"/>
              <a:t>52</a:t>
            </a:fld>
            <a:endParaRPr lang="en-US"/>
          </a:p>
        </p:txBody>
      </p:sp>
    </p:spTree>
    <p:extLst>
      <p:ext uri="{BB962C8B-B14F-4D97-AF65-F5344CB8AC3E}">
        <p14:creationId xmlns:p14="http://schemas.microsoft.com/office/powerpoint/2010/main" val="33905176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Si–Ge system there is no heat of mixing, so the solid free energy is F_s(</a:t>
            </a:r>
            <a:r>
              <a:rPr lang="en-US" dirty="0" err="1"/>
              <a:t>x,T</a:t>
            </a:r>
            <a:r>
              <a:rPr lang="en-US" dirty="0"/>
              <a:t>) = RT[x ln(x) + (1–x) ln(1–x)] and the liquid free energy is </a:t>
            </a:r>
            <a:r>
              <a:rPr lang="en-US" dirty="0" err="1"/>
              <a:t>F_l</a:t>
            </a:r>
            <a:r>
              <a:rPr lang="en-US" dirty="0"/>
              <a:t>(</a:t>
            </a:r>
            <a:r>
              <a:rPr lang="en-US" dirty="0" err="1"/>
              <a:t>x,T</a:t>
            </a:r>
            <a:r>
              <a:rPr lang="en-US" dirty="0"/>
              <a:t>) = RT[x ln(x) + (1–x) ln(1–x)] + </a:t>
            </a:r>
            <a:r>
              <a:rPr lang="el-GR" dirty="0"/>
              <a:t>Δ</a:t>
            </a:r>
            <a:r>
              <a:rPr lang="en-US" dirty="0"/>
              <a:t>S[x(T_B – T) + (1–x)(T_A – T)], where </a:t>
            </a:r>
            <a:r>
              <a:rPr lang="el-GR" dirty="0"/>
              <a:t>Δ</a:t>
            </a:r>
            <a:r>
              <a:rPr lang="en-US" dirty="0"/>
              <a:t>S is the entropy of fusion per mole and T_A and T_B are the melting points of pure Si and pure Ge, so the entropy of mixing is the same in both phases but the liquid curve is shifted by how far the temperature is below each melting point, which means at low temperature the solid has lower free energy and is stable, at high temperature the liquid has lower free energy and is stable, and in between the curves cross so a common tangent defines the liquidus and solidus, giving the smooth phase diagram with complete miscibility that we see for Si–Ge.</a:t>
            </a:r>
          </a:p>
        </p:txBody>
      </p:sp>
      <p:sp>
        <p:nvSpPr>
          <p:cNvPr id="4" name="Slide Number Placeholder 3"/>
          <p:cNvSpPr>
            <a:spLocks noGrp="1"/>
          </p:cNvSpPr>
          <p:nvPr>
            <p:ph type="sldNum" sz="quarter" idx="5"/>
          </p:nvPr>
        </p:nvSpPr>
        <p:spPr/>
        <p:txBody>
          <a:bodyPr/>
          <a:lstStyle/>
          <a:p>
            <a:fld id="{02A7C2EB-A0CA-6B48-8738-C6E5285BB532}" type="slidenum">
              <a:rPr lang="en-US" smtClean="0"/>
              <a:t>53</a:t>
            </a:fld>
            <a:endParaRPr lang="en-US"/>
          </a:p>
        </p:txBody>
      </p:sp>
    </p:spTree>
    <p:extLst>
      <p:ext uri="{BB962C8B-B14F-4D97-AF65-F5344CB8AC3E}">
        <p14:creationId xmlns:p14="http://schemas.microsoft.com/office/powerpoint/2010/main" val="6943355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When the solid has a large negative heat of mixing (–30 kJ/mol in this example), the strong A–B interactions raise the solidus above the melting points of the pure components. This produces a congruent melting point at which the alloy solidifies directly from the liquid at the highest temperature, unlike systems with positive heats of mixing, where the melting point is always depressed.</a:t>
            </a:r>
            <a:r>
              <a:rPr lang="en-US" dirty="0"/>
              <a:t> </a:t>
            </a:r>
          </a:p>
          <a:p>
            <a:endParaRPr lang="en-US" dirty="0"/>
          </a:p>
        </p:txBody>
      </p:sp>
      <p:sp>
        <p:nvSpPr>
          <p:cNvPr id="4" name="Slide Number Placeholder 3"/>
          <p:cNvSpPr>
            <a:spLocks noGrp="1"/>
          </p:cNvSpPr>
          <p:nvPr>
            <p:ph type="sldNum" sz="quarter" idx="5"/>
          </p:nvPr>
        </p:nvSpPr>
        <p:spPr/>
        <p:txBody>
          <a:bodyPr/>
          <a:lstStyle/>
          <a:p>
            <a:fld id="{02A7C2EB-A0CA-6B48-8738-C6E5285BB532}" type="slidenum">
              <a:rPr lang="en-US" smtClean="0"/>
              <a:t>54</a:t>
            </a:fld>
            <a:endParaRPr lang="en-US"/>
          </a:p>
        </p:txBody>
      </p:sp>
    </p:spTree>
    <p:extLst>
      <p:ext uri="{BB962C8B-B14F-4D97-AF65-F5344CB8AC3E}">
        <p14:creationId xmlns:p14="http://schemas.microsoft.com/office/powerpoint/2010/main" val="774093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high T (1500 K, single-phase liquid L), through 1100–1000 K where the liquid free energy rises and mutual tangents to the solid minima define </a:t>
            </a:r>
            <a:r>
              <a:rPr lang="el-GR" dirty="0"/>
              <a:t>α+</a:t>
            </a:r>
            <a:r>
              <a:rPr lang="en-US" dirty="0"/>
              <a:t>L and </a:t>
            </a:r>
            <a:r>
              <a:rPr lang="el-GR" dirty="0"/>
              <a:t>β+</a:t>
            </a:r>
            <a:r>
              <a:rPr lang="en-US" dirty="0"/>
              <a:t>L fields with tie-lines giving equilibrium compositions (lever rule), down to the eutectic at ~940 K where the liquid minimum just touches the common tangent between </a:t>
            </a:r>
            <a:r>
              <a:rPr lang="el-GR" dirty="0"/>
              <a:t>α </a:t>
            </a:r>
            <a:r>
              <a:rPr lang="en-US" dirty="0"/>
              <a:t>and </a:t>
            </a:r>
            <a:r>
              <a:rPr lang="el-GR" dirty="0"/>
              <a:t>β (</a:t>
            </a:r>
            <a:r>
              <a:rPr lang="en-US" dirty="0"/>
              <a:t>an invariant three-phase point, L ⇌ </a:t>
            </a:r>
            <a:r>
              <a:rPr lang="el-GR" dirty="0" err="1"/>
              <a:t>α+β</a:t>
            </a:r>
            <a:r>
              <a:rPr lang="el-GR" dirty="0"/>
              <a:t>, </a:t>
            </a:r>
            <a:r>
              <a:rPr lang="en-US" dirty="0"/>
              <a:t>depressed below the pure melting points by positive solid heat of mixing), and finally at lower T (e.g. 700 K) the liquid lies above the </a:t>
            </a:r>
            <a:r>
              <a:rPr lang="el-GR" dirty="0"/>
              <a:t>α–β </a:t>
            </a:r>
            <a:r>
              <a:rPr lang="en-US" dirty="0"/>
              <a:t>tangent leaving only two solids (</a:t>
            </a:r>
            <a:r>
              <a:rPr lang="el-GR" dirty="0" err="1"/>
              <a:t>α+β</a:t>
            </a:r>
            <a:r>
              <a:rPr lang="el-GR" dirty="0"/>
              <a:t>), </a:t>
            </a:r>
            <a:r>
              <a:rPr lang="en-US" dirty="0"/>
              <a:t>with phase compositions from tangent points and fractions from the lever rule—illustrating how positive enthalpy of mixing produces the V-shaped liquidus, eutectic reaction, and </a:t>
            </a:r>
            <a:r>
              <a:rPr lang="el-GR" dirty="0" err="1"/>
              <a:t>α+β</a:t>
            </a:r>
            <a:r>
              <a:rPr lang="el-GR" dirty="0"/>
              <a:t> </a:t>
            </a:r>
            <a:r>
              <a:rPr lang="en-US" dirty="0"/>
              <a:t>solid region [oai_citation:0‡Nauman_ch12_phase_equilibria.pdf](file-service://file-Q1ewSHDHZyMzxiqeDyNy2m).</a:t>
            </a:r>
          </a:p>
        </p:txBody>
      </p:sp>
      <p:sp>
        <p:nvSpPr>
          <p:cNvPr id="4" name="Slide Number Placeholder 3"/>
          <p:cNvSpPr>
            <a:spLocks noGrp="1"/>
          </p:cNvSpPr>
          <p:nvPr>
            <p:ph type="sldNum" sz="quarter" idx="5"/>
          </p:nvPr>
        </p:nvSpPr>
        <p:spPr/>
        <p:txBody>
          <a:bodyPr/>
          <a:lstStyle/>
          <a:p>
            <a:fld id="{02A7C2EB-A0CA-6B48-8738-C6E5285BB532}" type="slidenum">
              <a:rPr lang="en-US" smtClean="0"/>
              <a:t>55</a:t>
            </a:fld>
            <a:endParaRPr lang="en-US"/>
          </a:p>
        </p:txBody>
      </p:sp>
    </p:spTree>
    <p:extLst>
      <p:ext uri="{BB962C8B-B14F-4D97-AF65-F5344CB8AC3E}">
        <p14:creationId xmlns:p14="http://schemas.microsoft.com/office/powerpoint/2010/main" val="15775988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The </a:t>
            </a:r>
            <a:r>
              <a:rPr lang="el-GR" dirty="0"/>
              <a:t>γ </a:t>
            </a:r>
            <a:r>
              <a:rPr lang="en-US" dirty="0"/>
              <a:t>phase forms because the free-energy curve has a rounded “nose,” so a **common tangent line** touches it at two points—giving a finite composition range (A+</a:t>
            </a:r>
            <a:r>
              <a:rPr lang="el-GR" dirty="0"/>
              <a:t>γ </a:t>
            </a:r>
            <a:r>
              <a:rPr lang="en-US" dirty="0"/>
              <a:t>and </a:t>
            </a:r>
            <a:r>
              <a:rPr lang="el-GR" dirty="0"/>
              <a:t>γ+</a:t>
            </a:r>
            <a:r>
              <a:rPr lang="en-US" dirty="0"/>
              <a:t>B) instead of a single point; Right: In Al–Ni this solid-solution intermediate phase is </a:t>
            </a:r>
            <a:r>
              <a:rPr lang="en-US" dirty="0" err="1"/>
              <a:t>AlNi</a:t>
            </a:r>
            <a:r>
              <a:rPr lang="en-US" dirty="0"/>
              <a:t>, stable from ≈45–58 at% Ni and melting above both Al and Ni.  </a:t>
            </a:r>
          </a:p>
        </p:txBody>
      </p:sp>
      <p:sp>
        <p:nvSpPr>
          <p:cNvPr id="4" name="Slide Number Placeholder 3"/>
          <p:cNvSpPr>
            <a:spLocks noGrp="1"/>
          </p:cNvSpPr>
          <p:nvPr>
            <p:ph type="sldNum" sz="quarter" idx="5"/>
          </p:nvPr>
        </p:nvSpPr>
        <p:spPr/>
        <p:txBody>
          <a:bodyPr/>
          <a:lstStyle/>
          <a:p>
            <a:fld id="{0275B38B-F892-E845-B454-3805B2FD89B8}" type="slidenum">
              <a:rPr lang="en-US" smtClean="0"/>
              <a:t>56</a:t>
            </a:fld>
            <a:endParaRPr lang="en-US"/>
          </a:p>
        </p:txBody>
      </p:sp>
    </p:spTree>
    <p:extLst>
      <p:ext uri="{BB962C8B-B14F-4D97-AF65-F5344CB8AC3E}">
        <p14:creationId xmlns:p14="http://schemas.microsoft.com/office/powerpoint/2010/main" val="634515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phase diagrams with incongruently melting compounds, we encounter a </a:t>
            </a:r>
            <a:r>
              <a:rPr lang="en-US" i="1" dirty="0"/>
              <a:t>peritectic point</a:t>
            </a:r>
            <a:r>
              <a:rPr lang="en-US" dirty="0"/>
              <a:t> (P). Like a eutectic, it is a three-phase equilibrium of two solids and a liquid. Here, the solids are AB₂ and B, coexisting with a liquid of composition richer in A than either solid.</a:t>
            </a:r>
          </a:p>
          <a:p>
            <a:r>
              <a:rPr lang="en-US" dirty="0"/>
              <a:t>-The peritectic produces a </a:t>
            </a:r>
            <a:r>
              <a:rPr lang="en-US" i="1" dirty="0"/>
              <a:t>kink</a:t>
            </a:r>
            <a:r>
              <a:rPr lang="en-US" dirty="0"/>
              <a:t> in the liquidus (not a minimum). This complicates crystal growth: for a congruently melting compound, we can simply cool the liquid of the correct composition slowly to grow single crystals. For an incongruently melting compound such as AB₂, cooling at its exact composition instead yields crystals of B.</a:t>
            </a:r>
          </a:p>
          <a:p>
            <a:r>
              <a:rPr lang="en-US" dirty="0"/>
              <a:t>-As cooling proceeds along the vertical line through AB₂, crystals of B first form. Crossing point U, the equilibrium solid suddenly switches from B to AB₂. Unless cooled extremely slowly, there is insufficient time for B to fully transform into AB₂, so the final microstructure may not reach equilibrium.</a:t>
            </a:r>
          </a:p>
          <a:p>
            <a:r>
              <a:rPr lang="en-US" dirty="0"/>
              <a:t>-To grow AB₂ single crystals, we instead begin with a liquid composition between the eutectic (E) and the peritectic (P). On cooling, AB₂ is then the first solid to crystallize. The typical approach is to cool very slowly through the region where AB₂ and liquid coexist, then quench rapidly below the solidus to preserve AB₂ crystals.</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5</a:t>
            </a:fld>
            <a:endParaRPr lang="en-US"/>
          </a:p>
        </p:txBody>
      </p:sp>
    </p:spTree>
    <p:extLst>
      <p:ext uri="{BB962C8B-B14F-4D97-AF65-F5344CB8AC3E}">
        <p14:creationId xmlns:p14="http://schemas.microsoft.com/office/powerpoint/2010/main" val="3815170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a “line compound,” and why is it a vertical line?</a:t>
            </a:r>
            <a:endParaRPr lang="en-US" dirty="0"/>
          </a:p>
          <a:p>
            <a:r>
              <a:rPr lang="en-US" dirty="0"/>
              <a:t>Some compounds only form at </a:t>
            </a:r>
            <a:r>
              <a:rPr lang="en-US" b="1" dirty="0"/>
              <a:t>one exact composition</a:t>
            </a:r>
            <a:r>
              <a:rPr lang="en-US" dirty="0"/>
              <a:t>. In Cd–</a:t>
            </a:r>
            <a:r>
              <a:rPr lang="en-US" dirty="0" err="1"/>
              <a:t>Te</a:t>
            </a:r>
            <a:r>
              <a:rPr lang="en-US" dirty="0"/>
              <a:t> that’s </a:t>
            </a:r>
            <a:r>
              <a:rPr lang="en-US" b="1" dirty="0" err="1"/>
              <a:t>CdTe</a:t>
            </a:r>
            <a:r>
              <a:rPr lang="en-US" b="1" dirty="0"/>
              <a:t> (50 at% </a:t>
            </a:r>
            <a:r>
              <a:rPr lang="en-US" b="1" dirty="0" err="1"/>
              <a:t>Te</a:t>
            </a:r>
            <a:r>
              <a:rPr lang="en-US" b="1" dirty="0"/>
              <a:t>)</a:t>
            </a:r>
            <a:r>
              <a:rPr lang="en-US" dirty="0"/>
              <a:t>, so any off-stoichiometric alloy splits into </a:t>
            </a:r>
            <a:r>
              <a:rPr lang="en-US" b="1" dirty="0"/>
              <a:t>Cd + </a:t>
            </a:r>
            <a:r>
              <a:rPr lang="en-US" b="1" dirty="0" err="1"/>
              <a:t>CdTe</a:t>
            </a:r>
            <a:r>
              <a:rPr lang="en-US" dirty="0"/>
              <a:t> (left) or </a:t>
            </a:r>
            <a:r>
              <a:rPr lang="en-US" b="1" dirty="0" err="1"/>
              <a:t>Te</a:t>
            </a:r>
            <a:r>
              <a:rPr lang="en-US" b="1" dirty="0"/>
              <a:t> + </a:t>
            </a:r>
            <a:r>
              <a:rPr lang="en-US" b="1" dirty="0" err="1"/>
              <a:t>CdTe</a:t>
            </a:r>
            <a:r>
              <a:rPr lang="en-US" dirty="0"/>
              <a:t> (right). The </a:t>
            </a:r>
            <a:r>
              <a:rPr lang="en-US" b="1" dirty="0"/>
              <a:t>reason it’s a vertical line</a:t>
            </a:r>
            <a:r>
              <a:rPr lang="en-US" dirty="0"/>
              <a:t> is the </a:t>
            </a:r>
            <a:r>
              <a:rPr lang="en-US" b="1" dirty="0"/>
              <a:t>tangent construction in free-energy space</a:t>
            </a:r>
            <a:r>
              <a:rPr lang="en-US" dirty="0"/>
              <a:t>: the solid-</a:t>
            </a:r>
            <a:r>
              <a:rPr lang="en-US" dirty="0" err="1"/>
              <a:t>CdTe</a:t>
            </a:r>
            <a:r>
              <a:rPr lang="en-US" dirty="0"/>
              <a:t> </a:t>
            </a:r>
            <a:r>
              <a:rPr lang="en-US" b="1" dirty="0"/>
              <a:t>free-energy curve has a sharp, wedge-like minimum at stoichiometry</a:t>
            </a:r>
            <a:r>
              <a:rPr lang="en-US" dirty="0"/>
              <a:t>, so the </a:t>
            </a:r>
            <a:r>
              <a:rPr lang="en-US" b="1" dirty="0"/>
              <a:t>common tangent from the liquid touches it at a single composition</a:t>
            </a:r>
            <a:r>
              <a:rPr lang="en-US" dirty="0"/>
              <a:t>; when mapped to the T–x diagram this </a:t>
            </a:r>
            <a:r>
              <a:rPr lang="en-US" b="1" dirty="0"/>
              <a:t>single tangent point projects to a vertical </a:t>
            </a:r>
            <a:r>
              <a:rPr lang="en-US" b="1" dirty="0" err="1"/>
              <a:t>CdTe</a:t>
            </a:r>
            <a:r>
              <a:rPr lang="en-US" b="1" dirty="0"/>
              <a:t> line</a:t>
            </a:r>
            <a:r>
              <a:rPr lang="en-US" dirty="0"/>
              <a:t> (no composition range). If the solid’s free-energy minimum were </a:t>
            </a:r>
            <a:r>
              <a:rPr lang="en-US" b="1" dirty="0"/>
              <a:t>rounded</a:t>
            </a:r>
            <a:r>
              <a:rPr lang="en-US" dirty="0"/>
              <a:t>, the common tangents would touch at </a:t>
            </a:r>
            <a:r>
              <a:rPr lang="en-US" b="1" dirty="0"/>
              <a:t>two compositions</a:t>
            </a:r>
            <a:r>
              <a:rPr lang="en-US" dirty="0"/>
              <a:t>, projecting a </a:t>
            </a:r>
            <a:r>
              <a:rPr lang="en-US" b="1" dirty="0"/>
              <a:t>finite </a:t>
            </a:r>
            <a:r>
              <a:rPr lang="el-GR" b="1" dirty="0"/>
              <a:t>γ + </a:t>
            </a:r>
            <a:r>
              <a:rPr lang="en-US" b="1" dirty="0"/>
              <a:t>L two-phase band</a:t>
            </a:r>
            <a:r>
              <a:rPr lang="en-US" dirty="0"/>
              <a:t>—i.e., a </a:t>
            </a:r>
            <a:r>
              <a:rPr lang="en-US" b="1" dirty="0"/>
              <a:t>solid-solution</a:t>
            </a:r>
            <a:r>
              <a:rPr lang="en-US" dirty="0"/>
              <a:t> instead of a line compound. The right panel shows real Cd–</a:t>
            </a:r>
            <a:r>
              <a:rPr lang="en-US" dirty="0" err="1"/>
              <a:t>Te</a:t>
            </a:r>
            <a:r>
              <a:rPr lang="en-US" dirty="0"/>
              <a:t> data: </a:t>
            </a:r>
            <a:r>
              <a:rPr lang="en-US" b="1" dirty="0"/>
              <a:t>congruent melting of </a:t>
            </a:r>
            <a:r>
              <a:rPr lang="en-US" b="1" dirty="0" err="1"/>
              <a:t>CdTe</a:t>
            </a:r>
            <a:r>
              <a:rPr lang="en-US" b="1" dirty="0"/>
              <a:t> at ≈ 1098 °C</a:t>
            </a:r>
            <a:r>
              <a:rPr lang="en-US" dirty="0"/>
              <a:t>, far above </a:t>
            </a:r>
            <a:r>
              <a:rPr lang="en-US" b="1" dirty="0"/>
              <a:t>Cd ≈ 321 °C</a:t>
            </a:r>
            <a:r>
              <a:rPr lang="en-US" dirty="0"/>
              <a:t> and </a:t>
            </a:r>
            <a:r>
              <a:rPr lang="en-US" b="1" dirty="0" err="1"/>
              <a:t>Te</a:t>
            </a:r>
            <a:r>
              <a:rPr lang="en-US" b="1" dirty="0"/>
              <a:t> ≈ 450 °C</a:t>
            </a:r>
            <a:r>
              <a:rPr lang="en-US" dirty="0"/>
              <a:t>, with the vertical </a:t>
            </a:r>
            <a:r>
              <a:rPr lang="el-GR" b="1" dirty="0"/>
              <a:t>α-</a:t>
            </a:r>
            <a:r>
              <a:rPr lang="en-US" b="1" dirty="0" err="1"/>
              <a:t>CdTe</a:t>
            </a:r>
            <a:r>
              <a:rPr lang="en-US" dirty="0"/>
              <a:t> field evidencing the line compound; the left sketch is the generic A–</a:t>
            </a:r>
            <a:r>
              <a:rPr lang="el-GR" dirty="0"/>
              <a:t>γ–</a:t>
            </a:r>
            <a:r>
              <a:rPr lang="en-US" dirty="0"/>
              <a:t>B topology for such cases.</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57</a:t>
            </a:fld>
            <a:endParaRPr lang="en-US"/>
          </a:p>
        </p:txBody>
      </p:sp>
    </p:spTree>
    <p:extLst>
      <p:ext uri="{BB962C8B-B14F-4D97-AF65-F5344CB8AC3E}">
        <p14:creationId xmlns:p14="http://schemas.microsoft.com/office/powerpoint/2010/main" val="411792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Now, if we're going to talk about realistic phase diagrams, we oftentimes have elements not just of compound formation, but the compounds and the end members can oftentimes form solid solutions as is shown on this diagram. So not every intermediate composition is going to be a line phase that's just present as a vertical line on the phase diagram. Oftentimes there would be some solid solution that forms around those intermediate compositions. </a:t>
            </a:r>
          </a:p>
        </p:txBody>
      </p:sp>
      <p:sp>
        <p:nvSpPr>
          <p:cNvPr id="4" name="Slide Number Placeholder 3"/>
          <p:cNvSpPr>
            <a:spLocks noGrp="1"/>
          </p:cNvSpPr>
          <p:nvPr>
            <p:ph type="sldNum" sz="quarter" idx="5"/>
          </p:nvPr>
        </p:nvSpPr>
        <p:spPr/>
        <p:txBody>
          <a:bodyPr/>
          <a:lstStyle/>
          <a:p>
            <a:fld id="{0275B38B-F892-E845-B454-3805B2FD89B8}" type="slidenum">
              <a:rPr lang="en-US" smtClean="0"/>
              <a:t>6</a:t>
            </a:fld>
            <a:endParaRPr lang="en-US"/>
          </a:p>
        </p:txBody>
      </p:sp>
    </p:spTree>
    <p:extLst>
      <p:ext uri="{BB962C8B-B14F-4D97-AF65-F5344CB8AC3E}">
        <p14:creationId xmlns:p14="http://schemas.microsoft.com/office/powerpoint/2010/main" val="2298781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let's finish this section on binary phase diagrams by looking at a real phase diagram. And I'm going to ask you different questions about interpreting this phase diagram. And if you've got a good grasp on things, I think these questions should be pretty easy. </a:t>
            </a:r>
          </a:p>
        </p:txBody>
      </p:sp>
      <p:sp>
        <p:nvSpPr>
          <p:cNvPr id="4" name="Slide Number Placeholder 3"/>
          <p:cNvSpPr>
            <a:spLocks noGrp="1"/>
          </p:cNvSpPr>
          <p:nvPr>
            <p:ph type="sldNum" sz="quarter" idx="5"/>
          </p:nvPr>
        </p:nvSpPr>
        <p:spPr/>
        <p:txBody>
          <a:bodyPr/>
          <a:lstStyle/>
          <a:p>
            <a:fld id="{0275B38B-F892-E845-B454-3805B2FD89B8}" type="slidenum">
              <a:rPr lang="en-US" smtClean="0"/>
              <a:t>7</a:t>
            </a:fld>
            <a:endParaRPr lang="en-US"/>
          </a:p>
        </p:txBody>
      </p:sp>
    </p:spTree>
    <p:extLst>
      <p:ext uri="{BB962C8B-B14F-4D97-AF65-F5344CB8AC3E}">
        <p14:creationId xmlns:p14="http://schemas.microsoft.com/office/powerpoint/2010/main" val="2671641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my first question for you is in this phase diagram between lead chloride and rubidium chloride, what is the solidest temperature? Remember that the solidest temperature is the temperature below which there are no liquid phases present. So in this phase diagram, conveniently they put some of the temperatures on here. We can see that these lines right here represent the points below which a liquid phase is not present. And the lowest of them is 396 degrees C. So the solidest temperature of this phase diagram is 396 C. </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8</a:t>
            </a:fld>
            <a:endParaRPr lang="en-US"/>
          </a:p>
        </p:txBody>
      </p:sp>
    </p:spTree>
    <p:extLst>
      <p:ext uri="{BB962C8B-B14F-4D97-AF65-F5344CB8AC3E}">
        <p14:creationId xmlns:p14="http://schemas.microsoft.com/office/powerpoint/2010/main" val="2264869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this phase diagram, we see five ternary phases. To identify which are congruently melting, recall that a congruently melting compound is represented by a vertical line that extends fully to the liquidus. Only two meet this criterion: </a:t>
            </a:r>
            <a:r>
              <a:rPr lang="en-US" dirty="0" err="1"/>
              <a:t>RbPb₂Cl</a:t>
            </a:r>
            <a:r>
              <a:rPr lang="en-US" dirty="0"/>
              <a:t>₅ and </a:t>
            </a:r>
            <a:r>
              <a:rPr lang="en-US" dirty="0" err="1"/>
              <a:t>RbPbCl</a:t>
            </a:r>
            <a:r>
              <a:rPr lang="en-US" dirty="0"/>
              <a:t>₃. The remaining three ternary phases are all incongruently melting.</a:t>
            </a:r>
          </a:p>
          <a:p>
            <a:endParaRPr lang="en-US" dirty="0"/>
          </a:p>
        </p:txBody>
      </p:sp>
      <p:sp>
        <p:nvSpPr>
          <p:cNvPr id="4" name="Slide Number Placeholder 3"/>
          <p:cNvSpPr>
            <a:spLocks noGrp="1"/>
          </p:cNvSpPr>
          <p:nvPr>
            <p:ph type="sldNum" sz="quarter" idx="5"/>
          </p:nvPr>
        </p:nvSpPr>
        <p:spPr/>
        <p:txBody>
          <a:bodyPr/>
          <a:lstStyle/>
          <a:p>
            <a:fld id="{0275B38B-F892-E845-B454-3805B2FD89B8}" type="slidenum">
              <a:rPr lang="en-US" smtClean="0"/>
              <a:t>9</a:t>
            </a:fld>
            <a:endParaRPr lang="en-US"/>
          </a:p>
        </p:txBody>
      </p:sp>
    </p:spTree>
    <p:extLst>
      <p:ext uri="{BB962C8B-B14F-4D97-AF65-F5344CB8AC3E}">
        <p14:creationId xmlns:p14="http://schemas.microsoft.com/office/powerpoint/2010/main" val="691375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D3067-942A-0E2D-A695-1CF631B614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8090B5-EFB8-E0BD-E0AE-42ED10269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9710AC-1990-4314-865F-FB916EB7F009}"/>
              </a:ext>
            </a:extLst>
          </p:cNvPr>
          <p:cNvSpPr>
            <a:spLocks noGrp="1"/>
          </p:cNvSpPr>
          <p:nvPr>
            <p:ph type="dt" sz="half" idx="10"/>
          </p:nvPr>
        </p:nvSpPr>
        <p:spPr/>
        <p:txBody>
          <a:bodyPr/>
          <a:lstStyle/>
          <a:p>
            <a:fld id="{D975FD96-C12E-2749-AEF6-E6E848DB3B65}" type="datetimeFigureOut">
              <a:rPr lang="en-US" smtClean="0"/>
              <a:t>10/1/25</a:t>
            </a:fld>
            <a:endParaRPr lang="en-US"/>
          </a:p>
        </p:txBody>
      </p:sp>
      <p:sp>
        <p:nvSpPr>
          <p:cNvPr id="5" name="Footer Placeholder 4">
            <a:extLst>
              <a:ext uri="{FF2B5EF4-FFF2-40B4-BE49-F238E27FC236}">
                <a16:creationId xmlns:a16="http://schemas.microsoft.com/office/drawing/2014/main" id="{DEBD722F-AFAD-3FA1-B2B7-9C973613B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7FB1D-08D0-DCAB-AA04-B163417DECFC}"/>
              </a:ext>
            </a:extLst>
          </p:cNvPr>
          <p:cNvSpPr>
            <a:spLocks noGrp="1"/>
          </p:cNvSpPr>
          <p:nvPr>
            <p:ph type="sldNum" sz="quarter" idx="12"/>
          </p:nvPr>
        </p:nvSpPr>
        <p:spPr/>
        <p:txBody>
          <a:bodyPr/>
          <a:lstStyle/>
          <a:p>
            <a:fld id="{0A33546B-B2AC-2043-B987-ECBE86AD7053}" type="slidenum">
              <a:rPr lang="en-US" smtClean="0"/>
              <a:t>‹#›</a:t>
            </a:fld>
            <a:endParaRPr lang="en-US"/>
          </a:p>
        </p:txBody>
      </p:sp>
    </p:spTree>
    <p:extLst>
      <p:ext uri="{BB962C8B-B14F-4D97-AF65-F5344CB8AC3E}">
        <p14:creationId xmlns:p14="http://schemas.microsoft.com/office/powerpoint/2010/main" val="3577351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5D58-6628-1B08-2A6B-F4163FA8C4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456165-0F3F-A80C-0405-A238EE1B2A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EC003-6B31-C012-60B9-6353343ADD87}"/>
              </a:ext>
            </a:extLst>
          </p:cNvPr>
          <p:cNvSpPr>
            <a:spLocks noGrp="1"/>
          </p:cNvSpPr>
          <p:nvPr>
            <p:ph type="dt" sz="half" idx="10"/>
          </p:nvPr>
        </p:nvSpPr>
        <p:spPr/>
        <p:txBody>
          <a:bodyPr/>
          <a:lstStyle/>
          <a:p>
            <a:fld id="{D975FD96-C12E-2749-AEF6-E6E848DB3B65}" type="datetimeFigureOut">
              <a:rPr lang="en-US" smtClean="0"/>
              <a:t>10/1/25</a:t>
            </a:fld>
            <a:endParaRPr lang="en-US"/>
          </a:p>
        </p:txBody>
      </p:sp>
      <p:sp>
        <p:nvSpPr>
          <p:cNvPr id="5" name="Footer Placeholder 4">
            <a:extLst>
              <a:ext uri="{FF2B5EF4-FFF2-40B4-BE49-F238E27FC236}">
                <a16:creationId xmlns:a16="http://schemas.microsoft.com/office/drawing/2014/main" id="{595C9135-C43A-60C1-B2DB-96280E5A2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06DEB-AF2D-8B2F-299F-555CAA356A94}"/>
              </a:ext>
            </a:extLst>
          </p:cNvPr>
          <p:cNvSpPr>
            <a:spLocks noGrp="1"/>
          </p:cNvSpPr>
          <p:nvPr>
            <p:ph type="sldNum" sz="quarter" idx="12"/>
          </p:nvPr>
        </p:nvSpPr>
        <p:spPr/>
        <p:txBody>
          <a:bodyPr/>
          <a:lstStyle/>
          <a:p>
            <a:fld id="{0A33546B-B2AC-2043-B987-ECBE86AD7053}" type="slidenum">
              <a:rPr lang="en-US" smtClean="0"/>
              <a:t>‹#›</a:t>
            </a:fld>
            <a:endParaRPr lang="en-US"/>
          </a:p>
        </p:txBody>
      </p:sp>
    </p:spTree>
    <p:extLst>
      <p:ext uri="{BB962C8B-B14F-4D97-AF65-F5344CB8AC3E}">
        <p14:creationId xmlns:p14="http://schemas.microsoft.com/office/powerpoint/2010/main" val="3288520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61D4C3-167A-B744-271D-C97A85FA2E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23BE08-B2CD-3811-EE60-2CAD05FD01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987A4-171B-A3DE-650C-642747F3A3C3}"/>
              </a:ext>
            </a:extLst>
          </p:cNvPr>
          <p:cNvSpPr>
            <a:spLocks noGrp="1"/>
          </p:cNvSpPr>
          <p:nvPr>
            <p:ph type="dt" sz="half" idx="10"/>
          </p:nvPr>
        </p:nvSpPr>
        <p:spPr/>
        <p:txBody>
          <a:bodyPr/>
          <a:lstStyle/>
          <a:p>
            <a:fld id="{D975FD96-C12E-2749-AEF6-E6E848DB3B65}" type="datetimeFigureOut">
              <a:rPr lang="en-US" smtClean="0"/>
              <a:t>10/1/25</a:t>
            </a:fld>
            <a:endParaRPr lang="en-US"/>
          </a:p>
        </p:txBody>
      </p:sp>
      <p:sp>
        <p:nvSpPr>
          <p:cNvPr id="5" name="Footer Placeholder 4">
            <a:extLst>
              <a:ext uri="{FF2B5EF4-FFF2-40B4-BE49-F238E27FC236}">
                <a16:creationId xmlns:a16="http://schemas.microsoft.com/office/drawing/2014/main" id="{A0A38FD2-6D86-BBCF-7218-08E22EAA6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E369E-F431-8E31-102A-B7C94F5BD5DE}"/>
              </a:ext>
            </a:extLst>
          </p:cNvPr>
          <p:cNvSpPr>
            <a:spLocks noGrp="1"/>
          </p:cNvSpPr>
          <p:nvPr>
            <p:ph type="sldNum" sz="quarter" idx="12"/>
          </p:nvPr>
        </p:nvSpPr>
        <p:spPr/>
        <p:txBody>
          <a:bodyPr/>
          <a:lstStyle/>
          <a:p>
            <a:fld id="{0A33546B-B2AC-2043-B987-ECBE86AD7053}" type="slidenum">
              <a:rPr lang="en-US" smtClean="0"/>
              <a:t>‹#›</a:t>
            </a:fld>
            <a:endParaRPr lang="en-US"/>
          </a:p>
        </p:txBody>
      </p:sp>
    </p:spTree>
    <p:extLst>
      <p:ext uri="{BB962C8B-B14F-4D97-AF65-F5344CB8AC3E}">
        <p14:creationId xmlns:p14="http://schemas.microsoft.com/office/powerpoint/2010/main" val="3294232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DBA8-0CFF-24BC-BD1C-2573E347D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6E88EA-66F7-27D7-2B63-4C5AE6C2C0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6C27A-63FC-1158-D321-09EEB635DEF6}"/>
              </a:ext>
            </a:extLst>
          </p:cNvPr>
          <p:cNvSpPr>
            <a:spLocks noGrp="1"/>
          </p:cNvSpPr>
          <p:nvPr>
            <p:ph type="dt" sz="half" idx="10"/>
          </p:nvPr>
        </p:nvSpPr>
        <p:spPr/>
        <p:txBody>
          <a:bodyPr/>
          <a:lstStyle/>
          <a:p>
            <a:fld id="{D975FD96-C12E-2749-AEF6-E6E848DB3B65}" type="datetimeFigureOut">
              <a:rPr lang="en-US" smtClean="0"/>
              <a:t>10/1/25</a:t>
            </a:fld>
            <a:endParaRPr lang="en-US"/>
          </a:p>
        </p:txBody>
      </p:sp>
      <p:sp>
        <p:nvSpPr>
          <p:cNvPr id="5" name="Footer Placeholder 4">
            <a:extLst>
              <a:ext uri="{FF2B5EF4-FFF2-40B4-BE49-F238E27FC236}">
                <a16:creationId xmlns:a16="http://schemas.microsoft.com/office/drawing/2014/main" id="{1C24A324-DE9E-9662-761A-8CF5F1EA4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B3661-51B2-F979-C970-603F9174AC75}"/>
              </a:ext>
            </a:extLst>
          </p:cNvPr>
          <p:cNvSpPr>
            <a:spLocks noGrp="1"/>
          </p:cNvSpPr>
          <p:nvPr>
            <p:ph type="sldNum" sz="quarter" idx="12"/>
          </p:nvPr>
        </p:nvSpPr>
        <p:spPr/>
        <p:txBody>
          <a:bodyPr/>
          <a:lstStyle/>
          <a:p>
            <a:fld id="{0A33546B-B2AC-2043-B987-ECBE86AD7053}" type="slidenum">
              <a:rPr lang="en-US" smtClean="0"/>
              <a:t>‹#›</a:t>
            </a:fld>
            <a:endParaRPr lang="en-US"/>
          </a:p>
        </p:txBody>
      </p:sp>
    </p:spTree>
    <p:extLst>
      <p:ext uri="{BB962C8B-B14F-4D97-AF65-F5344CB8AC3E}">
        <p14:creationId xmlns:p14="http://schemas.microsoft.com/office/powerpoint/2010/main" val="1015227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A06A9-C6EA-C989-BF7B-BDF3EE0414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5ACD10-0342-153A-AC22-A4E67805E8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690A08-EC54-4194-57CA-6B56B99DFACB}"/>
              </a:ext>
            </a:extLst>
          </p:cNvPr>
          <p:cNvSpPr>
            <a:spLocks noGrp="1"/>
          </p:cNvSpPr>
          <p:nvPr>
            <p:ph type="dt" sz="half" idx="10"/>
          </p:nvPr>
        </p:nvSpPr>
        <p:spPr/>
        <p:txBody>
          <a:bodyPr/>
          <a:lstStyle/>
          <a:p>
            <a:fld id="{D975FD96-C12E-2749-AEF6-E6E848DB3B65}" type="datetimeFigureOut">
              <a:rPr lang="en-US" smtClean="0"/>
              <a:t>10/1/25</a:t>
            </a:fld>
            <a:endParaRPr lang="en-US"/>
          </a:p>
        </p:txBody>
      </p:sp>
      <p:sp>
        <p:nvSpPr>
          <p:cNvPr id="5" name="Footer Placeholder 4">
            <a:extLst>
              <a:ext uri="{FF2B5EF4-FFF2-40B4-BE49-F238E27FC236}">
                <a16:creationId xmlns:a16="http://schemas.microsoft.com/office/drawing/2014/main" id="{1173292E-47A8-9E0F-F438-7941EA7FA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7AF9F-7D73-F41D-5434-8B9F584CC717}"/>
              </a:ext>
            </a:extLst>
          </p:cNvPr>
          <p:cNvSpPr>
            <a:spLocks noGrp="1"/>
          </p:cNvSpPr>
          <p:nvPr>
            <p:ph type="sldNum" sz="quarter" idx="12"/>
          </p:nvPr>
        </p:nvSpPr>
        <p:spPr/>
        <p:txBody>
          <a:bodyPr/>
          <a:lstStyle/>
          <a:p>
            <a:fld id="{0A33546B-B2AC-2043-B987-ECBE86AD7053}" type="slidenum">
              <a:rPr lang="en-US" smtClean="0"/>
              <a:t>‹#›</a:t>
            </a:fld>
            <a:endParaRPr lang="en-US"/>
          </a:p>
        </p:txBody>
      </p:sp>
    </p:spTree>
    <p:extLst>
      <p:ext uri="{BB962C8B-B14F-4D97-AF65-F5344CB8AC3E}">
        <p14:creationId xmlns:p14="http://schemas.microsoft.com/office/powerpoint/2010/main" val="2255180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5CD8-66FC-5643-BE05-1311CC250A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66272A-19E2-7C39-C08D-F136997561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C9E5FF-7BA9-F8D1-6D1F-26E96DE68A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6906EF-394C-543C-3923-B9F5EFE5D29E}"/>
              </a:ext>
            </a:extLst>
          </p:cNvPr>
          <p:cNvSpPr>
            <a:spLocks noGrp="1"/>
          </p:cNvSpPr>
          <p:nvPr>
            <p:ph type="dt" sz="half" idx="10"/>
          </p:nvPr>
        </p:nvSpPr>
        <p:spPr/>
        <p:txBody>
          <a:bodyPr/>
          <a:lstStyle/>
          <a:p>
            <a:fld id="{D975FD96-C12E-2749-AEF6-E6E848DB3B65}" type="datetimeFigureOut">
              <a:rPr lang="en-US" smtClean="0"/>
              <a:t>10/1/25</a:t>
            </a:fld>
            <a:endParaRPr lang="en-US"/>
          </a:p>
        </p:txBody>
      </p:sp>
      <p:sp>
        <p:nvSpPr>
          <p:cNvPr id="6" name="Footer Placeholder 5">
            <a:extLst>
              <a:ext uri="{FF2B5EF4-FFF2-40B4-BE49-F238E27FC236}">
                <a16:creationId xmlns:a16="http://schemas.microsoft.com/office/drawing/2014/main" id="{A0BA9F92-795E-F1E3-B9B2-109D2E2CAD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D1246E-08DF-3131-1097-CA18E0BBB186}"/>
              </a:ext>
            </a:extLst>
          </p:cNvPr>
          <p:cNvSpPr>
            <a:spLocks noGrp="1"/>
          </p:cNvSpPr>
          <p:nvPr>
            <p:ph type="sldNum" sz="quarter" idx="12"/>
          </p:nvPr>
        </p:nvSpPr>
        <p:spPr/>
        <p:txBody>
          <a:bodyPr/>
          <a:lstStyle/>
          <a:p>
            <a:fld id="{0A33546B-B2AC-2043-B987-ECBE86AD7053}" type="slidenum">
              <a:rPr lang="en-US" smtClean="0"/>
              <a:t>‹#›</a:t>
            </a:fld>
            <a:endParaRPr lang="en-US"/>
          </a:p>
        </p:txBody>
      </p:sp>
    </p:spTree>
    <p:extLst>
      <p:ext uri="{BB962C8B-B14F-4D97-AF65-F5344CB8AC3E}">
        <p14:creationId xmlns:p14="http://schemas.microsoft.com/office/powerpoint/2010/main" val="3617761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3A019-0944-FE50-425B-0E745D8DBF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EFF492-ABAE-1CFC-183E-BA0CB6053C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8BD7EA-69B5-8F40-A60E-1E6E94AFD2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AA8797-0E6E-95E2-D578-AB1A19E053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FD65AD-3F91-5C72-5425-395CCB88BE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4F35B6-B9F4-C2D8-FA37-275F4846C2AD}"/>
              </a:ext>
            </a:extLst>
          </p:cNvPr>
          <p:cNvSpPr>
            <a:spLocks noGrp="1"/>
          </p:cNvSpPr>
          <p:nvPr>
            <p:ph type="dt" sz="half" idx="10"/>
          </p:nvPr>
        </p:nvSpPr>
        <p:spPr/>
        <p:txBody>
          <a:bodyPr/>
          <a:lstStyle/>
          <a:p>
            <a:fld id="{D975FD96-C12E-2749-AEF6-E6E848DB3B65}" type="datetimeFigureOut">
              <a:rPr lang="en-US" smtClean="0"/>
              <a:t>10/1/25</a:t>
            </a:fld>
            <a:endParaRPr lang="en-US"/>
          </a:p>
        </p:txBody>
      </p:sp>
      <p:sp>
        <p:nvSpPr>
          <p:cNvPr id="8" name="Footer Placeholder 7">
            <a:extLst>
              <a:ext uri="{FF2B5EF4-FFF2-40B4-BE49-F238E27FC236}">
                <a16:creationId xmlns:a16="http://schemas.microsoft.com/office/drawing/2014/main" id="{31834926-2D8E-34F7-32BB-9477B05D12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5CA868-7ABB-57EA-3880-BF3B01937CA6}"/>
              </a:ext>
            </a:extLst>
          </p:cNvPr>
          <p:cNvSpPr>
            <a:spLocks noGrp="1"/>
          </p:cNvSpPr>
          <p:nvPr>
            <p:ph type="sldNum" sz="quarter" idx="12"/>
          </p:nvPr>
        </p:nvSpPr>
        <p:spPr/>
        <p:txBody>
          <a:bodyPr/>
          <a:lstStyle/>
          <a:p>
            <a:fld id="{0A33546B-B2AC-2043-B987-ECBE86AD7053}" type="slidenum">
              <a:rPr lang="en-US" smtClean="0"/>
              <a:t>‹#›</a:t>
            </a:fld>
            <a:endParaRPr lang="en-US"/>
          </a:p>
        </p:txBody>
      </p:sp>
    </p:spTree>
    <p:extLst>
      <p:ext uri="{BB962C8B-B14F-4D97-AF65-F5344CB8AC3E}">
        <p14:creationId xmlns:p14="http://schemas.microsoft.com/office/powerpoint/2010/main" val="10122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7554-0009-8B66-7E68-3DB3205DFF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EADF27-5107-98F3-49DA-23142EB7B778}"/>
              </a:ext>
            </a:extLst>
          </p:cNvPr>
          <p:cNvSpPr>
            <a:spLocks noGrp="1"/>
          </p:cNvSpPr>
          <p:nvPr>
            <p:ph type="dt" sz="half" idx="10"/>
          </p:nvPr>
        </p:nvSpPr>
        <p:spPr/>
        <p:txBody>
          <a:bodyPr/>
          <a:lstStyle/>
          <a:p>
            <a:fld id="{D975FD96-C12E-2749-AEF6-E6E848DB3B65}" type="datetimeFigureOut">
              <a:rPr lang="en-US" smtClean="0"/>
              <a:t>10/1/25</a:t>
            </a:fld>
            <a:endParaRPr lang="en-US"/>
          </a:p>
        </p:txBody>
      </p:sp>
      <p:sp>
        <p:nvSpPr>
          <p:cNvPr id="4" name="Footer Placeholder 3">
            <a:extLst>
              <a:ext uri="{FF2B5EF4-FFF2-40B4-BE49-F238E27FC236}">
                <a16:creationId xmlns:a16="http://schemas.microsoft.com/office/drawing/2014/main" id="{D470B288-5E76-7B1C-780C-5750647657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9FFFA0-1ABD-C62E-22A2-67CCD45E7071}"/>
              </a:ext>
            </a:extLst>
          </p:cNvPr>
          <p:cNvSpPr>
            <a:spLocks noGrp="1"/>
          </p:cNvSpPr>
          <p:nvPr>
            <p:ph type="sldNum" sz="quarter" idx="12"/>
          </p:nvPr>
        </p:nvSpPr>
        <p:spPr/>
        <p:txBody>
          <a:bodyPr/>
          <a:lstStyle/>
          <a:p>
            <a:fld id="{0A33546B-B2AC-2043-B987-ECBE86AD7053}" type="slidenum">
              <a:rPr lang="en-US" smtClean="0"/>
              <a:t>‹#›</a:t>
            </a:fld>
            <a:endParaRPr lang="en-US"/>
          </a:p>
        </p:txBody>
      </p:sp>
    </p:spTree>
    <p:extLst>
      <p:ext uri="{BB962C8B-B14F-4D97-AF65-F5344CB8AC3E}">
        <p14:creationId xmlns:p14="http://schemas.microsoft.com/office/powerpoint/2010/main" val="1423865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D8AE7-4938-195E-D7DC-34E3F252E38F}"/>
              </a:ext>
            </a:extLst>
          </p:cNvPr>
          <p:cNvSpPr>
            <a:spLocks noGrp="1"/>
          </p:cNvSpPr>
          <p:nvPr>
            <p:ph type="dt" sz="half" idx="10"/>
          </p:nvPr>
        </p:nvSpPr>
        <p:spPr/>
        <p:txBody>
          <a:bodyPr/>
          <a:lstStyle/>
          <a:p>
            <a:fld id="{D975FD96-C12E-2749-AEF6-E6E848DB3B65}" type="datetimeFigureOut">
              <a:rPr lang="en-US" smtClean="0"/>
              <a:t>10/1/25</a:t>
            </a:fld>
            <a:endParaRPr lang="en-US"/>
          </a:p>
        </p:txBody>
      </p:sp>
      <p:sp>
        <p:nvSpPr>
          <p:cNvPr id="3" name="Footer Placeholder 2">
            <a:extLst>
              <a:ext uri="{FF2B5EF4-FFF2-40B4-BE49-F238E27FC236}">
                <a16:creationId xmlns:a16="http://schemas.microsoft.com/office/drawing/2014/main" id="{2E271846-974C-C015-36E8-F226049B6D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973C7A-F9FD-2052-F2C9-50178CB7107B}"/>
              </a:ext>
            </a:extLst>
          </p:cNvPr>
          <p:cNvSpPr>
            <a:spLocks noGrp="1"/>
          </p:cNvSpPr>
          <p:nvPr>
            <p:ph type="sldNum" sz="quarter" idx="12"/>
          </p:nvPr>
        </p:nvSpPr>
        <p:spPr/>
        <p:txBody>
          <a:bodyPr/>
          <a:lstStyle/>
          <a:p>
            <a:fld id="{0A33546B-B2AC-2043-B987-ECBE86AD7053}" type="slidenum">
              <a:rPr lang="en-US" smtClean="0"/>
              <a:t>‹#›</a:t>
            </a:fld>
            <a:endParaRPr lang="en-US"/>
          </a:p>
        </p:txBody>
      </p:sp>
    </p:spTree>
    <p:extLst>
      <p:ext uri="{BB962C8B-B14F-4D97-AF65-F5344CB8AC3E}">
        <p14:creationId xmlns:p14="http://schemas.microsoft.com/office/powerpoint/2010/main" val="2850946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1A35C-06BD-B0B2-46DB-D1811C5F5C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BEA3D7-901A-713A-DD71-1DEC62AF5A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5F0194-16A6-D26C-D364-B15755A84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17FB33-AFA1-9134-E07E-457B9BA0EA9E}"/>
              </a:ext>
            </a:extLst>
          </p:cNvPr>
          <p:cNvSpPr>
            <a:spLocks noGrp="1"/>
          </p:cNvSpPr>
          <p:nvPr>
            <p:ph type="dt" sz="half" idx="10"/>
          </p:nvPr>
        </p:nvSpPr>
        <p:spPr/>
        <p:txBody>
          <a:bodyPr/>
          <a:lstStyle/>
          <a:p>
            <a:fld id="{D975FD96-C12E-2749-AEF6-E6E848DB3B65}" type="datetimeFigureOut">
              <a:rPr lang="en-US" smtClean="0"/>
              <a:t>10/1/25</a:t>
            </a:fld>
            <a:endParaRPr lang="en-US"/>
          </a:p>
        </p:txBody>
      </p:sp>
      <p:sp>
        <p:nvSpPr>
          <p:cNvPr id="6" name="Footer Placeholder 5">
            <a:extLst>
              <a:ext uri="{FF2B5EF4-FFF2-40B4-BE49-F238E27FC236}">
                <a16:creationId xmlns:a16="http://schemas.microsoft.com/office/drawing/2014/main" id="{F9F9BDAC-1946-980B-7AF6-E04F5B56B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F17808-40EB-A1D6-3BEC-499E05FFD54D}"/>
              </a:ext>
            </a:extLst>
          </p:cNvPr>
          <p:cNvSpPr>
            <a:spLocks noGrp="1"/>
          </p:cNvSpPr>
          <p:nvPr>
            <p:ph type="sldNum" sz="quarter" idx="12"/>
          </p:nvPr>
        </p:nvSpPr>
        <p:spPr/>
        <p:txBody>
          <a:bodyPr/>
          <a:lstStyle/>
          <a:p>
            <a:fld id="{0A33546B-B2AC-2043-B987-ECBE86AD7053}" type="slidenum">
              <a:rPr lang="en-US" smtClean="0"/>
              <a:t>‹#›</a:t>
            </a:fld>
            <a:endParaRPr lang="en-US"/>
          </a:p>
        </p:txBody>
      </p:sp>
    </p:spTree>
    <p:extLst>
      <p:ext uri="{BB962C8B-B14F-4D97-AF65-F5344CB8AC3E}">
        <p14:creationId xmlns:p14="http://schemas.microsoft.com/office/powerpoint/2010/main" val="3724149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CBE8-C3E7-F2BC-2066-08D35F77F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D7CF52-C662-9B5B-868E-131BE5EF3A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A21140-62A4-69B7-7355-2D9032A93C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66841A-1B5A-E07F-525C-442106D3031F}"/>
              </a:ext>
            </a:extLst>
          </p:cNvPr>
          <p:cNvSpPr>
            <a:spLocks noGrp="1"/>
          </p:cNvSpPr>
          <p:nvPr>
            <p:ph type="dt" sz="half" idx="10"/>
          </p:nvPr>
        </p:nvSpPr>
        <p:spPr/>
        <p:txBody>
          <a:bodyPr/>
          <a:lstStyle/>
          <a:p>
            <a:fld id="{D975FD96-C12E-2749-AEF6-E6E848DB3B65}" type="datetimeFigureOut">
              <a:rPr lang="en-US" smtClean="0"/>
              <a:t>10/1/25</a:t>
            </a:fld>
            <a:endParaRPr lang="en-US"/>
          </a:p>
        </p:txBody>
      </p:sp>
      <p:sp>
        <p:nvSpPr>
          <p:cNvPr id="6" name="Footer Placeholder 5">
            <a:extLst>
              <a:ext uri="{FF2B5EF4-FFF2-40B4-BE49-F238E27FC236}">
                <a16:creationId xmlns:a16="http://schemas.microsoft.com/office/drawing/2014/main" id="{8E657EA9-BBF1-C14D-0039-65EEF5DDA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2D0263-6330-C912-8D1F-B995F9A22FCF}"/>
              </a:ext>
            </a:extLst>
          </p:cNvPr>
          <p:cNvSpPr>
            <a:spLocks noGrp="1"/>
          </p:cNvSpPr>
          <p:nvPr>
            <p:ph type="sldNum" sz="quarter" idx="12"/>
          </p:nvPr>
        </p:nvSpPr>
        <p:spPr/>
        <p:txBody>
          <a:bodyPr/>
          <a:lstStyle/>
          <a:p>
            <a:fld id="{0A33546B-B2AC-2043-B987-ECBE86AD7053}" type="slidenum">
              <a:rPr lang="en-US" smtClean="0"/>
              <a:t>‹#›</a:t>
            </a:fld>
            <a:endParaRPr lang="en-US"/>
          </a:p>
        </p:txBody>
      </p:sp>
    </p:spTree>
    <p:extLst>
      <p:ext uri="{BB962C8B-B14F-4D97-AF65-F5344CB8AC3E}">
        <p14:creationId xmlns:p14="http://schemas.microsoft.com/office/powerpoint/2010/main" val="452560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0CD110-2AC0-FD31-4C98-CA3EC3A846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F667DC-538A-2F01-778D-7FAEEBD3BF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B94803-BC20-7CB5-AB8D-E5B7C74014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75FD96-C12E-2749-AEF6-E6E848DB3B65}" type="datetimeFigureOut">
              <a:rPr lang="en-US" smtClean="0"/>
              <a:t>10/1/25</a:t>
            </a:fld>
            <a:endParaRPr lang="en-US"/>
          </a:p>
        </p:txBody>
      </p:sp>
      <p:sp>
        <p:nvSpPr>
          <p:cNvPr id="5" name="Footer Placeholder 4">
            <a:extLst>
              <a:ext uri="{FF2B5EF4-FFF2-40B4-BE49-F238E27FC236}">
                <a16:creationId xmlns:a16="http://schemas.microsoft.com/office/drawing/2014/main" id="{798598E3-BF42-00E8-82CC-4D1CE7996B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ED938AB-C171-05F3-D501-02D644D024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33546B-B2AC-2043-B987-ECBE86AD7053}" type="slidenum">
              <a:rPr lang="en-US" smtClean="0"/>
              <a:t>‹#›</a:t>
            </a:fld>
            <a:endParaRPr lang="en-US"/>
          </a:p>
        </p:txBody>
      </p:sp>
    </p:spTree>
    <p:extLst>
      <p:ext uri="{BB962C8B-B14F-4D97-AF65-F5344CB8AC3E}">
        <p14:creationId xmlns:p14="http://schemas.microsoft.com/office/powerpoint/2010/main" val="369365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5.tiff"/></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B8868-89B5-9E39-1505-48A770A5116D}"/>
              </a:ext>
            </a:extLst>
          </p:cNvPr>
          <p:cNvSpPr>
            <a:spLocks noGrp="1"/>
          </p:cNvSpPr>
          <p:nvPr>
            <p:ph type="title"/>
          </p:nvPr>
        </p:nvSpPr>
        <p:spPr/>
        <p:txBody>
          <a:bodyPr/>
          <a:lstStyle/>
          <a:p>
            <a:pPr algn="ctr"/>
            <a:r>
              <a:rPr lang="en-US" dirty="0"/>
              <a:t>Binary Phase Diagrams Part 2</a:t>
            </a:r>
          </a:p>
        </p:txBody>
      </p:sp>
      <p:pic>
        <p:nvPicPr>
          <p:cNvPr id="3" name="Picture 2">
            <a:extLst>
              <a:ext uri="{FF2B5EF4-FFF2-40B4-BE49-F238E27FC236}">
                <a16:creationId xmlns:a16="http://schemas.microsoft.com/office/drawing/2014/main" id="{58B372D7-AE39-2377-3C1F-9D2DBBC1BE2E}"/>
              </a:ext>
            </a:extLst>
          </p:cNvPr>
          <p:cNvPicPr>
            <a:picLocks noChangeAspect="1"/>
          </p:cNvPicPr>
          <p:nvPr/>
        </p:nvPicPr>
        <p:blipFill>
          <a:blip r:embed="rId3"/>
          <a:stretch>
            <a:fillRect/>
          </a:stretch>
        </p:blipFill>
        <p:spPr>
          <a:xfrm>
            <a:off x="1240065" y="1915886"/>
            <a:ext cx="9118758" cy="4354286"/>
          </a:xfrm>
          <a:prstGeom prst="rect">
            <a:avLst/>
          </a:prstGeom>
        </p:spPr>
      </p:pic>
    </p:spTree>
    <p:extLst>
      <p:ext uri="{BB962C8B-B14F-4D97-AF65-F5344CB8AC3E}">
        <p14:creationId xmlns:p14="http://schemas.microsoft.com/office/powerpoint/2010/main" val="2051203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31_time_00630.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40_time_00724.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45_time_00772.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49_time_00817.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51_ANNOT_time_00855.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6A156-2F12-E683-097C-85F4ED283B03}"/>
              </a:ext>
            </a:extLst>
          </p:cNvPr>
          <p:cNvPicPr>
            <a:picLocks noChangeAspect="1"/>
          </p:cNvPicPr>
          <p:nvPr/>
        </p:nvPicPr>
        <p:blipFill>
          <a:blip r:embed="rId2"/>
          <a:stretch>
            <a:fillRect/>
          </a:stretch>
        </p:blipFill>
        <p:spPr>
          <a:xfrm>
            <a:off x="625167" y="515038"/>
            <a:ext cx="10680220" cy="4715329"/>
          </a:xfrm>
          <a:prstGeom prst="rect">
            <a:avLst/>
          </a:prstGeom>
        </p:spPr>
      </p:pic>
    </p:spTree>
    <p:extLst>
      <p:ext uri="{BB962C8B-B14F-4D97-AF65-F5344CB8AC3E}">
        <p14:creationId xmlns:p14="http://schemas.microsoft.com/office/powerpoint/2010/main" val="1002676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C2650-C14E-3CDE-2D0E-51A1D546730E}"/>
              </a:ext>
            </a:extLst>
          </p:cNvPr>
          <p:cNvSpPr>
            <a:spLocks noGrp="1"/>
          </p:cNvSpPr>
          <p:nvPr>
            <p:ph type="title"/>
          </p:nvPr>
        </p:nvSpPr>
        <p:spPr>
          <a:xfrm>
            <a:off x="838200" y="201839"/>
            <a:ext cx="10515600" cy="728889"/>
          </a:xfrm>
        </p:spPr>
        <p:txBody>
          <a:bodyPr/>
          <a:lstStyle/>
          <a:p>
            <a:pPr algn="ctr"/>
            <a:r>
              <a:rPr lang="en-US" dirty="0"/>
              <a:t>Homework</a:t>
            </a:r>
          </a:p>
        </p:txBody>
      </p:sp>
      <p:pic>
        <p:nvPicPr>
          <p:cNvPr id="5" name="Picture 4">
            <a:extLst>
              <a:ext uri="{FF2B5EF4-FFF2-40B4-BE49-F238E27FC236}">
                <a16:creationId xmlns:a16="http://schemas.microsoft.com/office/drawing/2014/main" id="{FF2BE4BE-F611-1CB1-B203-4580CD537D0D}"/>
              </a:ext>
            </a:extLst>
          </p:cNvPr>
          <p:cNvPicPr>
            <a:picLocks noChangeAspect="1"/>
          </p:cNvPicPr>
          <p:nvPr/>
        </p:nvPicPr>
        <p:blipFill>
          <a:blip r:embed="rId2"/>
          <a:stretch>
            <a:fillRect/>
          </a:stretch>
        </p:blipFill>
        <p:spPr>
          <a:xfrm>
            <a:off x="419100" y="1006615"/>
            <a:ext cx="11353800" cy="1158551"/>
          </a:xfrm>
          <a:prstGeom prst="rect">
            <a:avLst/>
          </a:prstGeom>
        </p:spPr>
      </p:pic>
      <p:pic>
        <p:nvPicPr>
          <p:cNvPr id="6" name="Picture 5">
            <a:extLst>
              <a:ext uri="{FF2B5EF4-FFF2-40B4-BE49-F238E27FC236}">
                <a16:creationId xmlns:a16="http://schemas.microsoft.com/office/drawing/2014/main" id="{01CA1AB7-171A-1822-3A94-4BD5A3C4B472}"/>
              </a:ext>
            </a:extLst>
          </p:cNvPr>
          <p:cNvPicPr>
            <a:picLocks noChangeAspect="1"/>
          </p:cNvPicPr>
          <p:nvPr/>
        </p:nvPicPr>
        <p:blipFill>
          <a:blip r:embed="rId3"/>
          <a:stretch>
            <a:fillRect/>
          </a:stretch>
        </p:blipFill>
        <p:spPr>
          <a:xfrm>
            <a:off x="419099" y="2241053"/>
            <a:ext cx="10624776" cy="2211688"/>
          </a:xfrm>
          <a:prstGeom prst="rect">
            <a:avLst/>
          </a:prstGeom>
        </p:spPr>
      </p:pic>
      <p:pic>
        <p:nvPicPr>
          <p:cNvPr id="7" name="Picture 6">
            <a:extLst>
              <a:ext uri="{FF2B5EF4-FFF2-40B4-BE49-F238E27FC236}">
                <a16:creationId xmlns:a16="http://schemas.microsoft.com/office/drawing/2014/main" id="{2328FB1C-72B9-371D-237C-CB52427DD606}"/>
              </a:ext>
            </a:extLst>
          </p:cNvPr>
          <p:cNvPicPr>
            <a:picLocks noChangeAspect="1"/>
          </p:cNvPicPr>
          <p:nvPr/>
        </p:nvPicPr>
        <p:blipFill>
          <a:blip r:embed="rId4"/>
          <a:stretch>
            <a:fillRect/>
          </a:stretch>
        </p:blipFill>
        <p:spPr>
          <a:xfrm>
            <a:off x="419099" y="4711122"/>
            <a:ext cx="10085043" cy="1799406"/>
          </a:xfrm>
          <a:prstGeom prst="rect">
            <a:avLst/>
          </a:prstGeom>
        </p:spPr>
      </p:pic>
    </p:spTree>
    <p:extLst>
      <p:ext uri="{BB962C8B-B14F-4D97-AF65-F5344CB8AC3E}">
        <p14:creationId xmlns:p14="http://schemas.microsoft.com/office/powerpoint/2010/main" val="2110494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30206-F7E6-4F6A-F626-1044E39B45AC}"/>
              </a:ext>
            </a:extLst>
          </p:cNvPr>
          <p:cNvPicPr>
            <a:picLocks noChangeAspect="1"/>
          </p:cNvPicPr>
          <p:nvPr/>
        </p:nvPicPr>
        <p:blipFill>
          <a:blip r:embed="rId3"/>
          <a:stretch>
            <a:fillRect/>
          </a:stretch>
        </p:blipFill>
        <p:spPr>
          <a:xfrm>
            <a:off x="542680" y="1422578"/>
            <a:ext cx="11106640" cy="4503438"/>
          </a:xfrm>
          <a:prstGeom prst="rect">
            <a:avLst/>
          </a:prstGeom>
        </p:spPr>
      </p:pic>
      <p:sp>
        <p:nvSpPr>
          <p:cNvPr id="4" name="TextBox 3">
            <a:extLst>
              <a:ext uri="{FF2B5EF4-FFF2-40B4-BE49-F238E27FC236}">
                <a16:creationId xmlns:a16="http://schemas.microsoft.com/office/drawing/2014/main" id="{0FB37013-E513-6B6F-B7D0-9662E2B96CBA}"/>
              </a:ext>
            </a:extLst>
          </p:cNvPr>
          <p:cNvSpPr txBox="1"/>
          <p:nvPr/>
        </p:nvSpPr>
        <p:spPr>
          <a:xfrm>
            <a:off x="3288323" y="334108"/>
            <a:ext cx="5715000" cy="461665"/>
          </a:xfrm>
          <a:prstGeom prst="rect">
            <a:avLst/>
          </a:prstGeom>
          <a:noFill/>
        </p:spPr>
        <p:txBody>
          <a:bodyPr wrap="square" rtlCol="0">
            <a:spAutoFit/>
          </a:bodyPr>
          <a:lstStyle/>
          <a:p>
            <a:pPr algn="ctr"/>
            <a:r>
              <a:rPr lang="en-US" sz="2400" dirty="0"/>
              <a:t>Ternary Phase Diagrams</a:t>
            </a:r>
          </a:p>
        </p:txBody>
      </p:sp>
    </p:spTree>
    <p:extLst>
      <p:ext uri="{BB962C8B-B14F-4D97-AF65-F5344CB8AC3E}">
        <p14:creationId xmlns:p14="http://schemas.microsoft.com/office/powerpoint/2010/main" val="3728430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01_time_00083.50s.jpg"/>
          <p:cNvPicPr>
            <a:picLocks noChangeAspect="1"/>
          </p:cNvPicPr>
          <p:nvPr/>
        </p:nvPicPr>
        <p:blipFill>
          <a:blip r:embed="rId3"/>
          <a:stretch>
            <a:fillRect/>
          </a:stretch>
        </p:blipFill>
        <p:spPr>
          <a:xfrm>
            <a:off x="0" y="0"/>
            <a:ext cx="12191695" cy="6858000"/>
          </a:xfrm>
          <a:prstGeom prst="rect">
            <a:avLst/>
          </a:prstGeom>
        </p:spPr>
      </p:pic>
      <p:sp>
        <p:nvSpPr>
          <p:cNvPr id="3" name="TextBox 2">
            <a:extLst>
              <a:ext uri="{FF2B5EF4-FFF2-40B4-BE49-F238E27FC236}">
                <a16:creationId xmlns:a16="http://schemas.microsoft.com/office/drawing/2014/main" id="{87DFCF7B-4092-9EA5-2FF3-B90024608236}"/>
              </a:ext>
            </a:extLst>
          </p:cNvPr>
          <p:cNvSpPr txBox="1"/>
          <p:nvPr/>
        </p:nvSpPr>
        <p:spPr>
          <a:xfrm>
            <a:off x="7330698" y="4742481"/>
            <a:ext cx="4045058" cy="1569660"/>
          </a:xfrm>
          <a:prstGeom prst="rect">
            <a:avLst/>
          </a:prstGeom>
          <a:solidFill>
            <a:schemeClr val="bg1"/>
          </a:solidFill>
        </p:spPr>
        <p:txBody>
          <a:bodyPr wrap="square" rtlCol="0">
            <a:spAutoFit/>
          </a:bodyPr>
          <a:lstStyle/>
          <a:p>
            <a:pPr algn="ctr"/>
            <a:r>
              <a:rPr lang="en-US" sz="2400" dirty="0"/>
              <a:t>An equilateral triangle for the base and a vertical axis for temperature</a:t>
            </a:r>
          </a:p>
          <a:p>
            <a:endParaRPr lang="en-US"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07_time_00144.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01_time_00084.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09_time_00173.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DA739E-8505-096A-1C39-D0CE15355C6E}"/>
              </a:ext>
            </a:extLst>
          </p:cNvPr>
          <p:cNvPicPr>
            <a:picLocks noChangeAspect="1"/>
          </p:cNvPicPr>
          <p:nvPr/>
        </p:nvPicPr>
        <p:blipFill>
          <a:blip r:embed="rId3"/>
          <a:stretch>
            <a:fillRect/>
          </a:stretch>
        </p:blipFill>
        <p:spPr>
          <a:xfrm>
            <a:off x="2426569" y="0"/>
            <a:ext cx="7338861" cy="6858000"/>
          </a:xfrm>
          <a:prstGeom prst="rect">
            <a:avLst/>
          </a:prstGeom>
        </p:spPr>
      </p:pic>
    </p:spTree>
    <p:extLst>
      <p:ext uri="{BB962C8B-B14F-4D97-AF65-F5344CB8AC3E}">
        <p14:creationId xmlns:p14="http://schemas.microsoft.com/office/powerpoint/2010/main" val="359822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5344B0-BC17-DA89-A7F1-3FF516F1F55C}"/>
              </a:ext>
            </a:extLst>
          </p:cNvPr>
          <p:cNvPicPr>
            <a:picLocks noChangeAspect="1"/>
          </p:cNvPicPr>
          <p:nvPr/>
        </p:nvPicPr>
        <p:blipFill>
          <a:blip r:embed="rId3"/>
          <a:stretch>
            <a:fillRect/>
          </a:stretch>
        </p:blipFill>
        <p:spPr>
          <a:xfrm>
            <a:off x="2209800" y="17915"/>
            <a:ext cx="7772400" cy="6822169"/>
          </a:xfrm>
          <a:prstGeom prst="rect">
            <a:avLst/>
          </a:prstGeom>
        </p:spPr>
      </p:pic>
    </p:spTree>
    <p:extLst>
      <p:ext uri="{BB962C8B-B14F-4D97-AF65-F5344CB8AC3E}">
        <p14:creationId xmlns:p14="http://schemas.microsoft.com/office/powerpoint/2010/main" val="496158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BDCAF9-8B64-4DA3-8563-76214DC28C3B}"/>
              </a:ext>
            </a:extLst>
          </p:cNvPr>
          <p:cNvPicPr>
            <a:picLocks noChangeAspect="1"/>
          </p:cNvPicPr>
          <p:nvPr/>
        </p:nvPicPr>
        <p:blipFill>
          <a:blip r:embed="rId3"/>
          <a:stretch>
            <a:fillRect/>
          </a:stretch>
        </p:blipFill>
        <p:spPr>
          <a:xfrm>
            <a:off x="2217393" y="0"/>
            <a:ext cx="7757213" cy="6858000"/>
          </a:xfrm>
          <a:prstGeom prst="rect">
            <a:avLst/>
          </a:prstGeom>
        </p:spPr>
      </p:pic>
    </p:spTree>
    <p:extLst>
      <p:ext uri="{BB962C8B-B14F-4D97-AF65-F5344CB8AC3E}">
        <p14:creationId xmlns:p14="http://schemas.microsoft.com/office/powerpoint/2010/main" val="3972789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90033F-AAC8-9B93-C90C-8B7164ACCA93}"/>
              </a:ext>
            </a:extLst>
          </p:cNvPr>
          <p:cNvPicPr>
            <a:picLocks noChangeAspect="1"/>
          </p:cNvPicPr>
          <p:nvPr/>
        </p:nvPicPr>
        <p:blipFill>
          <a:blip r:embed="rId3"/>
          <a:stretch>
            <a:fillRect/>
          </a:stretch>
        </p:blipFill>
        <p:spPr>
          <a:xfrm>
            <a:off x="2324700" y="0"/>
            <a:ext cx="7542599" cy="6858000"/>
          </a:xfrm>
          <a:prstGeom prst="rect">
            <a:avLst/>
          </a:prstGeom>
        </p:spPr>
      </p:pic>
    </p:spTree>
    <p:extLst>
      <p:ext uri="{BB962C8B-B14F-4D97-AF65-F5344CB8AC3E}">
        <p14:creationId xmlns:p14="http://schemas.microsoft.com/office/powerpoint/2010/main" val="3677173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61ACAD-B660-D4BF-B176-C2361AE40A2B}"/>
              </a:ext>
            </a:extLst>
          </p:cNvPr>
          <p:cNvPicPr>
            <a:picLocks noChangeAspect="1"/>
          </p:cNvPicPr>
          <p:nvPr/>
        </p:nvPicPr>
        <p:blipFill>
          <a:blip r:embed="rId3"/>
          <a:stretch>
            <a:fillRect/>
          </a:stretch>
        </p:blipFill>
        <p:spPr>
          <a:xfrm>
            <a:off x="2401373" y="0"/>
            <a:ext cx="7389254" cy="6858000"/>
          </a:xfrm>
          <a:prstGeom prst="rect">
            <a:avLst/>
          </a:prstGeom>
        </p:spPr>
      </p:pic>
    </p:spTree>
    <p:extLst>
      <p:ext uri="{BB962C8B-B14F-4D97-AF65-F5344CB8AC3E}">
        <p14:creationId xmlns:p14="http://schemas.microsoft.com/office/powerpoint/2010/main" val="548294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10_time_00348.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12_ANNOT_time_00463.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E0942-60E6-FE98-3206-CA8A782C0417}"/>
              </a:ext>
            </a:extLst>
          </p:cNvPr>
          <p:cNvPicPr>
            <a:picLocks noChangeAspect="1"/>
          </p:cNvPicPr>
          <p:nvPr/>
        </p:nvPicPr>
        <p:blipFill>
          <a:blip r:embed="rId3"/>
          <a:stretch>
            <a:fillRect/>
          </a:stretch>
        </p:blipFill>
        <p:spPr>
          <a:xfrm>
            <a:off x="1735015" y="115802"/>
            <a:ext cx="7772400" cy="662639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F55CCC-D814-B8EA-9F36-B96A2CC76264}"/>
              </a:ext>
            </a:extLst>
          </p:cNvPr>
          <p:cNvPicPr>
            <a:picLocks noChangeAspect="1"/>
          </p:cNvPicPr>
          <p:nvPr/>
        </p:nvPicPr>
        <p:blipFill>
          <a:blip r:embed="rId3"/>
          <a:stretch>
            <a:fillRect/>
          </a:stretch>
        </p:blipFill>
        <p:spPr>
          <a:xfrm>
            <a:off x="1667359" y="0"/>
            <a:ext cx="8353071" cy="6542666"/>
          </a:xfrm>
          <a:prstGeom prst="rect">
            <a:avLst/>
          </a:prstGeom>
        </p:spPr>
      </p:pic>
    </p:spTree>
    <p:extLst>
      <p:ext uri="{BB962C8B-B14F-4D97-AF65-F5344CB8AC3E}">
        <p14:creationId xmlns:p14="http://schemas.microsoft.com/office/powerpoint/2010/main" val="738097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02_time_00116.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D282EE-D208-8E0F-B77F-8FC0F75A5B10}"/>
              </a:ext>
            </a:extLst>
          </p:cNvPr>
          <p:cNvPicPr>
            <a:picLocks noChangeAspect="1"/>
          </p:cNvPicPr>
          <p:nvPr/>
        </p:nvPicPr>
        <p:blipFill>
          <a:blip r:embed="rId3"/>
          <a:stretch>
            <a:fillRect/>
          </a:stretch>
        </p:blipFill>
        <p:spPr>
          <a:xfrm>
            <a:off x="1488831" y="0"/>
            <a:ext cx="8891338"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16_time_00629.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17_time_00769.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21_time_00799.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24_time_00831.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B2E219-801C-0545-48EA-D40F527F0519}"/>
              </a:ext>
            </a:extLst>
          </p:cNvPr>
          <p:cNvPicPr>
            <a:picLocks noChangeAspect="1"/>
          </p:cNvPicPr>
          <p:nvPr/>
        </p:nvPicPr>
        <p:blipFill>
          <a:blip r:embed="rId3"/>
          <a:stretch>
            <a:fillRect/>
          </a:stretch>
        </p:blipFill>
        <p:spPr>
          <a:xfrm>
            <a:off x="2209800" y="96307"/>
            <a:ext cx="7772400" cy="6665386"/>
          </a:xfrm>
          <a:prstGeom prst="rect">
            <a:avLst/>
          </a:prstGeom>
        </p:spPr>
      </p:pic>
    </p:spTree>
    <p:extLst>
      <p:ext uri="{BB962C8B-B14F-4D97-AF65-F5344CB8AC3E}">
        <p14:creationId xmlns:p14="http://schemas.microsoft.com/office/powerpoint/2010/main" val="1554407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2ED1B-7957-CF98-9A6E-0135544F27EE}"/>
              </a:ext>
            </a:extLst>
          </p:cNvPr>
          <p:cNvPicPr>
            <a:picLocks noChangeAspect="1"/>
          </p:cNvPicPr>
          <p:nvPr/>
        </p:nvPicPr>
        <p:blipFill>
          <a:blip r:embed="rId2"/>
          <a:stretch>
            <a:fillRect/>
          </a:stretch>
        </p:blipFill>
        <p:spPr>
          <a:xfrm>
            <a:off x="2209800" y="96405"/>
            <a:ext cx="7772400" cy="6665189"/>
          </a:xfrm>
          <a:prstGeom prst="rect">
            <a:avLst/>
          </a:prstGeom>
        </p:spPr>
      </p:pic>
    </p:spTree>
    <p:extLst>
      <p:ext uri="{BB962C8B-B14F-4D97-AF65-F5344CB8AC3E}">
        <p14:creationId xmlns:p14="http://schemas.microsoft.com/office/powerpoint/2010/main" val="2926221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7B3E08-B818-5A4B-86AB-E3411F1ED104}"/>
              </a:ext>
            </a:extLst>
          </p:cNvPr>
          <p:cNvPicPr>
            <a:picLocks noChangeAspect="1"/>
          </p:cNvPicPr>
          <p:nvPr/>
        </p:nvPicPr>
        <p:blipFill>
          <a:blip r:embed="rId3"/>
          <a:stretch>
            <a:fillRect/>
          </a:stretch>
        </p:blipFill>
        <p:spPr>
          <a:xfrm>
            <a:off x="2780812" y="378814"/>
            <a:ext cx="7772400" cy="6100371"/>
          </a:xfrm>
          <a:prstGeom prst="rect">
            <a:avLst/>
          </a:prstGeom>
        </p:spPr>
      </p:pic>
      <p:pic>
        <p:nvPicPr>
          <p:cNvPr id="4" name="Picture 3">
            <a:extLst>
              <a:ext uri="{FF2B5EF4-FFF2-40B4-BE49-F238E27FC236}">
                <a16:creationId xmlns:a16="http://schemas.microsoft.com/office/drawing/2014/main" id="{3AF00277-2B53-8587-DC35-B7AF2D976187}"/>
              </a:ext>
            </a:extLst>
          </p:cNvPr>
          <p:cNvPicPr>
            <a:picLocks noChangeAspect="1"/>
          </p:cNvPicPr>
          <p:nvPr/>
        </p:nvPicPr>
        <p:blipFill>
          <a:blip r:embed="rId4"/>
          <a:stretch>
            <a:fillRect/>
          </a:stretch>
        </p:blipFill>
        <p:spPr>
          <a:xfrm>
            <a:off x="630365" y="2022151"/>
            <a:ext cx="2654300" cy="177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7B3E08-B818-5A4B-86AB-E3411F1ED104}"/>
              </a:ext>
            </a:extLst>
          </p:cNvPr>
          <p:cNvPicPr>
            <a:picLocks noChangeAspect="1"/>
          </p:cNvPicPr>
          <p:nvPr/>
        </p:nvPicPr>
        <p:blipFill>
          <a:blip r:embed="rId3"/>
          <a:stretch>
            <a:fillRect/>
          </a:stretch>
        </p:blipFill>
        <p:spPr>
          <a:xfrm>
            <a:off x="3159786" y="0"/>
            <a:ext cx="7393426" cy="5802923"/>
          </a:xfrm>
          <a:prstGeom prst="rect">
            <a:avLst/>
          </a:prstGeom>
        </p:spPr>
      </p:pic>
      <p:pic>
        <p:nvPicPr>
          <p:cNvPr id="4" name="Picture 3">
            <a:extLst>
              <a:ext uri="{FF2B5EF4-FFF2-40B4-BE49-F238E27FC236}">
                <a16:creationId xmlns:a16="http://schemas.microsoft.com/office/drawing/2014/main" id="{3AF00277-2B53-8587-DC35-B7AF2D976187}"/>
              </a:ext>
            </a:extLst>
          </p:cNvPr>
          <p:cNvPicPr>
            <a:picLocks noChangeAspect="1"/>
          </p:cNvPicPr>
          <p:nvPr/>
        </p:nvPicPr>
        <p:blipFill>
          <a:blip r:embed="rId4"/>
          <a:stretch>
            <a:fillRect/>
          </a:stretch>
        </p:blipFill>
        <p:spPr>
          <a:xfrm>
            <a:off x="552379" y="2012461"/>
            <a:ext cx="2654300" cy="1778000"/>
          </a:xfrm>
          <a:prstGeom prst="rect">
            <a:avLst/>
          </a:prstGeom>
        </p:spPr>
      </p:pic>
      <p:pic>
        <p:nvPicPr>
          <p:cNvPr id="2" name="Picture 1">
            <a:extLst>
              <a:ext uri="{FF2B5EF4-FFF2-40B4-BE49-F238E27FC236}">
                <a16:creationId xmlns:a16="http://schemas.microsoft.com/office/drawing/2014/main" id="{AE0F9E33-D834-6676-7535-6929CE97AC00}"/>
              </a:ext>
            </a:extLst>
          </p:cNvPr>
          <p:cNvPicPr>
            <a:picLocks noChangeAspect="1"/>
          </p:cNvPicPr>
          <p:nvPr/>
        </p:nvPicPr>
        <p:blipFill>
          <a:blip r:embed="rId5"/>
          <a:stretch>
            <a:fillRect/>
          </a:stretch>
        </p:blipFill>
        <p:spPr>
          <a:xfrm>
            <a:off x="3159786" y="5930900"/>
            <a:ext cx="6845300" cy="927100"/>
          </a:xfrm>
          <a:prstGeom prst="rect">
            <a:avLst/>
          </a:prstGeom>
        </p:spPr>
      </p:pic>
    </p:spTree>
    <p:extLst>
      <p:ext uri="{BB962C8B-B14F-4D97-AF65-F5344CB8AC3E}">
        <p14:creationId xmlns:p14="http://schemas.microsoft.com/office/powerpoint/2010/main" val="3855519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33_time_01111.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04_time_00150.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36_ANNOT_time_01127.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37_time_01133.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38_time_01175.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E8A66-959C-0F68-364F-030F71F09C9B}"/>
              </a:ext>
            </a:extLst>
          </p:cNvPr>
          <p:cNvPicPr>
            <a:picLocks noChangeAspect="1"/>
          </p:cNvPicPr>
          <p:nvPr/>
        </p:nvPicPr>
        <p:blipFill>
          <a:blip r:embed="rId2"/>
          <a:stretch>
            <a:fillRect/>
          </a:stretch>
        </p:blipFill>
        <p:spPr>
          <a:xfrm>
            <a:off x="249115" y="1259778"/>
            <a:ext cx="11693770" cy="3578922"/>
          </a:xfrm>
          <a:prstGeom prst="rect">
            <a:avLst/>
          </a:prstGeom>
        </p:spPr>
      </p:pic>
    </p:spTree>
    <p:extLst>
      <p:ext uri="{BB962C8B-B14F-4D97-AF65-F5344CB8AC3E}">
        <p14:creationId xmlns:p14="http://schemas.microsoft.com/office/powerpoint/2010/main" val="782895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88E-25AF-4D17-B091-18B8E57E9002}"/>
              </a:ext>
            </a:extLst>
          </p:cNvPr>
          <p:cNvSpPr txBox="1"/>
          <p:nvPr/>
        </p:nvSpPr>
        <p:spPr>
          <a:xfrm>
            <a:off x="758283" y="468351"/>
            <a:ext cx="4148254" cy="369332"/>
          </a:xfrm>
          <a:prstGeom prst="rect">
            <a:avLst/>
          </a:prstGeom>
          <a:noFill/>
        </p:spPr>
        <p:txBody>
          <a:bodyPr wrap="square" rtlCol="0">
            <a:spAutoFit/>
          </a:bodyPr>
          <a:lstStyle/>
          <a:p>
            <a:r>
              <a:rPr lang="en-US" dirty="0"/>
              <a:t>Homework</a:t>
            </a:r>
          </a:p>
        </p:txBody>
      </p:sp>
      <p:pic>
        <p:nvPicPr>
          <p:cNvPr id="3" name="Picture 2">
            <a:extLst>
              <a:ext uri="{FF2B5EF4-FFF2-40B4-BE49-F238E27FC236}">
                <a16:creationId xmlns:a16="http://schemas.microsoft.com/office/drawing/2014/main" id="{EB5779BE-D2AA-6664-57ED-441D377B2FAD}"/>
              </a:ext>
            </a:extLst>
          </p:cNvPr>
          <p:cNvPicPr>
            <a:picLocks noChangeAspect="1"/>
          </p:cNvPicPr>
          <p:nvPr/>
        </p:nvPicPr>
        <p:blipFill>
          <a:blip r:embed="rId2"/>
          <a:stretch>
            <a:fillRect/>
          </a:stretch>
        </p:blipFill>
        <p:spPr>
          <a:xfrm>
            <a:off x="914400" y="1339700"/>
            <a:ext cx="9812667" cy="1080113"/>
          </a:xfrm>
          <a:prstGeom prst="rect">
            <a:avLst/>
          </a:prstGeom>
        </p:spPr>
      </p:pic>
      <p:pic>
        <p:nvPicPr>
          <p:cNvPr id="4" name="Picture 3">
            <a:extLst>
              <a:ext uri="{FF2B5EF4-FFF2-40B4-BE49-F238E27FC236}">
                <a16:creationId xmlns:a16="http://schemas.microsoft.com/office/drawing/2014/main" id="{72EBD420-7332-7CC0-C247-CC9CCD0779E1}"/>
              </a:ext>
            </a:extLst>
          </p:cNvPr>
          <p:cNvPicPr>
            <a:picLocks noChangeAspect="1"/>
          </p:cNvPicPr>
          <p:nvPr/>
        </p:nvPicPr>
        <p:blipFill>
          <a:blip r:embed="rId3"/>
          <a:stretch>
            <a:fillRect/>
          </a:stretch>
        </p:blipFill>
        <p:spPr>
          <a:xfrm>
            <a:off x="3734267" y="2813342"/>
            <a:ext cx="4172932" cy="3936170"/>
          </a:xfrm>
          <a:prstGeom prst="rect">
            <a:avLst/>
          </a:prstGeom>
        </p:spPr>
      </p:pic>
    </p:spTree>
    <p:extLst>
      <p:ext uri="{BB962C8B-B14F-4D97-AF65-F5344CB8AC3E}">
        <p14:creationId xmlns:p14="http://schemas.microsoft.com/office/powerpoint/2010/main" val="2235847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person and a crane&#10;&#10;Description automatically generated">
            <a:extLst>
              <a:ext uri="{FF2B5EF4-FFF2-40B4-BE49-F238E27FC236}">
                <a16:creationId xmlns:a16="http://schemas.microsoft.com/office/drawing/2014/main" id="{9F6BF207-63DD-EBF2-9D37-1F0E995009DD}"/>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628430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person on a scale&#10;&#10;Description automatically generated">
            <a:extLst>
              <a:ext uri="{FF2B5EF4-FFF2-40B4-BE49-F238E27FC236}">
                <a16:creationId xmlns:a16="http://schemas.microsoft.com/office/drawing/2014/main" id="{F73E1EA9-134A-4776-75E8-351FF20FC4B6}"/>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546103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Where do Phase Diagrams Come From?</a:t>
            </a:r>
          </a:p>
        </p:txBody>
      </p:sp>
      <p:sp>
        <p:nvSpPr>
          <p:cNvPr id="3" name="Subtitle 2"/>
          <p:cNvSpPr>
            <a:spLocks noGrp="1"/>
          </p:cNvSpPr>
          <p:nvPr>
            <p:ph type="subTitle" idx="1"/>
          </p:nvPr>
        </p:nvSpPr>
        <p:spPr/>
        <p:txBody>
          <a:bodyPr>
            <a:normAutofit/>
          </a:bodyPr>
          <a:lstStyle/>
          <a:p>
            <a:r>
              <a:rPr lang="en-US" dirty="0"/>
              <a:t>F=U-TS</a:t>
            </a:r>
          </a:p>
          <a:p>
            <a:r>
              <a:rPr lang="en-US" dirty="0"/>
              <a:t>Matter seeks to minimize the </a:t>
            </a:r>
            <a:r>
              <a:rPr lang="en-US" dirty="0" err="1"/>
              <a:t>Helmoltz</a:t>
            </a:r>
            <a:r>
              <a:rPr lang="en-US" dirty="0"/>
              <a:t> free energy at constant temp and Volume</a:t>
            </a:r>
          </a:p>
        </p:txBody>
      </p:sp>
    </p:spTree>
    <p:extLst>
      <p:ext uri="{BB962C8B-B14F-4D97-AF65-F5344CB8AC3E}">
        <p14:creationId xmlns:p14="http://schemas.microsoft.com/office/powerpoint/2010/main" val="4190948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08756" y="1217984"/>
            <a:ext cx="5403389" cy="5272238"/>
          </a:xfrm>
          <a:prstGeom prst="rect">
            <a:avLst/>
          </a:prstGeom>
        </p:spPr>
      </p:pic>
      <p:pic>
        <p:nvPicPr>
          <p:cNvPr id="2" name="Picture 1">
            <a:extLst>
              <a:ext uri="{FF2B5EF4-FFF2-40B4-BE49-F238E27FC236}">
                <a16:creationId xmlns:a16="http://schemas.microsoft.com/office/drawing/2014/main" id="{D9EF28DF-7CE1-7C4E-B763-4A562093265F}"/>
              </a:ext>
            </a:extLst>
          </p:cNvPr>
          <p:cNvPicPr>
            <a:picLocks noChangeAspect="1"/>
          </p:cNvPicPr>
          <p:nvPr/>
        </p:nvPicPr>
        <p:blipFill>
          <a:blip r:embed="rId4"/>
          <a:stretch>
            <a:fillRect/>
          </a:stretch>
        </p:blipFill>
        <p:spPr>
          <a:xfrm>
            <a:off x="3848504" y="90100"/>
            <a:ext cx="6263640" cy="1213686"/>
          </a:xfrm>
          <a:prstGeom prst="rect">
            <a:avLst/>
          </a:prstGeom>
        </p:spPr>
      </p:pic>
      <p:sp>
        <p:nvSpPr>
          <p:cNvPr id="3" name="TextBox 2">
            <a:extLst>
              <a:ext uri="{FF2B5EF4-FFF2-40B4-BE49-F238E27FC236}">
                <a16:creationId xmlns:a16="http://schemas.microsoft.com/office/drawing/2014/main" id="{2BB69ABF-85DA-5048-840F-69B860D53AB3}"/>
              </a:ext>
            </a:extLst>
          </p:cNvPr>
          <p:cNvSpPr txBox="1"/>
          <p:nvPr/>
        </p:nvSpPr>
        <p:spPr>
          <a:xfrm>
            <a:off x="2015490" y="1771650"/>
            <a:ext cx="2430130" cy="3416320"/>
          </a:xfrm>
          <a:prstGeom prst="rect">
            <a:avLst/>
          </a:prstGeom>
          <a:noFill/>
        </p:spPr>
        <p:txBody>
          <a:bodyPr wrap="square" rtlCol="0">
            <a:spAutoFit/>
          </a:bodyPr>
          <a:lstStyle/>
          <a:p>
            <a:r>
              <a:rPr lang="en-US" sz="2400" dirty="0"/>
              <a:t>Entropy term is positive because there are more ways of rearranging 2 atoms in space then 1. Maximum at x=0.5. </a:t>
            </a:r>
          </a:p>
        </p:txBody>
      </p:sp>
    </p:spTree>
    <p:extLst>
      <p:ext uri="{BB962C8B-B14F-4D97-AF65-F5344CB8AC3E}">
        <p14:creationId xmlns:p14="http://schemas.microsoft.com/office/powerpoint/2010/main" val="1712803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01790" y="1020781"/>
            <a:ext cx="5716592" cy="5875020"/>
          </a:xfrm>
          <a:prstGeom prst="rect">
            <a:avLst/>
          </a:prstGeom>
        </p:spPr>
      </p:pic>
      <p:pic>
        <p:nvPicPr>
          <p:cNvPr id="2" name="Picture 1">
            <a:extLst>
              <a:ext uri="{FF2B5EF4-FFF2-40B4-BE49-F238E27FC236}">
                <a16:creationId xmlns:a16="http://schemas.microsoft.com/office/drawing/2014/main" id="{72F50344-CA94-274B-B345-8CE1E59A533A}"/>
              </a:ext>
            </a:extLst>
          </p:cNvPr>
          <p:cNvPicPr>
            <a:picLocks noChangeAspect="1"/>
          </p:cNvPicPr>
          <p:nvPr/>
        </p:nvPicPr>
        <p:blipFill>
          <a:blip r:embed="rId4"/>
          <a:stretch>
            <a:fillRect/>
          </a:stretch>
        </p:blipFill>
        <p:spPr>
          <a:xfrm>
            <a:off x="3307080" y="65407"/>
            <a:ext cx="7360920" cy="955374"/>
          </a:xfrm>
          <a:prstGeom prst="rect">
            <a:avLst/>
          </a:prstGeom>
        </p:spPr>
      </p:pic>
      <p:sp>
        <p:nvSpPr>
          <p:cNvPr id="5" name="TextBox 4">
            <a:extLst>
              <a:ext uri="{FF2B5EF4-FFF2-40B4-BE49-F238E27FC236}">
                <a16:creationId xmlns:a16="http://schemas.microsoft.com/office/drawing/2014/main" id="{BD14CEB9-8EE9-2B41-803B-732147355619}"/>
              </a:ext>
            </a:extLst>
          </p:cNvPr>
          <p:cNvSpPr txBox="1"/>
          <p:nvPr/>
        </p:nvSpPr>
        <p:spPr>
          <a:xfrm>
            <a:off x="2015490" y="1771650"/>
            <a:ext cx="2407827" cy="4154984"/>
          </a:xfrm>
          <a:prstGeom prst="rect">
            <a:avLst/>
          </a:prstGeom>
          <a:noFill/>
        </p:spPr>
        <p:txBody>
          <a:bodyPr wrap="square" rtlCol="0">
            <a:spAutoFit/>
          </a:bodyPr>
          <a:lstStyle/>
          <a:p>
            <a:r>
              <a:rPr lang="en-US" sz="2400" dirty="0"/>
              <a:t>Internal energy term is from bonding, which can be energetically favorable or unfavorable.</a:t>
            </a:r>
          </a:p>
          <a:p>
            <a:endParaRPr lang="en-US" sz="2400" dirty="0"/>
          </a:p>
          <a:p>
            <a:r>
              <a:rPr lang="en-US" sz="2400" dirty="0"/>
              <a:t>P is number of nearest neighbors.</a:t>
            </a:r>
          </a:p>
        </p:txBody>
      </p:sp>
      <p:sp>
        <p:nvSpPr>
          <p:cNvPr id="6" name="TextBox 5">
            <a:extLst>
              <a:ext uri="{FF2B5EF4-FFF2-40B4-BE49-F238E27FC236}">
                <a16:creationId xmlns:a16="http://schemas.microsoft.com/office/drawing/2014/main" id="{2058A15E-712A-B285-5D4C-70D055A2EFE2}"/>
              </a:ext>
            </a:extLst>
          </p:cNvPr>
          <p:cNvSpPr txBox="1"/>
          <p:nvPr/>
        </p:nvSpPr>
        <p:spPr>
          <a:xfrm>
            <a:off x="6021191" y="1402318"/>
            <a:ext cx="4572000" cy="369332"/>
          </a:xfrm>
          <a:prstGeom prst="rect">
            <a:avLst/>
          </a:prstGeom>
          <a:noFill/>
        </p:spPr>
        <p:txBody>
          <a:bodyPr wrap="square">
            <a:spAutoFit/>
          </a:bodyPr>
          <a:lstStyle/>
          <a:p>
            <a:r>
              <a:rPr lang="el-GR" dirty="0">
                <a:latin typeface="Symbol" pitchFamily="2" charset="2"/>
              </a:rPr>
              <a:t>ε≡</a:t>
            </a:r>
            <a:r>
              <a:rPr lang="en-US" dirty="0">
                <a:latin typeface="Helvetica" pitchFamily="2" charset="0"/>
              </a:rPr>
              <a:t>u_AB</a:t>
            </a:r>
            <a:r>
              <a:rPr lang="en-US" dirty="0">
                <a:latin typeface="Symbol" pitchFamily="2" charset="2"/>
              </a:rPr>
              <a:t>−</a:t>
            </a:r>
            <a:r>
              <a:rPr lang="en-US" dirty="0">
                <a:latin typeface="Helvetica" pitchFamily="2" charset="0"/>
              </a:rPr>
              <a:t>1⁄2(</a:t>
            </a:r>
            <a:r>
              <a:rPr lang="en-US" dirty="0" err="1">
                <a:latin typeface="Helvetica" pitchFamily="2" charset="0"/>
              </a:rPr>
              <a:t>u_AA+u_BB</a:t>
            </a:r>
            <a:r>
              <a:rPr lang="en-US" dirty="0">
                <a:latin typeface="Helvetica" pitchFamily="2" charset="0"/>
              </a:rPr>
              <a:t>). </a:t>
            </a:r>
            <a:endParaRPr lang="en-US" dirty="0"/>
          </a:p>
        </p:txBody>
      </p:sp>
    </p:spTree>
    <p:extLst>
      <p:ext uri="{BB962C8B-B14F-4D97-AF65-F5344CB8AC3E}">
        <p14:creationId xmlns:p14="http://schemas.microsoft.com/office/powerpoint/2010/main" val="1785654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09_time_00239.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84045" y="1291590"/>
            <a:ext cx="5306958" cy="5566410"/>
          </a:xfrm>
          <a:prstGeom prst="rect">
            <a:avLst/>
          </a:prstGeom>
        </p:spPr>
      </p:pic>
      <p:pic>
        <p:nvPicPr>
          <p:cNvPr id="2" name="Picture 1">
            <a:extLst>
              <a:ext uri="{FF2B5EF4-FFF2-40B4-BE49-F238E27FC236}">
                <a16:creationId xmlns:a16="http://schemas.microsoft.com/office/drawing/2014/main" id="{12444E7E-6A7F-0944-A9B9-39BB2CA4030B}"/>
              </a:ext>
            </a:extLst>
          </p:cNvPr>
          <p:cNvPicPr>
            <a:picLocks noChangeAspect="1"/>
          </p:cNvPicPr>
          <p:nvPr/>
        </p:nvPicPr>
        <p:blipFill>
          <a:blip r:embed="rId4"/>
          <a:stretch>
            <a:fillRect/>
          </a:stretch>
        </p:blipFill>
        <p:spPr>
          <a:xfrm>
            <a:off x="1524000" y="563510"/>
            <a:ext cx="9144000" cy="728080"/>
          </a:xfrm>
          <a:prstGeom prst="rect">
            <a:avLst/>
          </a:prstGeom>
        </p:spPr>
      </p:pic>
      <p:sp>
        <p:nvSpPr>
          <p:cNvPr id="3" name="TextBox 2">
            <a:extLst>
              <a:ext uri="{FF2B5EF4-FFF2-40B4-BE49-F238E27FC236}">
                <a16:creationId xmlns:a16="http://schemas.microsoft.com/office/drawing/2014/main" id="{F292D6A9-71E8-344F-A474-59080EF8E78A}"/>
              </a:ext>
            </a:extLst>
          </p:cNvPr>
          <p:cNvSpPr txBox="1"/>
          <p:nvPr/>
        </p:nvSpPr>
        <p:spPr>
          <a:xfrm>
            <a:off x="3862932" y="119034"/>
            <a:ext cx="4466137" cy="461665"/>
          </a:xfrm>
          <a:prstGeom prst="rect">
            <a:avLst/>
          </a:prstGeom>
          <a:noFill/>
        </p:spPr>
        <p:txBody>
          <a:bodyPr wrap="square" rtlCol="0">
            <a:spAutoFit/>
          </a:bodyPr>
          <a:lstStyle/>
          <a:p>
            <a:pPr algn="ctr"/>
            <a:r>
              <a:rPr lang="en-US" sz="2400" dirty="0">
                <a:latin typeface="Helvetica" pitchFamily="2" charset="0"/>
              </a:rPr>
              <a:t>F(</a:t>
            </a:r>
            <a:r>
              <a:rPr lang="en-US" sz="2400" dirty="0" err="1">
                <a:latin typeface="Helvetica" pitchFamily="2" charset="0"/>
              </a:rPr>
              <a:t>x,T</a:t>
            </a:r>
            <a:r>
              <a:rPr lang="en-US" sz="2400" dirty="0">
                <a:latin typeface="Helvetica" pitchFamily="2" charset="0"/>
              </a:rPr>
              <a:t>)=</a:t>
            </a:r>
            <a:r>
              <a:rPr lang="en-US" sz="2400" dirty="0">
                <a:latin typeface="Symbol" pitchFamily="2" charset="2"/>
              </a:rPr>
              <a:t>∆</a:t>
            </a:r>
            <a:r>
              <a:rPr lang="en-US" sz="2400" dirty="0">
                <a:latin typeface="Helvetica" pitchFamily="2" charset="0"/>
              </a:rPr>
              <a:t>U(x)</a:t>
            </a:r>
            <a:r>
              <a:rPr lang="en-US" sz="2400" dirty="0">
                <a:latin typeface="Symbol" pitchFamily="2" charset="2"/>
              </a:rPr>
              <a:t>−</a:t>
            </a:r>
            <a:r>
              <a:rPr lang="en-US" sz="2400" dirty="0">
                <a:latin typeface="Helvetica" pitchFamily="2" charset="0"/>
              </a:rPr>
              <a:t>T </a:t>
            </a:r>
            <a:r>
              <a:rPr lang="en-US" sz="2400" dirty="0" err="1">
                <a:latin typeface="Helvetica" pitchFamily="2" charset="0"/>
              </a:rPr>
              <a:t>S_mix</a:t>
            </a:r>
            <a:r>
              <a:rPr lang="en-US" sz="2400" dirty="0">
                <a:latin typeface="Helvetica" pitchFamily="2" charset="0"/>
              </a:rPr>
              <a:t>(x)</a:t>
            </a:r>
            <a:endParaRPr lang="en-US" sz="2400" dirty="0"/>
          </a:p>
        </p:txBody>
      </p:sp>
      <p:sp>
        <p:nvSpPr>
          <p:cNvPr id="5" name="TextBox 4">
            <a:extLst>
              <a:ext uri="{FF2B5EF4-FFF2-40B4-BE49-F238E27FC236}">
                <a16:creationId xmlns:a16="http://schemas.microsoft.com/office/drawing/2014/main" id="{BBD7202C-9E46-1B4D-9358-7893A5A95096}"/>
              </a:ext>
            </a:extLst>
          </p:cNvPr>
          <p:cNvSpPr txBox="1"/>
          <p:nvPr/>
        </p:nvSpPr>
        <p:spPr>
          <a:xfrm>
            <a:off x="1712499" y="1448824"/>
            <a:ext cx="3083048" cy="6001643"/>
          </a:xfrm>
          <a:prstGeom prst="rect">
            <a:avLst/>
          </a:prstGeom>
          <a:noFill/>
        </p:spPr>
        <p:txBody>
          <a:bodyPr wrap="square" rtlCol="0">
            <a:spAutoFit/>
          </a:bodyPr>
          <a:lstStyle/>
          <a:p>
            <a:r>
              <a:rPr lang="en-US" sz="2400" dirty="0"/>
              <a:t>At High T, Entropy Term dominates and mixing is favorable.</a:t>
            </a:r>
          </a:p>
          <a:p>
            <a:r>
              <a:rPr lang="en-US" sz="2400" dirty="0"/>
              <a:t>	</a:t>
            </a:r>
          </a:p>
          <a:p>
            <a:r>
              <a:rPr lang="en-US" sz="2400" dirty="0"/>
              <a:t>At low T, local minima appear, leading to phase segregation.</a:t>
            </a:r>
          </a:p>
          <a:p>
            <a:endParaRPr lang="en-US" sz="2400" dirty="0"/>
          </a:p>
          <a:p>
            <a:r>
              <a:rPr lang="en-US" sz="2400" dirty="0"/>
              <a:t>T</a:t>
            </a:r>
            <a:r>
              <a:rPr lang="en-US" sz="2400" baseline="-25000" dirty="0"/>
              <a:t>c</a:t>
            </a:r>
            <a:r>
              <a:rPr lang="en-US" sz="2400" dirty="0"/>
              <a:t> = p</a:t>
            </a:r>
            <a:r>
              <a:rPr lang="en-US" sz="2400" dirty="0">
                <a:latin typeface="Symbol" pitchFamily="2" charset="2"/>
              </a:rPr>
              <a:t>e</a:t>
            </a:r>
            <a:r>
              <a:rPr lang="en-US" sz="2400" dirty="0"/>
              <a:t>/2k</a:t>
            </a:r>
          </a:p>
          <a:p>
            <a:r>
              <a:rPr lang="en-US" sz="2400" dirty="0"/>
              <a:t>p = #nearest neighbors</a:t>
            </a:r>
          </a:p>
          <a:p>
            <a:r>
              <a:rPr lang="en-US" sz="2400" dirty="0">
                <a:latin typeface="Symbol" pitchFamily="2" charset="2"/>
              </a:rPr>
              <a:t>e</a:t>
            </a:r>
            <a:r>
              <a:rPr lang="en-US" sz="2400" dirty="0"/>
              <a:t>= energy penalty per unlike bond</a:t>
            </a:r>
          </a:p>
          <a:p>
            <a:r>
              <a:rPr lang="en-US" sz="2400" dirty="0"/>
              <a:t>k= Boltzmann constant</a:t>
            </a:r>
          </a:p>
          <a:p>
            <a:endParaRPr lang="en-US" sz="2400" dirty="0"/>
          </a:p>
        </p:txBody>
      </p:sp>
    </p:spTree>
    <p:extLst>
      <p:ext uri="{BB962C8B-B14F-4D97-AF65-F5344CB8AC3E}">
        <p14:creationId xmlns:p14="http://schemas.microsoft.com/office/powerpoint/2010/main" val="648339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65525" y="685800"/>
            <a:ext cx="5963240" cy="5486400"/>
          </a:xfrm>
          <a:prstGeom prst="rect">
            <a:avLst/>
          </a:prstGeom>
        </p:spPr>
      </p:pic>
      <p:sp>
        <p:nvSpPr>
          <p:cNvPr id="2" name="TextBox 1">
            <a:extLst>
              <a:ext uri="{FF2B5EF4-FFF2-40B4-BE49-F238E27FC236}">
                <a16:creationId xmlns:a16="http://schemas.microsoft.com/office/drawing/2014/main" id="{F4302BFD-5471-B04D-94F2-5D786C1FC967}"/>
              </a:ext>
            </a:extLst>
          </p:cNvPr>
          <p:cNvSpPr txBox="1"/>
          <p:nvPr/>
        </p:nvSpPr>
        <p:spPr>
          <a:xfrm>
            <a:off x="4974976" y="148590"/>
            <a:ext cx="2125197" cy="369332"/>
          </a:xfrm>
          <a:prstGeom prst="rect">
            <a:avLst/>
          </a:prstGeom>
          <a:noFill/>
        </p:spPr>
        <p:txBody>
          <a:bodyPr wrap="none" rtlCol="0">
            <a:spAutoFit/>
          </a:bodyPr>
          <a:lstStyle/>
          <a:p>
            <a:r>
              <a:rPr lang="en-US" dirty="0"/>
              <a:t>Method of Tangents</a:t>
            </a:r>
          </a:p>
        </p:txBody>
      </p:sp>
      <p:sp>
        <p:nvSpPr>
          <p:cNvPr id="3" name="TextBox 2">
            <a:extLst>
              <a:ext uri="{FF2B5EF4-FFF2-40B4-BE49-F238E27FC236}">
                <a16:creationId xmlns:a16="http://schemas.microsoft.com/office/drawing/2014/main" id="{E2C17375-4787-6C4C-9284-93B1F83C9161}"/>
              </a:ext>
            </a:extLst>
          </p:cNvPr>
          <p:cNvSpPr txBox="1"/>
          <p:nvPr/>
        </p:nvSpPr>
        <p:spPr>
          <a:xfrm>
            <a:off x="1524000" y="960120"/>
            <a:ext cx="2331720" cy="3785652"/>
          </a:xfrm>
          <a:prstGeom prst="rect">
            <a:avLst/>
          </a:prstGeom>
          <a:noFill/>
        </p:spPr>
        <p:txBody>
          <a:bodyPr wrap="square" rtlCol="0">
            <a:spAutoFit/>
          </a:bodyPr>
          <a:lstStyle/>
          <a:p>
            <a:r>
              <a:rPr lang="en-US" sz="2400" dirty="0"/>
              <a:t>Method of Tangents can be used to find the compositions of each phase that are in equilibrium, in this case 13.2 % for alpha and 85.9 % for beta. </a:t>
            </a:r>
          </a:p>
        </p:txBody>
      </p:sp>
    </p:spTree>
    <p:extLst>
      <p:ext uri="{BB962C8B-B14F-4D97-AF65-F5344CB8AC3E}">
        <p14:creationId xmlns:p14="http://schemas.microsoft.com/office/powerpoint/2010/main" val="1875865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79161" y="0"/>
            <a:ext cx="4159365" cy="6858000"/>
          </a:xfrm>
          <a:prstGeom prst="rect">
            <a:avLst/>
          </a:prstGeom>
        </p:spPr>
      </p:pic>
      <p:sp>
        <p:nvSpPr>
          <p:cNvPr id="3" name="TextBox 2">
            <a:extLst>
              <a:ext uri="{FF2B5EF4-FFF2-40B4-BE49-F238E27FC236}">
                <a16:creationId xmlns:a16="http://schemas.microsoft.com/office/drawing/2014/main" id="{87A0EA6D-D842-3C49-B333-C6483A0F1DB4}"/>
              </a:ext>
            </a:extLst>
          </p:cNvPr>
          <p:cNvSpPr txBox="1"/>
          <p:nvPr/>
        </p:nvSpPr>
        <p:spPr>
          <a:xfrm>
            <a:off x="1791630" y="1797020"/>
            <a:ext cx="3582050" cy="3108543"/>
          </a:xfrm>
          <a:prstGeom prst="rect">
            <a:avLst/>
          </a:prstGeom>
          <a:noFill/>
        </p:spPr>
        <p:txBody>
          <a:bodyPr wrap="square" rtlCol="0">
            <a:spAutoFit/>
          </a:bodyPr>
          <a:lstStyle/>
          <a:p>
            <a:r>
              <a:rPr lang="en-US" sz="2800" dirty="0"/>
              <a:t>Applying the method of Tangents to free energy curves at different temperatures can be used to create a phase diagram.</a:t>
            </a:r>
          </a:p>
        </p:txBody>
      </p:sp>
    </p:spTree>
    <p:extLst>
      <p:ext uri="{BB962C8B-B14F-4D97-AF65-F5344CB8AC3E}">
        <p14:creationId xmlns:p14="http://schemas.microsoft.com/office/powerpoint/2010/main" val="4269949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345578" y="0"/>
            <a:ext cx="2896625" cy="6183086"/>
          </a:xfrm>
          <a:prstGeom prst="rect">
            <a:avLst/>
          </a:prstGeom>
        </p:spPr>
      </p:pic>
      <p:pic>
        <p:nvPicPr>
          <p:cNvPr id="5" name="Picture 4"/>
          <p:cNvPicPr>
            <a:picLocks noChangeAspect="1"/>
          </p:cNvPicPr>
          <p:nvPr/>
        </p:nvPicPr>
        <p:blipFill>
          <a:blip r:embed="rId4"/>
          <a:stretch>
            <a:fillRect/>
          </a:stretch>
        </p:blipFill>
        <p:spPr>
          <a:xfrm>
            <a:off x="1598171" y="1903267"/>
            <a:ext cx="5601209" cy="3051467"/>
          </a:xfrm>
          <a:prstGeom prst="rect">
            <a:avLst/>
          </a:prstGeom>
        </p:spPr>
      </p:pic>
      <p:sp>
        <p:nvSpPr>
          <p:cNvPr id="2" name="TextBox 1">
            <a:extLst>
              <a:ext uri="{FF2B5EF4-FFF2-40B4-BE49-F238E27FC236}">
                <a16:creationId xmlns:a16="http://schemas.microsoft.com/office/drawing/2014/main" id="{B5B63085-575F-6E4A-9528-4D0AB565BF93}"/>
              </a:ext>
            </a:extLst>
          </p:cNvPr>
          <p:cNvSpPr txBox="1"/>
          <p:nvPr/>
        </p:nvSpPr>
        <p:spPr>
          <a:xfrm>
            <a:off x="2449830" y="445771"/>
            <a:ext cx="4600949" cy="954107"/>
          </a:xfrm>
          <a:prstGeom prst="rect">
            <a:avLst/>
          </a:prstGeom>
          <a:noFill/>
        </p:spPr>
        <p:txBody>
          <a:bodyPr wrap="square" rtlCol="0">
            <a:spAutoFit/>
          </a:bodyPr>
          <a:lstStyle/>
          <a:p>
            <a:r>
              <a:rPr lang="en-US" sz="2800" dirty="0"/>
              <a:t>Example of real ideal system (no heat of mixing)</a:t>
            </a:r>
          </a:p>
        </p:txBody>
      </p:sp>
      <p:pic>
        <p:nvPicPr>
          <p:cNvPr id="7" name="Picture 6">
            <a:extLst>
              <a:ext uri="{FF2B5EF4-FFF2-40B4-BE49-F238E27FC236}">
                <a16:creationId xmlns:a16="http://schemas.microsoft.com/office/drawing/2014/main" id="{343D4361-154C-432C-4489-C8F5D84E24AE}"/>
              </a:ext>
            </a:extLst>
          </p:cNvPr>
          <p:cNvPicPr>
            <a:picLocks noChangeAspect="1"/>
          </p:cNvPicPr>
          <p:nvPr/>
        </p:nvPicPr>
        <p:blipFill>
          <a:blip r:embed="rId5"/>
          <a:stretch>
            <a:fillRect/>
          </a:stretch>
        </p:blipFill>
        <p:spPr>
          <a:xfrm>
            <a:off x="1598170" y="5485026"/>
            <a:ext cx="4775200" cy="558800"/>
          </a:xfrm>
          <a:prstGeom prst="rect">
            <a:avLst/>
          </a:prstGeom>
        </p:spPr>
      </p:pic>
      <p:pic>
        <p:nvPicPr>
          <p:cNvPr id="8" name="Picture 7">
            <a:extLst>
              <a:ext uri="{FF2B5EF4-FFF2-40B4-BE49-F238E27FC236}">
                <a16:creationId xmlns:a16="http://schemas.microsoft.com/office/drawing/2014/main" id="{C7A1A18A-5C8F-04BC-4AC5-CF2AC376A633}"/>
              </a:ext>
            </a:extLst>
          </p:cNvPr>
          <p:cNvPicPr>
            <a:picLocks noChangeAspect="1"/>
          </p:cNvPicPr>
          <p:nvPr/>
        </p:nvPicPr>
        <p:blipFill>
          <a:blip r:embed="rId6"/>
          <a:stretch>
            <a:fillRect/>
          </a:stretch>
        </p:blipFill>
        <p:spPr>
          <a:xfrm>
            <a:off x="1524000" y="6282334"/>
            <a:ext cx="7881257" cy="428202"/>
          </a:xfrm>
          <a:prstGeom prst="rect">
            <a:avLst/>
          </a:prstGeom>
        </p:spPr>
      </p:pic>
    </p:spTree>
    <p:extLst>
      <p:ext uri="{BB962C8B-B14F-4D97-AF65-F5344CB8AC3E}">
        <p14:creationId xmlns:p14="http://schemas.microsoft.com/office/powerpoint/2010/main" val="21077332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84832" y="0"/>
            <a:ext cx="3530141" cy="6858000"/>
          </a:xfrm>
          <a:prstGeom prst="rect">
            <a:avLst/>
          </a:prstGeom>
        </p:spPr>
      </p:pic>
      <p:sp>
        <p:nvSpPr>
          <p:cNvPr id="2" name="TextBox 1">
            <a:extLst>
              <a:ext uri="{FF2B5EF4-FFF2-40B4-BE49-F238E27FC236}">
                <a16:creationId xmlns:a16="http://schemas.microsoft.com/office/drawing/2014/main" id="{374685D8-D65C-6C43-B159-A37102708DBD}"/>
              </a:ext>
            </a:extLst>
          </p:cNvPr>
          <p:cNvSpPr txBox="1"/>
          <p:nvPr/>
        </p:nvSpPr>
        <p:spPr>
          <a:xfrm>
            <a:off x="2009763" y="368709"/>
            <a:ext cx="4440199" cy="2677656"/>
          </a:xfrm>
          <a:prstGeom prst="rect">
            <a:avLst/>
          </a:prstGeom>
          <a:noFill/>
        </p:spPr>
        <p:txBody>
          <a:bodyPr wrap="square" rtlCol="0">
            <a:spAutoFit/>
          </a:bodyPr>
          <a:lstStyle/>
          <a:p>
            <a:r>
              <a:rPr lang="en-US" sz="2400" dirty="0"/>
              <a:t>Example of system with heat of mixing of -30 kJ/mol </a:t>
            </a:r>
          </a:p>
          <a:p>
            <a:endParaRPr lang="en-US" sz="2400" dirty="0"/>
          </a:p>
          <a:p>
            <a:r>
              <a:rPr lang="en-US" sz="2400" dirty="0"/>
              <a:t>Positive heat of mixing means the melting point of the alloy is not higher than the melting point of the pure phases.</a:t>
            </a:r>
          </a:p>
        </p:txBody>
      </p:sp>
    </p:spTree>
    <p:extLst>
      <p:ext uri="{BB962C8B-B14F-4D97-AF65-F5344CB8AC3E}">
        <p14:creationId xmlns:p14="http://schemas.microsoft.com/office/powerpoint/2010/main" val="9785287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58331" y="0"/>
            <a:ext cx="3534369" cy="6858000"/>
          </a:xfrm>
          <a:prstGeom prst="rect">
            <a:avLst/>
          </a:prstGeom>
        </p:spPr>
      </p:pic>
      <p:pic>
        <p:nvPicPr>
          <p:cNvPr id="3" name="Picture 2">
            <a:extLst>
              <a:ext uri="{FF2B5EF4-FFF2-40B4-BE49-F238E27FC236}">
                <a16:creationId xmlns:a16="http://schemas.microsoft.com/office/drawing/2014/main" id="{8E29BA7D-C7F8-D44E-B053-660318B3B130}"/>
              </a:ext>
            </a:extLst>
          </p:cNvPr>
          <p:cNvPicPr>
            <a:picLocks noChangeAspect="1"/>
          </p:cNvPicPr>
          <p:nvPr/>
        </p:nvPicPr>
        <p:blipFill>
          <a:blip r:embed="rId4"/>
          <a:stretch>
            <a:fillRect/>
          </a:stretch>
        </p:blipFill>
        <p:spPr>
          <a:xfrm>
            <a:off x="2130758" y="3543300"/>
            <a:ext cx="4357724" cy="2926080"/>
          </a:xfrm>
          <a:prstGeom prst="rect">
            <a:avLst/>
          </a:prstGeom>
        </p:spPr>
      </p:pic>
      <p:sp>
        <p:nvSpPr>
          <p:cNvPr id="5" name="TextBox 4">
            <a:extLst>
              <a:ext uri="{FF2B5EF4-FFF2-40B4-BE49-F238E27FC236}">
                <a16:creationId xmlns:a16="http://schemas.microsoft.com/office/drawing/2014/main" id="{CD9E832E-BF79-214D-8331-42E93D7DA640}"/>
              </a:ext>
            </a:extLst>
          </p:cNvPr>
          <p:cNvSpPr txBox="1"/>
          <p:nvPr/>
        </p:nvSpPr>
        <p:spPr>
          <a:xfrm>
            <a:off x="2301240" y="491490"/>
            <a:ext cx="3177540" cy="2308324"/>
          </a:xfrm>
          <a:prstGeom prst="rect">
            <a:avLst/>
          </a:prstGeom>
          <a:noFill/>
        </p:spPr>
        <p:txBody>
          <a:bodyPr wrap="square" rtlCol="0">
            <a:spAutoFit/>
          </a:bodyPr>
          <a:lstStyle/>
          <a:p>
            <a:r>
              <a:rPr lang="en-US" dirty="0"/>
              <a:t>Example of system with Positive heat of mixing. </a:t>
            </a:r>
          </a:p>
          <a:p>
            <a:endParaRPr lang="en-US" dirty="0"/>
          </a:p>
          <a:p>
            <a:r>
              <a:rPr lang="en-US" dirty="0"/>
              <a:t>The point where the liquid line minima meets the tangents of the two solid phase minima leads to a lower melting point eutectic. </a:t>
            </a:r>
          </a:p>
        </p:txBody>
      </p:sp>
    </p:spTree>
    <p:extLst>
      <p:ext uri="{BB962C8B-B14F-4D97-AF65-F5344CB8AC3E}">
        <p14:creationId xmlns:p14="http://schemas.microsoft.com/office/powerpoint/2010/main" val="8345110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73684" y="1508760"/>
            <a:ext cx="5319671" cy="4166235"/>
          </a:xfrm>
          <a:prstGeom prst="rect">
            <a:avLst/>
          </a:prstGeom>
        </p:spPr>
      </p:pic>
      <p:pic>
        <p:nvPicPr>
          <p:cNvPr id="2" name="Picture 1">
            <a:extLst>
              <a:ext uri="{FF2B5EF4-FFF2-40B4-BE49-F238E27FC236}">
                <a16:creationId xmlns:a16="http://schemas.microsoft.com/office/drawing/2014/main" id="{C4FE2E46-7710-ED4C-808A-4778C79708F6}"/>
              </a:ext>
            </a:extLst>
          </p:cNvPr>
          <p:cNvPicPr>
            <a:picLocks noChangeAspect="1"/>
          </p:cNvPicPr>
          <p:nvPr/>
        </p:nvPicPr>
        <p:blipFill>
          <a:blip r:embed="rId4"/>
          <a:stretch>
            <a:fillRect/>
          </a:stretch>
        </p:blipFill>
        <p:spPr>
          <a:xfrm>
            <a:off x="2007257" y="1323340"/>
            <a:ext cx="2931773" cy="4780280"/>
          </a:xfrm>
          <a:prstGeom prst="rect">
            <a:avLst/>
          </a:prstGeom>
        </p:spPr>
      </p:pic>
      <p:sp>
        <p:nvSpPr>
          <p:cNvPr id="5" name="TextBox 4">
            <a:extLst>
              <a:ext uri="{FF2B5EF4-FFF2-40B4-BE49-F238E27FC236}">
                <a16:creationId xmlns:a16="http://schemas.microsoft.com/office/drawing/2014/main" id="{523E0BAE-C29D-B54F-984C-6408D7B2C2B9}"/>
              </a:ext>
            </a:extLst>
          </p:cNvPr>
          <p:cNvSpPr txBox="1"/>
          <p:nvPr/>
        </p:nvSpPr>
        <p:spPr>
          <a:xfrm>
            <a:off x="2435204" y="154215"/>
            <a:ext cx="7749540" cy="369332"/>
          </a:xfrm>
          <a:prstGeom prst="rect">
            <a:avLst/>
          </a:prstGeom>
          <a:noFill/>
        </p:spPr>
        <p:txBody>
          <a:bodyPr wrap="square" rtlCol="0">
            <a:spAutoFit/>
          </a:bodyPr>
          <a:lstStyle/>
          <a:p>
            <a:pPr algn="ctr"/>
            <a:r>
              <a:rPr lang="en-US" dirty="0"/>
              <a:t>Example of solid solution intermediate phase</a:t>
            </a:r>
          </a:p>
        </p:txBody>
      </p:sp>
    </p:spTree>
    <p:extLst>
      <p:ext uri="{BB962C8B-B14F-4D97-AF65-F5344CB8AC3E}">
        <p14:creationId xmlns:p14="http://schemas.microsoft.com/office/powerpoint/2010/main" val="23830686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6200000">
            <a:off x="5963737" y="1018992"/>
            <a:ext cx="3879850" cy="5528676"/>
          </a:xfrm>
          <a:prstGeom prst="rect">
            <a:avLst/>
          </a:prstGeom>
        </p:spPr>
      </p:pic>
      <p:pic>
        <p:nvPicPr>
          <p:cNvPr id="2" name="Picture 1">
            <a:extLst>
              <a:ext uri="{FF2B5EF4-FFF2-40B4-BE49-F238E27FC236}">
                <a16:creationId xmlns:a16="http://schemas.microsoft.com/office/drawing/2014/main" id="{61E61860-7C46-984E-AAAD-4BBBC78B7C4C}"/>
              </a:ext>
            </a:extLst>
          </p:cNvPr>
          <p:cNvPicPr>
            <a:picLocks noChangeAspect="1"/>
          </p:cNvPicPr>
          <p:nvPr/>
        </p:nvPicPr>
        <p:blipFill>
          <a:blip r:embed="rId4"/>
          <a:stretch>
            <a:fillRect/>
          </a:stretch>
        </p:blipFill>
        <p:spPr>
          <a:xfrm>
            <a:off x="1670050" y="1103630"/>
            <a:ext cx="3251200" cy="5359400"/>
          </a:xfrm>
          <a:prstGeom prst="rect">
            <a:avLst/>
          </a:prstGeom>
        </p:spPr>
      </p:pic>
      <p:sp>
        <p:nvSpPr>
          <p:cNvPr id="5" name="TextBox 4">
            <a:extLst>
              <a:ext uri="{FF2B5EF4-FFF2-40B4-BE49-F238E27FC236}">
                <a16:creationId xmlns:a16="http://schemas.microsoft.com/office/drawing/2014/main" id="{E94747C6-4E2C-C54A-A2D1-3367EBFF9FD7}"/>
              </a:ext>
            </a:extLst>
          </p:cNvPr>
          <p:cNvSpPr txBox="1"/>
          <p:nvPr/>
        </p:nvSpPr>
        <p:spPr>
          <a:xfrm>
            <a:off x="2435204" y="154215"/>
            <a:ext cx="7749540" cy="369332"/>
          </a:xfrm>
          <a:prstGeom prst="rect">
            <a:avLst/>
          </a:prstGeom>
          <a:noFill/>
        </p:spPr>
        <p:txBody>
          <a:bodyPr wrap="square" rtlCol="0">
            <a:spAutoFit/>
          </a:bodyPr>
          <a:lstStyle/>
          <a:p>
            <a:pPr algn="ctr"/>
            <a:r>
              <a:rPr lang="en-US" dirty="0"/>
              <a:t>Example of Line compound.</a:t>
            </a:r>
          </a:p>
        </p:txBody>
      </p:sp>
    </p:spTree>
    <p:extLst>
      <p:ext uri="{BB962C8B-B14F-4D97-AF65-F5344CB8AC3E}">
        <p14:creationId xmlns:p14="http://schemas.microsoft.com/office/powerpoint/2010/main" val="3045473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2F5DA1-F5A2-2090-44BF-E66D8F8872E4}"/>
              </a:ext>
            </a:extLst>
          </p:cNvPr>
          <p:cNvPicPr>
            <a:picLocks noChangeAspect="1"/>
          </p:cNvPicPr>
          <p:nvPr/>
        </p:nvPicPr>
        <p:blipFill>
          <a:blip r:embed="rId2"/>
          <a:stretch>
            <a:fillRect/>
          </a:stretch>
        </p:blipFill>
        <p:spPr>
          <a:xfrm>
            <a:off x="194387" y="1526214"/>
            <a:ext cx="11818751" cy="2893386"/>
          </a:xfrm>
          <a:prstGeom prst="rect">
            <a:avLst/>
          </a:prstGeom>
        </p:spPr>
      </p:pic>
      <p:sp>
        <p:nvSpPr>
          <p:cNvPr id="5" name="TextBox 4">
            <a:extLst>
              <a:ext uri="{FF2B5EF4-FFF2-40B4-BE49-F238E27FC236}">
                <a16:creationId xmlns:a16="http://schemas.microsoft.com/office/drawing/2014/main" id="{A7A7D41E-1874-9A9C-8DD6-C9E31E4EBA10}"/>
              </a:ext>
            </a:extLst>
          </p:cNvPr>
          <p:cNvSpPr txBox="1"/>
          <p:nvPr/>
        </p:nvSpPr>
        <p:spPr>
          <a:xfrm>
            <a:off x="579276" y="380223"/>
            <a:ext cx="4019550" cy="461665"/>
          </a:xfrm>
          <a:prstGeom prst="rect">
            <a:avLst/>
          </a:prstGeom>
          <a:noFill/>
        </p:spPr>
        <p:txBody>
          <a:bodyPr wrap="square" rtlCol="0">
            <a:spAutoFit/>
          </a:bodyPr>
          <a:lstStyle/>
          <a:p>
            <a:r>
              <a:rPr lang="en-US" sz="2400" dirty="0"/>
              <a:t>Homework Questions</a:t>
            </a:r>
          </a:p>
        </p:txBody>
      </p:sp>
    </p:spTree>
    <p:extLst>
      <p:ext uri="{BB962C8B-B14F-4D97-AF65-F5344CB8AC3E}">
        <p14:creationId xmlns:p14="http://schemas.microsoft.com/office/powerpoint/2010/main" val="3987713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28_time_00491.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29_time_00521.5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3BD72-5E4D-FF48-1445-955C7086240D}"/>
              </a:ext>
            </a:extLst>
          </p:cNvPr>
          <p:cNvPicPr>
            <a:picLocks noChangeAspect="1"/>
          </p:cNvPicPr>
          <p:nvPr/>
        </p:nvPicPr>
        <p:blipFill>
          <a:blip r:embed="rId3"/>
          <a:stretch>
            <a:fillRect/>
          </a:stretch>
        </p:blipFill>
        <p:spPr>
          <a:xfrm>
            <a:off x="2051304" y="139779"/>
            <a:ext cx="8089392" cy="6578442"/>
          </a:xfrm>
          <a:prstGeom prst="rect">
            <a:avLst/>
          </a:prstGeom>
        </p:spPr>
      </p:pic>
    </p:spTree>
    <p:extLst>
      <p:ext uri="{BB962C8B-B14F-4D97-AF65-F5344CB8AC3E}">
        <p14:creationId xmlns:p14="http://schemas.microsoft.com/office/powerpoint/2010/main" val="174632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DB168-E312-8302-443F-D863EAEDF29F}"/>
              </a:ext>
            </a:extLst>
          </p:cNvPr>
          <p:cNvPicPr>
            <a:picLocks noChangeAspect="1"/>
          </p:cNvPicPr>
          <p:nvPr/>
        </p:nvPicPr>
        <p:blipFill>
          <a:blip r:embed="rId3"/>
          <a:stretch>
            <a:fillRect/>
          </a:stretch>
        </p:blipFill>
        <p:spPr>
          <a:xfrm>
            <a:off x="1743528" y="0"/>
            <a:ext cx="8185056" cy="6694714"/>
          </a:xfrm>
          <a:prstGeom prst="rect">
            <a:avLst/>
          </a:prstGeom>
        </p:spPr>
      </p:pic>
    </p:spTree>
    <p:extLst>
      <p:ext uri="{BB962C8B-B14F-4D97-AF65-F5344CB8AC3E}">
        <p14:creationId xmlns:p14="http://schemas.microsoft.com/office/powerpoint/2010/main" val="47741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3833</TotalTime>
  <Words>5078</Words>
  <Application>Microsoft Macintosh PowerPoint</Application>
  <PresentationFormat>Widescreen</PresentationFormat>
  <Paragraphs>158</Paragraphs>
  <Slides>58</Slides>
  <Notes>50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ZapfDingbats</vt:lpstr>
      <vt:lpstr>Aptos</vt:lpstr>
      <vt:lpstr>Aptos Display</vt:lpstr>
      <vt:lpstr>Arial</vt:lpstr>
      <vt:lpstr>Helvetica</vt:lpstr>
      <vt:lpstr>Symbol</vt:lpstr>
      <vt:lpstr>Office Theme</vt:lpstr>
      <vt:lpstr>Binary Phase Diagrams 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Phase Diagrams Come From?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Benjamin Wiley, Ph.D.</dc:creator>
  <cp:lastModifiedBy>Benjamin Wiley, Ph.D.</cp:lastModifiedBy>
  <cp:revision>16</cp:revision>
  <cp:lastPrinted>2025-09-30T13:47:46Z</cp:lastPrinted>
  <dcterms:created xsi:type="dcterms:W3CDTF">2025-09-23T13:45:50Z</dcterms:created>
  <dcterms:modified xsi:type="dcterms:W3CDTF">2025-10-01T19:39:28Z</dcterms:modified>
</cp:coreProperties>
</file>