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08" r:id="rId2"/>
    <p:sldId id="298" r:id="rId3"/>
    <p:sldId id="299" r:id="rId4"/>
    <p:sldId id="262" r:id="rId5"/>
    <p:sldId id="265" r:id="rId6"/>
    <p:sldId id="310" r:id="rId7"/>
    <p:sldId id="306" r:id="rId8"/>
    <p:sldId id="307" r:id="rId9"/>
    <p:sldId id="311" r:id="rId10"/>
    <p:sldId id="309" r:id="rId11"/>
    <p:sldId id="314" r:id="rId12"/>
    <p:sldId id="316" r:id="rId13"/>
    <p:sldId id="318" r:id="rId14"/>
    <p:sldId id="256" r:id="rId15"/>
    <p:sldId id="258" r:id="rId16"/>
    <p:sldId id="319" r:id="rId17"/>
    <p:sldId id="320" r:id="rId18"/>
    <p:sldId id="321" r:id="rId19"/>
    <p:sldId id="322" r:id="rId20"/>
    <p:sldId id="323" r:id="rId21"/>
    <p:sldId id="260" r:id="rId22"/>
    <p:sldId id="324" r:id="rId23"/>
    <p:sldId id="261" r:id="rId24"/>
    <p:sldId id="315" r:id="rId25"/>
    <p:sldId id="263" r:id="rId26"/>
    <p:sldId id="264" r:id="rId27"/>
    <p:sldId id="268" r:id="rId28"/>
    <p:sldId id="269" r:id="rId29"/>
    <p:sldId id="271" r:id="rId30"/>
    <p:sldId id="274" r:id="rId31"/>
    <p:sldId id="325" r:id="rId32"/>
    <p:sldId id="278" r:id="rId33"/>
    <p:sldId id="279" r:id="rId34"/>
    <p:sldId id="317" r:id="rId35"/>
    <p:sldId id="33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36"/>
    <p:restoredTop sz="76957"/>
  </p:normalViewPr>
  <p:slideViewPr>
    <p:cSldViewPr snapToGrid="0">
      <p:cViewPr varScale="1">
        <p:scale>
          <a:sx n="68" d="100"/>
          <a:sy n="68" d="100"/>
        </p:scale>
        <p:origin x="12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41B27-D721-844A-936E-49242AD00C33}" type="datetimeFigureOut">
              <a:rPr lang="en-US" smtClean="0"/>
              <a:t>9/24/25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5B38B-F892-E845-B454-3805B2FD89B8}" type="slidenum">
              <a:rPr lang="en-US" smtClean="0"/>
              <a:t>‹#›</a:t>
            </a:fld>
            <a:endParaRPr lang="en-US"/>
          </a:p>
        </p:txBody>
      </p:sp>
    </p:spTree>
    <p:extLst>
      <p:ext uri="{BB962C8B-B14F-4D97-AF65-F5344CB8AC3E}">
        <p14:creationId xmlns:p14="http://schemas.microsoft.com/office/powerpoint/2010/main" val="2048361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finish our brief foray into the world of point defects by talking about a concept that is quite simple yet also very powerful for certain applications. So we are going to talk about solid solutions, I'll say in a minute what I mean by a solid solution and something called </a:t>
            </a:r>
            <a:r>
              <a:rPr lang="en-US" dirty="0" err="1"/>
              <a:t>Desgards</a:t>
            </a:r>
            <a:r>
              <a:rPr lang="en-US" dirty="0"/>
              <a:t> law.</a:t>
            </a:r>
          </a:p>
        </p:txBody>
      </p:sp>
      <p:sp>
        <p:nvSpPr>
          <p:cNvPr id="4" name="Slide Number Placeholder 3"/>
          <p:cNvSpPr>
            <a:spLocks noGrp="1"/>
          </p:cNvSpPr>
          <p:nvPr>
            <p:ph type="sldNum" sz="quarter" idx="5"/>
          </p:nvPr>
        </p:nvSpPr>
        <p:spPr/>
        <p:txBody>
          <a:bodyPr/>
          <a:lstStyle/>
          <a:p>
            <a:fld id="{9EA87366-1A6D-F24B-A28C-397AA25FF44C}" type="slidenum">
              <a:rPr lang="en-US" smtClean="0"/>
              <a:t>1</a:t>
            </a:fld>
            <a:endParaRPr lang="en-US"/>
          </a:p>
        </p:txBody>
      </p:sp>
    </p:spTree>
    <p:extLst>
      <p:ext uri="{BB962C8B-B14F-4D97-AF65-F5344CB8AC3E}">
        <p14:creationId xmlns:p14="http://schemas.microsoft.com/office/powerpoint/2010/main" val="3569231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Next, we turn to phase diagrams, essential tools for planning the synthesis of solid-state materials. Knowing a phase diagram allows us to choose suitable synthesis temperatures and, when needed, to grow single crystals. In this lecture, we focus on the simplest phase diagrams—those without compound formation. In the following lecture, we will extend this to systems with intermediate compositions between end members.</a:t>
            </a:r>
          </a:p>
          <a:p>
            <a:endParaRPr lang="en-US" b="0" dirty="0"/>
          </a:p>
        </p:txBody>
      </p:sp>
      <p:sp>
        <p:nvSpPr>
          <p:cNvPr id="4" name="Slide Number Placeholder 3"/>
          <p:cNvSpPr>
            <a:spLocks noGrp="1"/>
          </p:cNvSpPr>
          <p:nvPr>
            <p:ph type="sldNum" sz="quarter" idx="5"/>
          </p:nvPr>
        </p:nvSpPr>
        <p:spPr/>
        <p:txBody>
          <a:bodyPr/>
          <a:lstStyle/>
          <a:p>
            <a:fld id="{0275B38B-F892-E845-B454-3805B2FD89B8}" type="slidenum">
              <a:rPr lang="en-US" smtClean="0"/>
              <a:t>12</a:t>
            </a:fld>
            <a:endParaRPr lang="en-US"/>
          </a:p>
        </p:txBody>
      </p:sp>
    </p:spTree>
    <p:extLst>
      <p:ext uri="{BB962C8B-B14F-4D97-AF65-F5344CB8AC3E}">
        <p14:creationId xmlns:p14="http://schemas.microsoft.com/office/powerpoint/2010/main" val="3893229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let's start with the Gibbs phase rule, which is stated here. And the Gibbs phase rule tells us that the degrees of freedom, that is the number of variables that we can change and keep the same mixture, is equal to C, the number of components, plus 2, minus P, the number of phases. Now, in this class, we are almost always dealing with condensed phase systems, and we can simplify this if we talk about just one atmosphere of pressure. In that case, the degrees of freedom equals the number of components, plus 1, minus the number of phases present at equilibrium.</a:t>
            </a:r>
          </a:p>
        </p:txBody>
      </p:sp>
      <p:sp>
        <p:nvSpPr>
          <p:cNvPr id="4" name="Slide Number Placeholder 3"/>
          <p:cNvSpPr>
            <a:spLocks noGrp="1"/>
          </p:cNvSpPr>
          <p:nvPr>
            <p:ph type="sldNum" sz="quarter" idx="5"/>
          </p:nvPr>
        </p:nvSpPr>
        <p:spPr/>
        <p:txBody>
          <a:bodyPr/>
          <a:lstStyle/>
          <a:p>
            <a:fld id="{0275B38B-F892-E845-B454-3805B2FD89B8}" type="slidenum">
              <a:rPr lang="en-US" smtClean="0"/>
              <a:t>13</a:t>
            </a:fld>
            <a:endParaRPr lang="en-US"/>
          </a:p>
        </p:txBody>
      </p:sp>
    </p:spTree>
    <p:extLst>
      <p:ext uri="{BB962C8B-B14F-4D97-AF65-F5344CB8AC3E}">
        <p14:creationId xmlns:p14="http://schemas.microsoft.com/office/powerpoint/2010/main" val="2811598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a familiar phase diagram: water. This is a one-component system, so applying the Gibbs phase rule gives C + 2 – P = 3 – P. The degrees of freedom cannot be negative, so no point on the diagram can have more than three phases in equilibrium. At the triple point, three phases meet, P = 3, and the degrees of freedom are zero—any change in pressure or temperature disturbs equilibrium. In a single-phase region, such as solid ice, P = 1, so the degrees of freedom are two; pressure and temperature can vary independently while remaining solid. Along a phase boundary, such as the melting line between solid and liquid water, P = 2 and the degrees of freedom are one. Changing pressure forces temperature to change in a defined way to maintain equilibrium. This framework prepares us to extend to condensed systems with more than one component.</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14</a:t>
            </a:fld>
            <a:endParaRPr lang="en-US"/>
          </a:p>
        </p:txBody>
      </p:sp>
    </p:spTree>
    <p:extLst>
      <p:ext uri="{BB962C8B-B14F-4D97-AF65-F5344CB8AC3E}">
        <p14:creationId xmlns:p14="http://schemas.microsoft.com/office/powerpoint/2010/main" val="1122535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consider one of the simplest binary phase diagrams. We have two components, A and B, which may be elements (e.g., Cu–Pd) or compounds (e.g., </a:t>
            </a:r>
            <a:r>
              <a:rPr lang="en-US" dirty="0" err="1"/>
              <a:t>CaO</a:t>
            </a:r>
            <a:r>
              <a:rPr lang="en-US" dirty="0"/>
              <a:t>–MgO). Composition varies along the x-axis, from pure A on the left to pure B on the right, while temperature is on the y-axis. We assume constant atmospheric pressure; varying pressure would require a three-dimensional diagram. The key question is: how many phases exist in each region of the diagram?</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15</a:t>
            </a:fld>
            <a:endParaRPr lang="en-US"/>
          </a:p>
        </p:txBody>
      </p:sp>
    </p:spTree>
    <p:extLst>
      <p:ext uri="{BB962C8B-B14F-4D97-AF65-F5344CB8AC3E}">
        <p14:creationId xmlns:p14="http://schemas.microsoft.com/office/powerpoint/2010/main" val="1727219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phase rule for two components gives degrees of freedom = 3 – P. This means in a binary phase diagram no region can contain more than two phases, and no point can have more than three phases at equilibrium. The degrees of freedom cannot be negative. With this framework, we can now examine the features of the diagram.</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16</a:t>
            </a:fld>
            <a:endParaRPr lang="en-US"/>
          </a:p>
        </p:txBody>
      </p:sp>
    </p:spTree>
    <p:extLst>
      <p:ext uri="{BB962C8B-B14F-4D97-AF65-F5344CB8AC3E}">
        <p14:creationId xmlns:p14="http://schemas.microsoft.com/office/powerpoint/2010/main" val="415096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high temperature, the gray region represents a homogeneous liquid phase, where both composition and temperature can vary while remaining single-phase. This region has two degrees of freedom. In three other regions, two phases coexist: either solid A + solid B, or solid + liquid, depending on location relative to the solidus. At one special point, liquid, solid A, and solid B all coexist in equilibrium—the eutectic point. In a eutectic phase diagram, this point also marks the minimum melting temperature.</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18</a:t>
            </a:fld>
            <a:endParaRPr lang="en-US"/>
          </a:p>
        </p:txBody>
      </p:sp>
    </p:spTree>
    <p:extLst>
      <p:ext uri="{BB962C8B-B14F-4D97-AF65-F5344CB8AC3E}">
        <p14:creationId xmlns:p14="http://schemas.microsoft.com/office/powerpoint/2010/main" val="2682170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horizontal line that's drawn here is called the solidus, and the solidus represents the highest temperature, which no liquid phases are present. Below the solidus, we have two phase mixture of solids, and above the solidus, we have a two phase mixture of a solid in equilibrium with the liquid. </a:t>
            </a:r>
          </a:p>
        </p:txBody>
      </p:sp>
      <p:sp>
        <p:nvSpPr>
          <p:cNvPr id="4" name="Slide Number Placeholder 3"/>
          <p:cNvSpPr>
            <a:spLocks noGrp="1"/>
          </p:cNvSpPr>
          <p:nvPr>
            <p:ph type="sldNum" sz="quarter" idx="5"/>
          </p:nvPr>
        </p:nvSpPr>
        <p:spPr/>
        <p:txBody>
          <a:bodyPr/>
          <a:lstStyle/>
          <a:p>
            <a:fld id="{0275B38B-F892-E845-B454-3805B2FD89B8}" type="slidenum">
              <a:rPr lang="en-US" smtClean="0"/>
              <a:t>19</a:t>
            </a:fld>
            <a:endParaRPr lang="en-US"/>
          </a:p>
        </p:txBody>
      </p:sp>
    </p:spTree>
    <p:extLst>
      <p:ext uri="{BB962C8B-B14F-4D97-AF65-F5344CB8AC3E}">
        <p14:creationId xmlns:p14="http://schemas.microsoft.com/office/powerpoint/2010/main" val="4246150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have this curve line, which separates the pure liquid region from the rest of the phase diagram we call the liquidus.</a:t>
            </a:r>
          </a:p>
        </p:txBody>
      </p:sp>
      <p:sp>
        <p:nvSpPr>
          <p:cNvPr id="4" name="Slide Number Placeholder 3"/>
          <p:cNvSpPr>
            <a:spLocks noGrp="1"/>
          </p:cNvSpPr>
          <p:nvPr>
            <p:ph type="sldNum" sz="quarter" idx="5"/>
          </p:nvPr>
        </p:nvSpPr>
        <p:spPr/>
        <p:txBody>
          <a:bodyPr/>
          <a:lstStyle/>
          <a:p>
            <a:fld id="{0275B38B-F892-E845-B454-3805B2FD89B8}" type="slidenum">
              <a:rPr lang="en-US" smtClean="0"/>
              <a:t>20</a:t>
            </a:fld>
            <a:endParaRPr lang="en-US"/>
          </a:p>
        </p:txBody>
      </p:sp>
    </p:spTree>
    <p:extLst>
      <p:ext uri="{BB962C8B-B14F-4D97-AF65-F5344CB8AC3E}">
        <p14:creationId xmlns:p14="http://schemas.microsoft.com/office/powerpoint/2010/main" val="1893168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let's take a random point on this phase diagram. Here, we pick a point A, which on the x-axis corresponds to point six. So the composition at this point is A point four, B point six. And at high enough temperature, we are going to have a homogeneous liquid. Let's examine what happens as we cool down from this temperature.</a:t>
            </a:r>
          </a:p>
        </p:txBody>
      </p:sp>
      <p:sp>
        <p:nvSpPr>
          <p:cNvPr id="4" name="Slide Number Placeholder 3"/>
          <p:cNvSpPr>
            <a:spLocks noGrp="1"/>
          </p:cNvSpPr>
          <p:nvPr>
            <p:ph type="sldNum" sz="quarter" idx="5"/>
          </p:nvPr>
        </p:nvSpPr>
        <p:spPr/>
        <p:txBody>
          <a:bodyPr/>
          <a:lstStyle/>
          <a:p>
            <a:fld id="{0275B38B-F892-E845-B454-3805B2FD89B8}" type="slidenum">
              <a:rPr lang="en-US" smtClean="0"/>
              <a:t>21</a:t>
            </a:fld>
            <a:endParaRPr lang="en-US"/>
          </a:p>
        </p:txBody>
      </p:sp>
    </p:spTree>
    <p:extLst>
      <p:ext uri="{BB962C8B-B14F-4D97-AF65-F5344CB8AC3E}">
        <p14:creationId xmlns:p14="http://schemas.microsoft.com/office/powerpoint/2010/main" val="3936917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reach the liquidus line, at that point, the liquid is in equilibrium with solid B. What happens if we cool a little bit further?</a:t>
            </a:r>
          </a:p>
        </p:txBody>
      </p:sp>
      <p:sp>
        <p:nvSpPr>
          <p:cNvPr id="4" name="Slide Number Placeholder 3"/>
          <p:cNvSpPr>
            <a:spLocks noGrp="1"/>
          </p:cNvSpPr>
          <p:nvPr>
            <p:ph type="sldNum" sz="quarter" idx="5"/>
          </p:nvPr>
        </p:nvSpPr>
        <p:spPr/>
        <p:txBody>
          <a:bodyPr/>
          <a:lstStyle/>
          <a:p>
            <a:fld id="{0275B38B-F892-E845-B454-3805B2FD89B8}" type="slidenum">
              <a:rPr lang="en-US" smtClean="0"/>
              <a:t>22</a:t>
            </a:fld>
            <a:endParaRPr lang="en-US"/>
          </a:p>
        </p:txBody>
      </p:sp>
    </p:spTree>
    <p:extLst>
      <p:ext uri="{BB962C8B-B14F-4D97-AF65-F5344CB8AC3E}">
        <p14:creationId xmlns:p14="http://schemas.microsoft.com/office/powerpoint/2010/main" val="388629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b="1" dirty="0"/>
              <a:t>solid solution</a:t>
            </a:r>
            <a:r>
              <a:rPr lang="en-US" dirty="0"/>
              <a:t> is the solid-state analog of a liquid solution: just as water and ethanol mix homogeneously in any ratio, solids can form homogeneous crystals across a full composition range. For example, </a:t>
            </a:r>
            <a:r>
              <a:rPr lang="en-US" b="1" dirty="0" err="1"/>
              <a:t>AlAs</a:t>
            </a:r>
            <a:r>
              <a:rPr lang="en-US" b="1" dirty="0"/>
              <a:t>–GaAs</a:t>
            </a:r>
            <a:r>
              <a:rPr lang="en-US" dirty="0"/>
              <a:t> forms a continuous solid solution. According to </a:t>
            </a:r>
            <a:r>
              <a:rPr lang="en-US" b="1" dirty="0"/>
              <a:t>Vegard’s law</a:t>
            </a:r>
            <a:r>
              <a:rPr lang="en-US" dirty="0"/>
              <a:t>, the unit cell size varies linearly between the two end members. Both are cubic (zinc blende) structures: </a:t>
            </a:r>
            <a:r>
              <a:rPr lang="en-US" dirty="0" err="1"/>
              <a:t>AlAs</a:t>
            </a:r>
            <a:r>
              <a:rPr lang="en-US" dirty="0"/>
              <a:t> has a slightly smaller lattice constant (~5.653 </a:t>
            </a:r>
            <a:r>
              <a:rPr lang="en-US" dirty="0" err="1"/>
              <a:t>Å</a:t>
            </a:r>
            <a:r>
              <a:rPr lang="en-US" dirty="0"/>
              <a:t>), GaAs a larger one. Thus, by adjusting composition, we can obtain any lattice parameter between these limits. Conversely, by measuring the lattice parameter, we can determine the composition. Mathematically, the lattice constant is the weighted sum of each end member’s constant: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x is the </a:t>
            </a:r>
            <a:r>
              <a:rPr lang="en-US" dirty="0" err="1"/>
              <a:t>AlAs</a:t>
            </a:r>
            <a:r>
              <a:rPr lang="en-US" dirty="0"/>
              <a:t> fraction and 1-x the GaAs fraction.</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2</a:t>
            </a:fld>
            <a:endParaRPr lang="en-US"/>
          </a:p>
        </p:txBody>
      </p:sp>
    </p:spTree>
    <p:extLst>
      <p:ext uri="{BB962C8B-B14F-4D97-AF65-F5344CB8AC3E}">
        <p14:creationId xmlns:p14="http://schemas.microsoft.com/office/powerpoint/2010/main" val="709739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point C, the system enters a two-phase region: solid B + liquid. The liquid now has a different composition than at point B. To determine the compositions of coexisting phases, we draw a horizontal tie line to the single-phase regions. On the left (point D), the liquid composition is ~45% B, 55% A. On the right, the line meets pure B. Thus, at point C the sample consists of solid B in equilibrium with a liquid of composition A₀.57B₀.43, while the overall composition remains 60% B. </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23</a:t>
            </a:fld>
            <a:endParaRPr lang="en-US"/>
          </a:p>
        </p:txBody>
      </p:sp>
    </p:spTree>
    <p:extLst>
      <p:ext uri="{BB962C8B-B14F-4D97-AF65-F5344CB8AC3E}">
        <p14:creationId xmlns:p14="http://schemas.microsoft.com/office/powerpoint/2010/main" val="1959913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to do that, we're going to use something called the lever rule. We're just going to look at the lengths of the different segments on this line from D to E. So the mole fraction of the B is going to be given by the length of the line opposite to B. That is the length of the line D, C divided by the length of the entire line D, E.</a:t>
            </a:r>
          </a:p>
        </p:txBody>
      </p:sp>
      <p:sp>
        <p:nvSpPr>
          <p:cNvPr id="4" name="Slide Number Placeholder 3"/>
          <p:cNvSpPr>
            <a:spLocks noGrp="1"/>
          </p:cNvSpPr>
          <p:nvPr>
            <p:ph type="sldNum" sz="quarter" idx="5"/>
          </p:nvPr>
        </p:nvSpPr>
        <p:spPr/>
        <p:txBody>
          <a:bodyPr/>
          <a:lstStyle/>
          <a:p>
            <a:fld id="{0275B38B-F892-E845-B454-3805B2FD89B8}" type="slidenum">
              <a:rPr lang="en-US" smtClean="0"/>
              <a:t>24</a:t>
            </a:fld>
            <a:endParaRPr lang="en-US"/>
          </a:p>
        </p:txBody>
      </p:sp>
    </p:spTree>
    <p:extLst>
      <p:ext uri="{BB962C8B-B14F-4D97-AF65-F5344CB8AC3E}">
        <p14:creationId xmlns:p14="http://schemas.microsoft.com/office/powerpoint/2010/main" val="3754930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read the x-axis, point C is at 0.6. The distance from C to D is 0.6 − 0.43 = 0.17, and the full distance from D to E is 1 − 0.43 = 0.57. By the lever rule, the fraction of solid B is 0.17 / 0.57 ≈ 30%. Thus, at point C the system contains 30% solid B and 70% liquid. Intuitively, as C approaches D the mixture must become mostly liquid, which is why the opposite side of the lever is used to calculate the solid fraction.</a:t>
            </a:r>
          </a:p>
          <a:p>
            <a:endParaRPr lang="en-US" dirty="0"/>
          </a:p>
          <a:p>
            <a:r>
              <a:rPr lang="en-US" dirty="0"/>
              <a:t>As a check, consider a sample with 30% pure B and 70% liquid of composition A₀.57B₀.43. Combining should give an overall composition of 40% A and 60% B—the same as the original, you try it yourself. The overall composition is conserved; only the distribution between phases changes.</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25</a:t>
            </a:fld>
            <a:endParaRPr lang="en-US"/>
          </a:p>
        </p:txBody>
      </p:sp>
    </p:spTree>
    <p:extLst>
      <p:ext uri="{BB962C8B-B14F-4D97-AF65-F5344CB8AC3E}">
        <p14:creationId xmlns:p14="http://schemas.microsoft.com/office/powerpoint/2010/main" val="786660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real life example of this kind of simple </a:t>
            </a:r>
            <a:r>
              <a:rPr lang="en-US" dirty="0" err="1"/>
              <a:t>eutactic</a:t>
            </a:r>
            <a:r>
              <a:rPr lang="en-US" dirty="0"/>
              <a:t> phase diagram. Here we're looking at the world of silicate minerals and we have two such minerals, </a:t>
            </a:r>
            <a:r>
              <a:rPr lang="en-US" dirty="0" err="1"/>
              <a:t>diopsyde</a:t>
            </a:r>
            <a:r>
              <a:rPr lang="en-US" dirty="0"/>
              <a:t> and anorthite. Apparently these minerals are found in lava flows. If you were to cool on this side of the phase diagram, as soon as you cross the liquidus, you start to crystallize out </a:t>
            </a:r>
            <a:r>
              <a:rPr lang="en-US" dirty="0" err="1"/>
              <a:t>diopsyde</a:t>
            </a:r>
            <a:r>
              <a:rPr lang="en-US" dirty="0"/>
              <a:t>. Only when you pass the solidus do you start to crystallize an orthite. Whereas if we were to shift over to the right hand side of the phase diagram, we would see the opposite behavior. Cooling from the liquid, we would initially start to crystallize an orthite. Once we cross the liquidus and it would only be that we see crystals of </a:t>
            </a:r>
            <a:r>
              <a:rPr lang="en-US" dirty="0" err="1"/>
              <a:t>diopsyde</a:t>
            </a:r>
            <a:r>
              <a:rPr lang="en-US" dirty="0"/>
              <a:t> forming once we cross the solidus.</a:t>
            </a:r>
          </a:p>
        </p:txBody>
      </p:sp>
      <p:sp>
        <p:nvSpPr>
          <p:cNvPr id="4" name="Slide Number Placeholder 3"/>
          <p:cNvSpPr>
            <a:spLocks noGrp="1"/>
          </p:cNvSpPr>
          <p:nvPr>
            <p:ph type="sldNum" sz="quarter" idx="5"/>
          </p:nvPr>
        </p:nvSpPr>
        <p:spPr/>
        <p:txBody>
          <a:bodyPr/>
          <a:lstStyle/>
          <a:p>
            <a:fld id="{0275B38B-F892-E845-B454-3805B2FD89B8}" type="slidenum">
              <a:rPr lang="en-US" smtClean="0"/>
              <a:t>26</a:t>
            </a:fld>
            <a:endParaRPr lang="en-US"/>
          </a:p>
        </p:txBody>
      </p:sp>
    </p:spTree>
    <p:extLst>
      <p:ext uri="{BB962C8B-B14F-4D97-AF65-F5344CB8AC3E}">
        <p14:creationId xmlns:p14="http://schemas.microsoft.com/office/powerpoint/2010/main" val="3429253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examine a different type of phase diagram—one where the solids form a </a:t>
            </a:r>
            <a:r>
              <a:rPr lang="en-US" b="1" dirty="0"/>
              <a:t>solid solution</a:t>
            </a:r>
            <a:r>
              <a:rPr lang="en-US" dirty="0"/>
              <a:t>. A solution means a homogeneous mixture: liquids often are, gases always are, and some solids can be too. For example, silver and gold both have a cubic close-packed structure, so any ratio of the two produces a homogeneous solid with silver and gold atoms randomly distributed on the lattice.</a:t>
            </a:r>
          </a:p>
          <a:p>
            <a:endParaRPr lang="en-US" dirty="0"/>
          </a:p>
          <a:p>
            <a:r>
              <a:rPr lang="en-US" dirty="0"/>
              <a:t>Suppose you have a sample that is 65% silver and 35% gold. You might expect it to simply melt at one temperature when heated, but the behavior is more complex than that.</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27</a:t>
            </a:fld>
            <a:endParaRPr lang="en-US"/>
          </a:p>
        </p:txBody>
      </p:sp>
    </p:spTree>
    <p:extLst>
      <p:ext uri="{BB962C8B-B14F-4D97-AF65-F5344CB8AC3E}">
        <p14:creationId xmlns:p14="http://schemas.microsoft.com/office/powerpoint/2010/main" val="2586894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a solid solution at point G, with 65% P and 35% A. At this point the solid is homogeneous. As the sample is heated to temperature T₂ (point Fs), melting begins—but not uniformly. At T₃ (point E), the system is a two-phase equilibrium: a liquid of composition ~47% B and 53% A (from the liquidus) coexists with a solid of ~83% B and 17% A (from the solidus). As heating continues, the fraction of liquid grows while the solid becomes progressively richer in B. Once the sample reaches T₄ (point D), it melts completely, returning to a homogeneous liquid with the overall composition of 65% B and 35% A.</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28</a:t>
            </a:fld>
            <a:endParaRPr lang="en-US"/>
          </a:p>
        </p:txBody>
      </p:sp>
    </p:spTree>
    <p:extLst>
      <p:ext uri="{BB962C8B-B14F-4D97-AF65-F5344CB8AC3E}">
        <p14:creationId xmlns:p14="http://schemas.microsoft.com/office/powerpoint/2010/main" val="2078175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 real-world example from silicate minerals: the phase diagram between forsterite (</a:t>
            </a:r>
            <a:r>
              <a:rPr lang="en-US" dirty="0" err="1"/>
              <a:t>Mg₂SiO</a:t>
            </a:r>
            <a:r>
              <a:rPr lang="en-US" dirty="0"/>
              <a:t>₄) and fayalite (</a:t>
            </a:r>
            <a:r>
              <a:rPr lang="en-US" dirty="0" err="1"/>
              <a:t>Fe₂SiO</a:t>
            </a:r>
            <a:r>
              <a:rPr lang="en-US" dirty="0"/>
              <a:t>₄). Both compounds have the same stoichiometry and the same structure—the olivine structure. Unlike spinel, which is based on cubic close packing of oxygen ions with cations filling tetrahedral and octahedral holes, olivine uses hexagonal close packing of the anions with the same hole-filling scheme. Because of this structural match, forsterite and fayalite form a complete solid solution, producing a simple phase diagram.</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29</a:t>
            </a:fld>
            <a:endParaRPr lang="en-US"/>
          </a:p>
        </p:txBody>
      </p:sp>
    </p:spTree>
    <p:extLst>
      <p:ext uri="{BB962C8B-B14F-4D97-AF65-F5344CB8AC3E}">
        <p14:creationId xmlns:p14="http://schemas.microsoft.com/office/powerpoint/2010/main" val="3936041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Solid solutions can also form </a:t>
            </a:r>
            <a:r>
              <a:rPr lang="en-US" b="1" dirty="0"/>
              <a:t>incompletely</a:t>
            </a:r>
            <a:r>
              <a:rPr lang="en-US" dirty="0"/>
              <a:t>, producing two coexisting solids below the solidus. These are labeled </a:t>
            </a:r>
            <a:r>
              <a:rPr lang="en-US" dirty="0" err="1"/>
              <a:t>A_ss</a:t>
            </a:r>
            <a:r>
              <a:rPr lang="en-US" dirty="0"/>
              <a:t> and </a:t>
            </a:r>
            <a:r>
              <a:rPr lang="en-US" dirty="0" err="1"/>
              <a:t>B_ss</a:t>
            </a:r>
            <a:r>
              <a:rPr lang="en-US" dirty="0"/>
              <a:t>—solid solutions rather than pure A or B. Their exact compositions are read directly from the phase diagram.</a:t>
            </a:r>
          </a:p>
          <a:p>
            <a:r>
              <a:rPr lang="en-US" dirty="0"/>
              <a:t>For example, take point G. Suppose the coordinates are: D at 1, G at 3, and H at 9.5. At point G, we ask: </a:t>
            </a:r>
            <a:r>
              <a:rPr lang="en-US" i="1" dirty="0"/>
              <a:t>which phases are present, and in what ratio?</a:t>
            </a:r>
            <a:r>
              <a:rPr lang="en-US" dirty="0"/>
              <a:t> The diagram shows that two solid-solution phases coexist, and the lever rule can be applied between D and H to find their relative amounts.</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30</a:t>
            </a:fld>
            <a:endParaRPr lang="en-US"/>
          </a:p>
        </p:txBody>
      </p:sp>
    </p:spTree>
    <p:extLst>
      <p:ext uri="{BB962C8B-B14F-4D97-AF65-F5344CB8AC3E}">
        <p14:creationId xmlns:p14="http://schemas.microsoft.com/office/powerpoint/2010/main" val="1041065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point G lies in a two-phase region, we determine the coexisting phases by drawing a horizontal tie-line to the adjacent single-phase regions. To the left, the tie-line intersects a solid solution at </a:t>
            </a:r>
            <a:r>
              <a:rPr lang="en-US" b="1" dirty="0"/>
              <a:t>x = 0.1</a:t>
            </a:r>
            <a:r>
              <a:rPr lang="en-US" dirty="0"/>
              <a:t>, corresponding to 90% A and 10% B. To the right, the tie-line intersects a solid solution at </a:t>
            </a:r>
            <a:r>
              <a:rPr lang="en-US" b="1" dirty="0"/>
              <a:t>x = 0.95</a:t>
            </a:r>
            <a:r>
              <a:rPr lang="en-US" dirty="0"/>
              <a:t>, corresponding to 95% B and 5% A. Thus, at point G the sample consists of these two solid-solution phases. Their relative amounts can then be calculated using the lever rule.</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31</a:t>
            </a:fld>
            <a:endParaRPr lang="en-US"/>
          </a:p>
        </p:txBody>
      </p:sp>
    </p:spTree>
    <p:extLst>
      <p:ext uri="{BB962C8B-B14F-4D97-AF65-F5344CB8AC3E}">
        <p14:creationId xmlns:p14="http://schemas.microsoft.com/office/powerpoint/2010/main" val="2064346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try and figure out what is the mole fraction of this phase that's very much rich in B, this phase that we encounter at point H. So the fraction of that phase is going to be the length of the segment GD divided by the length of the entire segment DH. Plugging in the numbers, we come up with a phase fraction of 24%. So that sample is going to be 24% of the phase that's rich in B, 95% B, 5% A, and it's going to be 76% the phase that's rich in A.</a:t>
            </a:r>
          </a:p>
        </p:txBody>
      </p:sp>
      <p:sp>
        <p:nvSpPr>
          <p:cNvPr id="4" name="Slide Number Placeholder 3"/>
          <p:cNvSpPr>
            <a:spLocks noGrp="1"/>
          </p:cNvSpPr>
          <p:nvPr>
            <p:ph type="sldNum" sz="quarter" idx="5"/>
          </p:nvPr>
        </p:nvSpPr>
        <p:spPr/>
        <p:txBody>
          <a:bodyPr/>
          <a:lstStyle/>
          <a:p>
            <a:fld id="{0275B38B-F892-E845-B454-3805B2FD89B8}" type="slidenum">
              <a:rPr lang="en-US" smtClean="0"/>
              <a:t>32</a:t>
            </a:fld>
            <a:endParaRPr lang="en-US"/>
          </a:p>
        </p:txBody>
      </p:sp>
    </p:spTree>
    <p:extLst>
      <p:ext uri="{BB962C8B-B14F-4D97-AF65-F5344CB8AC3E}">
        <p14:creationId xmlns:p14="http://schemas.microsoft.com/office/powerpoint/2010/main" val="98734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solid solutions obey </a:t>
            </a:r>
            <a:r>
              <a:rPr lang="en-US" b="1" dirty="0"/>
              <a:t>Vegard’s law</a:t>
            </a:r>
            <a:r>
              <a:rPr lang="en-US" dirty="0"/>
              <a:t>, and the author’s thesis advisor noted that Vegard himself doubted its validity—ironically, the linear case now bears his name. An example of deviation comes from solid solutions between </a:t>
            </a:r>
            <a:r>
              <a:rPr lang="en-US" b="1" dirty="0" err="1"/>
              <a:t>CaRuO</a:t>
            </a:r>
            <a:r>
              <a:rPr lang="en-US" b="1" dirty="0"/>
              <a:t>₃ (Ru⁴⁺)</a:t>
            </a:r>
            <a:r>
              <a:rPr lang="en-US" dirty="0"/>
              <a:t> and </a:t>
            </a:r>
            <a:r>
              <a:rPr lang="en-US" b="1" dirty="0" err="1"/>
              <a:t>CaMnO</a:t>
            </a:r>
            <a:r>
              <a:rPr lang="en-US" b="1" dirty="0"/>
              <a:t>₃ (Mn⁴⁺)</a:t>
            </a:r>
            <a:r>
              <a:rPr lang="en-US" dirty="0"/>
              <a:t>. In the middle compositions, the lattice parameter curve shows a </a:t>
            </a:r>
            <a:r>
              <a:rPr lang="en-US" b="1" dirty="0"/>
              <a:t>positive deviation</a:t>
            </a:r>
            <a:r>
              <a:rPr lang="en-US" dirty="0"/>
              <a:t> (bowing upward). Spectroscopy reveals charge transfer: Mn³⁺ and Ru⁵⁺ appear, whose average ionic size is larger than Mn⁴⁺ and Ru⁴⁺, explaining the expansion.</a:t>
            </a:r>
          </a:p>
          <a:p>
            <a:endParaRPr lang="en-US" dirty="0"/>
          </a:p>
          <a:p>
            <a:r>
              <a:rPr lang="en-US" dirty="0"/>
              <a:t>Deviations can also be </a:t>
            </a:r>
            <a:r>
              <a:rPr lang="en-US" b="1" dirty="0"/>
              <a:t>negative</a:t>
            </a:r>
            <a:r>
              <a:rPr lang="en-US" dirty="0"/>
              <a:t>: when random distributions of differently sized ions reorder into a more efficient packing, the lattice contracts below the linear Vegard prediction.</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3</a:t>
            </a:fld>
            <a:endParaRPr lang="en-US"/>
          </a:p>
        </p:txBody>
      </p:sp>
    </p:spTree>
    <p:extLst>
      <p:ext uri="{BB962C8B-B14F-4D97-AF65-F5344CB8AC3E}">
        <p14:creationId xmlns:p14="http://schemas.microsoft.com/office/powerpoint/2010/main" val="3978663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another real-life example, consider the phase diagram of magnesium oxide (MgO) and calcium oxide (</a:t>
            </a:r>
            <a:r>
              <a:rPr lang="en-US" dirty="0" err="1"/>
              <a:t>CaO</a:t>
            </a:r>
            <a:r>
              <a:rPr lang="en-US" dirty="0"/>
              <a:t>). Both adopt the rock salt structure, so you might expect a complete solid solution. In reality, a 50–50 mixture produces two crystalline phases: one rich in MgO with some Ca dissolved, and one rich in </a:t>
            </a:r>
            <a:r>
              <a:rPr lang="en-US" dirty="0" err="1"/>
              <a:t>CaO</a:t>
            </a:r>
            <a:r>
              <a:rPr lang="en-US" dirty="0"/>
              <a:t> with some Mg dissolved. This two-phase region separating limited solid-solution fields is called a </a:t>
            </a:r>
            <a:r>
              <a:rPr lang="en-US" b="1" dirty="0"/>
              <a:t>miscibility gap</a:t>
            </a:r>
            <a:r>
              <a:rPr lang="en-US" dirty="0"/>
              <a:t>. Just as oil and water are immiscible liquids, MgO and </a:t>
            </a:r>
            <a:r>
              <a:rPr lang="en-US" dirty="0" err="1"/>
              <a:t>CaO</a:t>
            </a:r>
            <a:r>
              <a:rPr lang="en-US" dirty="0"/>
              <a:t> mix only slightly in the solid state, resulting in partial miscibility rather than a full solid solution.</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33</a:t>
            </a:fld>
            <a:endParaRPr lang="en-US"/>
          </a:p>
        </p:txBody>
      </p:sp>
    </p:spTree>
    <p:extLst>
      <p:ext uri="{BB962C8B-B14F-4D97-AF65-F5344CB8AC3E}">
        <p14:creationId xmlns:p14="http://schemas.microsoft.com/office/powerpoint/2010/main" val="4228009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only lattice constants but also other properties can vary linearly with composition, in which case they are said to obey </a:t>
            </a:r>
            <a:r>
              <a:rPr lang="en-US" b="1" dirty="0"/>
              <a:t>Vegard’s law</a:t>
            </a:r>
            <a:r>
              <a:rPr lang="en-US" dirty="0"/>
              <a:t>. The best-known example is the </a:t>
            </a:r>
            <a:r>
              <a:rPr lang="en-US" b="1" dirty="0"/>
              <a:t>band gap of semiconductors</a:t>
            </a:r>
            <a:r>
              <a:rPr lang="en-US" dirty="0"/>
              <a:t>: while not universally true, many show nearly linear band gap evolution with composition. The mathematics mirrors that of lattice parameters: the band gap of an intermediate composition is the weighted sum of the end members’ band gaps. For systems like </a:t>
            </a:r>
            <a:r>
              <a:rPr lang="en-US" b="1" dirty="0" err="1"/>
              <a:t>CdS</a:t>
            </a:r>
            <a:r>
              <a:rPr lang="en-US" b="1" dirty="0"/>
              <a:t>–</a:t>
            </a:r>
            <a:r>
              <a:rPr lang="en-US" b="1" dirty="0" err="1"/>
              <a:t>CdSe</a:t>
            </a:r>
            <a:r>
              <a:rPr lang="en-US" dirty="0"/>
              <a:t>, this relation can be used both to </a:t>
            </a:r>
            <a:r>
              <a:rPr lang="en-US" b="1" dirty="0"/>
              <a:t>predict the band gap of a given composition</a:t>
            </a:r>
            <a:r>
              <a:rPr lang="en-US" dirty="0"/>
              <a:t> and, conversely, to </a:t>
            </a:r>
            <a:r>
              <a:rPr lang="en-US" b="1" dirty="0"/>
              <a:t>determine composition from a measured band gap</a:t>
            </a:r>
            <a:r>
              <a:rPr lang="en-US" dirty="0"/>
              <a:t>.</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4</a:t>
            </a:fld>
            <a:endParaRPr lang="en-US"/>
          </a:p>
        </p:txBody>
      </p:sp>
    </p:spTree>
    <p:extLst>
      <p:ext uri="{BB962C8B-B14F-4D97-AF65-F5344CB8AC3E}">
        <p14:creationId xmlns:p14="http://schemas.microsoft.com/office/powerpoint/2010/main" val="425792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a:t>
            </a:r>
            <a:r>
              <a:rPr lang="en-US" b="1" dirty="0"/>
              <a:t>semiconductor devices</a:t>
            </a:r>
            <a:r>
              <a:rPr lang="en-US" dirty="0"/>
              <a:t>, solid solutions are critical because many involve </a:t>
            </a:r>
            <a:r>
              <a:rPr lang="en-US" b="1" dirty="0"/>
              <a:t>epitaxial thin films</a:t>
            </a:r>
            <a:r>
              <a:rPr lang="en-US" dirty="0"/>
              <a:t>—a crystal layer grown on a substrate with bonds matched at the interface. Here, the </a:t>
            </a:r>
            <a:r>
              <a:rPr lang="en-US" b="1" dirty="0"/>
              <a:t>lattice constants of adjacent layers must be closely matched</a:t>
            </a:r>
            <a:r>
              <a:rPr lang="en-US" dirty="0"/>
              <a:t> to minimize strain, while the </a:t>
            </a:r>
            <a:r>
              <a:rPr lang="en-US" b="1" dirty="0"/>
              <a:t>band gaps must vary</a:t>
            </a:r>
            <a:r>
              <a:rPr lang="en-US" dirty="0"/>
              <a:t> to achieve desired functions (e.g., in heterojunction lasers).</a:t>
            </a:r>
          </a:p>
          <a:p>
            <a:r>
              <a:rPr lang="en-US" dirty="0"/>
              <a:t>The </a:t>
            </a:r>
            <a:r>
              <a:rPr lang="en-US" b="1" dirty="0"/>
              <a:t>GaAs–</a:t>
            </a:r>
            <a:r>
              <a:rPr lang="en-US" b="1" dirty="0" err="1"/>
              <a:t>AlAs</a:t>
            </a:r>
            <a:r>
              <a:rPr lang="en-US" b="1" dirty="0"/>
              <a:t> solid solution</a:t>
            </a:r>
            <a:r>
              <a:rPr lang="en-US" dirty="0"/>
              <a:t> is especially useful: their lattice parameters are nearly identical, enabling epitaxial growth across the full range, while the band gap can be tuned from ~2.0 eV (</a:t>
            </a:r>
            <a:r>
              <a:rPr lang="en-US" dirty="0" err="1"/>
              <a:t>AlAs</a:t>
            </a:r>
            <a:r>
              <a:rPr lang="en-US" dirty="0"/>
              <a:t>) to ~1.4 eV (GaAs). Such tunability underpins many </a:t>
            </a:r>
            <a:r>
              <a:rPr lang="en-US" b="1" dirty="0"/>
              <a:t>LEDs and lasers</a:t>
            </a:r>
            <a:r>
              <a:rPr lang="en-US" dirty="0"/>
              <a:t>, where compositions with </a:t>
            </a:r>
            <a:r>
              <a:rPr lang="en-US" b="1" dirty="0"/>
              <a:t>direct band gaps</a:t>
            </a:r>
            <a:r>
              <a:rPr lang="en-US" dirty="0"/>
              <a:t> are essential.</a:t>
            </a:r>
          </a:p>
          <a:p>
            <a:r>
              <a:rPr lang="en-US" dirty="0"/>
              <a:t>Although semiconductors highlight the importance of Vegard’s law, the principle applies broadly to other solid solutions as well.</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5</a:t>
            </a:fld>
            <a:endParaRPr lang="en-US"/>
          </a:p>
        </p:txBody>
      </p:sp>
    </p:spTree>
    <p:extLst>
      <p:ext uri="{BB962C8B-B14F-4D97-AF65-F5344CB8AC3E}">
        <p14:creationId xmlns:p14="http://schemas.microsoft.com/office/powerpoint/2010/main" val="142828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final example, </a:t>
            </a:r>
            <a:r>
              <a:rPr lang="en-US" b="1" dirty="0" err="1"/>
              <a:t>CdS</a:t>
            </a:r>
            <a:r>
              <a:rPr lang="en-US" b="1" dirty="0"/>
              <a:t>–</a:t>
            </a:r>
            <a:r>
              <a:rPr lang="en-US" b="1" dirty="0" err="1"/>
              <a:t>CdSe</a:t>
            </a:r>
            <a:r>
              <a:rPr lang="en-US" b="1" dirty="0"/>
              <a:t> solid solutions</a:t>
            </a:r>
            <a:r>
              <a:rPr lang="en-US" dirty="0"/>
              <a:t> have long been used as pigments. Their color varies continuously with composition—from </a:t>
            </a:r>
            <a:r>
              <a:rPr lang="en-US" b="1" dirty="0"/>
              <a:t>yellow</a:t>
            </a:r>
            <a:r>
              <a:rPr lang="en-US" dirty="0"/>
              <a:t> (</a:t>
            </a:r>
            <a:r>
              <a:rPr lang="en-US" dirty="0" err="1"/>
              <a:t>CdS</a:t>
            </a:r>
            <a:r>
              <a:rPr lang="en-US" dirty="0"/>
              <a:t>, slightly brighter than cheddar cheese) to </a:t>
            </a:r>
            <a:r>
              <a:rPr lang="en-US" b="1" dirty="0"/>
              <a:t>orange, red,</a:t>
            </a:r>
            <a:r>
              <a:rPr lang="en-US" dirty="0"/>
              <a:t> and nearly </a:t>
            </a:r>
            <a:r>
              <a:rPr lang="en-US" b="1" dirty="0"/>
              <a:t>black</a:t>
            </a:r>
            <a:r>
              <a:rPr lang="en-US" dirty="0"/>
              <a:t> (</a:t>
            </a:r>
            <a:r>
              <a:rPr lang="en-US" dirty="0" err="1"/>
              <a:t>CdSe</a:t>
            </a:r>
            <a:r>
              <a:rPr lang="en-US" dirty="0"/>
              <a:t>-rich). Although cadmium pigments have declined due to toxicity concerns, they illustrate Vegard’s law in practice: by tuning composition, one can design a pigment of any desired color, such as </a:t>
            </a:r>
            <a:r>
              <a:rPr lang="en-US" b="1" dirty="0"/>
              <a:t>orange</a:t>
            </a:r>
            <a:r>
              <a:rPr lang="en-US" dirty="0"/>
              <a:t> at an intermediate band gap.</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6</a:t>
            </a:fld>
            <a:endParaRPr lang="en-US"/>
          </a:p>
        </p:txBody>
      </p:sp>
    </p:spTree>
    <p:extLst>
      <p:ext uri="{BB962C8B-B14F-4D97-AF65-F5344CB8AC3E}">
        <p14:creationId xmlns:p14="http://schemas.microsoft.com/office/powerpoint/2010/main" val="95108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would say the ideal band gap for making orange is something pretty close to 2.25. So composition do we need if we wanted to make the band gap exactly 2.25?</a:t>
            </a:r>
          </a:p>
          <a:p>
            <a:r>
              <a:rPr lang="en-US" dirty="0"/>
              <a:t>Okay, to get the value of x here all we really have to do are to plug in the band gaps for the end members. Let's call a cadmium sulfide with the band gap of 2.4 and b cadmium </a:t>
            </a:r>
            <a:r>
              <a:rPr lang="en-US" dirty="0" err="1"/>
              <a:t>cellanide</a:t>
            </a:r>
            <a:r>
              <a:rPr lang="en-US" dirty="0"/>
              <a:t> with the band gap of 1.7 and the band gap of the intermediate composition we want that to be 2.25.</a:t>
            </a:r>
          </a:p>
        </p:txBody>
      </p:sp>
      <p:sp>
        <p:nvSpPr>
          <p:cNvPr id="4" name="Slide Number Placeholder 3"/>
          <p:cNvSpPr>
            <a:spLocks noGrp="1"/>
          </p:cNvSpPr>
          <p:nvPr>
            <p:ph type="sldNum" sz="quarter" idx="5"/>
          </p:nvPr>
        </p:nvSpPr>
        <p:spPr/>
        <p:txBody>
          <a:bodyPr/>
          <a:lstStyle/>
          <a:p>
            <a:fld id="{9EA87366-1A6D-F24B-A28C-397AA25FF44C}" type="slidenum">
              <a:rPr lang="en-US" smtClean="0"/>
              <a:t>7</a:t>
            </a:fld>
            <a:endParaRPr lang="en-US"/>
          </a:p>
        </p:txBody>
      </p:sp>
    </p:spTree>
    <p:extLst>
      <p:ext uri="{BB962C8B-B14F-4D97-AF65-F5344CB8AC3E}">
        <p14:creationId xmlns:p14="http://schemas.microsoft.com/office/powerpoint/2010/main" val="478813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you plug that all into the formula you get 0.21. So the way we've set this up is that this is going to be the selenium content in our solid solution. So crystal that had composition cadmium, sulfur 0.79, selenium 0.21 should have a band gap very close to 2.25 provided </a:t>
            </a:r>
            <a:r>
              <a:rPr lang="en-US" dirty="0" err="1"/>
              <a:t>vagards</a:t>
            </a:r>
            <a:r>
              <a:rPr lang="en-US" dirty="0"/>
              <a:t> laws followed.</a:t>
            </a:r>
          </a:p>
        </p:txBody>
      </p:sp>
      <p:sp>
        <p:nvSpPr>
          <p:cNvPr id="4" name="Slide Number Placeholder 3"/>
          <p:cNvSpPr>
            <a:spLocks noGrp="1"/>
          </p:cNvSpPr>
          <p:nvPr>
            <p:ph type="sldNum" sz="quarter" idx="5"/>
          </p:nvPr>
        </p:nvSpPr>
        <p:spPr/>
        <p:txBody>
          <a:bodyPr/>
          <a:lstStyle/>
          <a:p>
            <a:fld id="{9EA87366-1A6D-F24B-A28C-397AA25FF44C}" type="slidenum">
              <a:rPr lang="en-US" smtClean="0"/>
              <a:t>8</a:t>
            </a:fld>
            <a:endParaRPr lang="en-US"/>
          </a:p>
        </p:txBody>
      </p:sp>
    </p:spTree>
    <p:extLst>
      <p:ext uri="{BB962C8B-B14F-4D97-AF65-F5344CB8AC3E}">
        <p14:creationId xmlns:p14="http://schemas.microsoft.com/office/powerpoint/2010/main" val="2833247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graph assuming perfect Vegard’s law shows that </a:t>
            </a:r>
            <a:r>
              <a:rPr lang="en-US" b="1" dirty="0"/>
              <a:t>x = 0.21</a:t>
            </a:r>
            <a:r>
              <a:rPr lang="en-US" dirty="0"/>
              <a:t> corresponds to a band gap of </a:t>
            </a:r>
            <a:r>
              <a:rPr lang="en-US" b="1" dirty="0"/>
              <a:t>2.25 eV</a:t>
            </a:r>
            <a:r>
              <a:rPr lang="en-US" dirty="0"/>
              <a:t>. It’s easy to confuse whether 0.21 refers to Se or S, but a reality check helps: since 2.25 eV is much closer to </a:t>
            </a:r>
            <a:r>
              <a:rPr lang="en-US" dirty="0" err="1"/>
              <a:t>CdS</a:t>
            </a:r>
            <a:r>
              <a:rPr lang="en-US" dirty="0"/>
              <a:t> (2.4 eV) than </a:t>
            </a:r>
            <a:r>
              <a:rPr lang="en-US" dirty="0" err="1"/>
              <a:t>CdSe</a:t>
            </a:r>
            <a:r>
              <a:rPr lang="en-US" dirty="0"/>
              <a:t> (1.7 eV), the composition must be </a:t>
            </a:r>
            <a:r>
              <a:rPr lang="en-US" b="1" dirty="0"/>
              <a:t>S-rich</a:t>
            </a:r>
            <a:r>
              <a:rPr lang="en-US" dirty="0"/>
              <a:t>. This confirms the solution as </a:t>
            </a:r>
            <a:r>
              <a:rPr lang="en-US" b="1" dirty="0"/>
              <a:t>CdS₀.79Se₀.21</a:t>
            </a:r>
            <a:r>
              <a:rPr lang="en-US" dirty="0"/>
              <a:t>.</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9</a:t>
            </a:fld>
            <a:endParaRPr lang="en-US"/>
          </a:p>
        </p:txBody>
      </p:sp>
    </p:spTree>
    <p:extLst>
      <p:ext uri="{BB962C8B-B14F-4D97-AF65-F5344CB8AC3E}">
        <p14:creationId xmlns:p14="http://schemas.microsoft.com/office/powerpoint/2010/main" val="2858872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D3067-942A-0E2D-A695-1CF631B614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8090B5-EFB8-E0BD-E0AE-42ED10269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9710AC-1990-4314-865F-FB916EB7F009}"/>
              </a:ext>
            </a:extLst>
          </p:cNvPr>
          <p:cNvSpPr>
            <a:spLocks noGrp="1"/>
          </p:cNvSpPr>
          <p:nvPr>
            <p:ph type="dt" sz="half" idx="10"/>
          </p:nvPr>
        </p:nvSpPr>
        <p:spPr/>
        <p:txBody>
          <a:bodyPr/>
          <a:lstStyle/>
          <a:p>
            <a:fld id="{D975FD96-C12E-2749-AEF6-E6E848DB3B65}" type="datetimeFigureOut">
              <a:rPr lang="en-US" smtClean="0"/>
              <a:t>9/24/25</a:t>
            </a:fld>
            <a:endParaRPr lang="en-US"/>
          </a:p>
        </p:txBody>
      </p:sp>
      <p:sp>
        <p:nvSpPr>
          <p:cNvPr id="5" name="Footer Placeholder 4">
            <a:extLst>
              <a:ext uri="{FF2B5EF4-FFF2-40B4-BE49-F238E27FC236}">
                <a16:creationId xmlns:a16="http://schemas.microsoft.com/office/drawing/2014/main" id="{DEBD722F-AFAD-3FA1-B2B7-9C973613B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7FB1D-08D0-DCAB-AA04-B163417DECFC}"/>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3577351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5D58-6628-1B08-2A6B-F4163FA8C4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456165-0F3F-A80C-0405-A238EE1B2A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EC003-6B31-C012-60B9-6353343ADD87}"/>
              </a:ext>
            </a:extLst>
          </p:cNvPr>
          <p:cNvSpPr>
            <a:spLocks noGrp="1"/>
          </p:cNvSpPr>
          <p:nvPr>
            <p:ph type="dt" sz="half" idx="10"/>
          </p:nvPr>
        </p:nvSpPr>
        <p:spPr/>
        <p:txBody>
          <a:bodyPr/>
          <a:lstStyle/>
          <a:p>
            <a:fld id="{D975FD96-C12E-2749-AEF6-E6E848DB3B65}" type="datetimeFigureOut">
              <a:rPr lang="en-US" smtClean="0"/>
              <a:t>9/24/25</a:t>
            </a:fld>
            <a:endParaRPr lang="en-US"/>
          </a:p>
        </p:txBody>
      </p:sp>
      <p:sp>
        <p:nvSpPr>
          <p:cNvPr id="5" name="Footer Placeholder 4">
            <a:extLst>
              <a:ext uri="{FF2B5EF4-FFF2-40B4-BE49-F238E27FC236}">
                <a16:creationId xmlns:a16="http://schemas.microsoft.com/office/drawing/2014/main" id="{595C9135-C43A-60C1-B2DB-96280E5A2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06DEB-AF2D-8B2F-299F-555CAA356A94}"/>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328852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61D4C3-167A-B744-271D-C97A85FA2E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3BE08-B2CD-3811-EE60-2CAD05FD01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987A4-171B-A3DE-650C-642747F3A3C3}"/>
              </a:ext>
            </a:extLst>
          </p:cNvPr>
          <p:cNvSpPr>
            <a:spLocks noGrp="1"/>
          </p:cNvSpPr>
          <p:nvPr>
            <p:ph type="dt" sz="half" idx="10"/>
          </p:nvPr>
        </p:nvSpPr>
        <p:spPr/>
        <p:txBody>
          <a:bodyPr/>
          <a:lstStyle/>
          <a:p>
            <a:fld id="{D975FD96-C12E-2749-AEF6-E6E848DB3B65}" type="datetimeFigureOut">
              <a:rPr lang="en-US" smtClean="0"/>
              <a:t>9/24/25</a:t>
            </a:fld>
            <a:endParaRPr lang="en-US"/>
          </a:p>
        </p:txBody>
      </p:sp>
      <p:sp>
        <p:nvSpPr>
          <p:cNvPr id="5" name="Footer Placeholder 4">
            <a:extLst>
              <a:ext uri="{FF2B5EF4-FFF2-40B4-BE49-F238E27FC236}">
                <a16:creationId xmlns:a16="http://schemas.microsoft.com/office/drawing/2014/main" id="{A0A38FD2-6D86-BBCF-7218-08E22EAA6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E369E-F431-8E31-102A-B7C94F5BD5DE}"/>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329423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DBA8-0CFF-24BC-BD1C-2573E347D8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6E88EA-66F7-27D7-2B63-4C5AE6C2C0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6C27A-63FC-1158-D321-09EEB635DEF6}"/>
              </a:ext>
            </a:extLst>
          </p:cNvPr>
          <p:cNvSpPr>
            <a:spLocks noGrp="1"/>
          </p:cNvSpPr>
          <p:nvPr>
            <p:ph type="dt" sz="half" idx="10"/>
          </p:nvPr>
        </p:nvSpPr>
        <p:spPr/>
        <p:txBody>
          <a:bodyPr/>
          <a:lstStyle/>
          <a:p>
            <a:fld id="{D975FD96-C12E-2749-AEF6-E6E848DB3B65}" type="datetimeFigureOut">
              <a:rPr lang="en-US" smtClean="0"/>
              <a:t>9/24/25</a:t>
            </a:fld>
            <a:endParaRPr lang="en-US"/>
          </a:p>
        </p:txBody>
      </p:sp>
      <p:sp>
        <p:nvSpPr>
          <p:cNvPr id="5" name="Footer Placeholder 4">
            <a:extLst>
              <a:ext uri="{FF2B5EF4-FFF2-40B4-BE49-F238E27FC236}">
                <a16:creationId xmlns:a16="http://schemas.microsoft.com/office/drawing/2014/main" id="{1C24A324-DE9E-9662-761A-8CF5F1EA4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1B3661-51B2-F979-C970-603F9174AC75}"/>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101522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06A9-C6EA-C989-BF7B-BDF3EE0414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5ACD10-0342-153A-AC22-A4E67805E8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690A08-EC54-4194-57CA-6B56B99DFACB}"/>
              </a:ext>
            </a:extLst>
          </p:cNvPr>
          <p:cNvSpPr>
            <a:spLocks noGrp="1"/>
          </p:cNvSpPr>
          <p:nvPr>
            <p:ph type="dt" sz="half" idx="10"/>
          </p:nvPr>
        </p:nvSpPr>
        <p:spPr/>
        <p:txBody>
          <a:bodyPr/>
          <a:lstStyle/>
          <a:p>
            <a:fld id="{D975FD96-C12E-2749-AEF6-E6E848DB3B65}" type="datetimeFigureOut">
              <a:rPr lang="en-US" smtClean="0"/>
              <a:t>9/24/25</a:t>
            </a:fld>
            <a:endParaRPr lang="en-US"/>
          </a:p>
        </p:txBody>
      </p:sp>
      <p:sp>
        <p:nvSpPr>
          <p:cNvPr id="5" name="Footer Placeholder 4">
            <a:extLst>
              <a:ext uri="{FF2B5EF4-FFF2-40B4-BE49-F238E27FC236}">
                <a16:creationId xmlns:a16="http://schemas.microsoft.com/office/drawing/2014/main" id="{1173292E-47A8-9E0F-F438-7941EA7FA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7AF9F-7D73-F41D-5434-8B9F584CC717}"/>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225518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5CD8-66FC-5643-BE05-1311CC250A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66272A-19E2-7C39-C08D-F136997561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C9E5FF-7BA9-F8D1-6D1F-26E96DE68A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6906EF-394C-543C-3923-B9F5EFE5D29E}"/>
              </a:ext>
            </a:extLst>
          </p:cNvPr>
          <p:cNvSpPr>
            <a:spLocks noGrp="1"/>
          </p:cNvSpPr>
          <p:nvPr>
            <p:ph type="dt" sz="half" idx="10"/>
          </p:nvPr>
        </p:nvSpPr>
        <p:spPr/>
        <p:txBody>
          <a:bodyPr/>
          <a:lstStyle/>
          <a:p>
            <a:fld id="{D975FD96-C12E-2749-AEF6-E6E848DB3B65}" type="datetimeFigureOut">
              <a:rPr lang="en-US" smtClean="0"/>
              <a:t>9/24/25</a:t>
            </a:fld>
            <a:endParaRPr lang="en-US"/>
          </a:p>
        </p:txBody>
      </p:sp>
      <p:sp>
        <p:nvSpPr>
          <p:cNvPr id="6" name="Footer Placeholder 5">
            <a:extLst>
              <a:ext uri="{FF2B5EF4-FFF2-40B4-BE49-F238E27FC236}">
                <a16:creationId xmlns:a16="http://schemas.microsoft.com/office/drawing/2014/main" id="{A0BA9F92-795E-F1E3-B9B2-109D2E2CA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1246E-08DF-3131-1097-CA18E0BBB186}"/>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361776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A019-0944-FE50-425B-0E745D8DBF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EFF492-ABAE-1CFC-183E-BA0CB6053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8BD7EA-69B5-8F40-A60E-1E6E94AFD2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AA8797-0E6E-95E2-D578-AB1A19E053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FD65AD-3F91-5C72-5425-395CCB88BE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4F35B6-B9F4-C2D8-FA37-275F4846C2AD}"/>
              </a:ext>
            </a:extLst>
          </p:cNvPr>
          <p:cNvSpPr>
            <a:spLocks noGrp="1"/>
          </p:cNvSpPr>
          <p:nvPr>
            <p:ph type="dt" sz="half" idx="10"/>
          </p:nvPr>
        </p:nvSpPr>
        <p:spPr/>
        <p:txBody>
          <a:bodyPr/>
          <a:lstStyle/>
          <a:p>
            <a:fld id="{D975FD96-C12E-2749-AEF6-E6E848DB3B65}" type="datetimeFigureOut">
              <a:rPr lang="en-US" smtClean="0"/>
              <a:t>9/24/25</a:t>
            </a:fld>
            <a:endParaRPr lang="en-US"/>
          </a:p>
        </p:txBody>
      </p:sp>
      <p:sp>
        <p:nvSpPr>
          <p:cNvPr id="8" name="Footer Placeholder 7">
            <a:extLst>
              <a:ext uri="{FF2B5EF4-FFF2-40B4-BE49-F238E27FC236}">
                <a16:creationId xmlns:a16="http://schemas.microsoft.com/office/drawing/2014/main" id="{31834926-2D8E-34F7-32BB-9477B05D12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5CA868-7ABB-57EA-3880-BF3B01937CA6}"/>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10122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7554-0009-8B66-7E68-3DB3205DFF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EADF27-5107-98F3-49DA-23142EB7B778}"/>
              </a:ext>
            </a:extLst>
          </p:cNvPr>
          <p:cNvSpPr>
            <a:spLocks noGrp="1"/>
          </p:cNvSpPr>
          <p:nvPr>
            <p:ph type="dt" sz="half" idx="10"/>
          </p:nvPr>
        </p:nvSpPr>
        <p:spPr/>
        <p:txBody>
          <a:bodyPr/>
          <a:lstStyle/>
          <a:p>
            <a:fld id="{D975FD96-C12E-2749-AEF6-E6E848DB3B65}" type="datetimeFigureOut">
              <a:rPr lang="en-US" smtClean="0"/>
              <a:t>9/24/25</a:t>
            </a:fld>
            <a:endParaRPr lang="en-US"/>
          </a:p>
        </p:txBody>
      </p:sp>
      <p:sp>
        <p:nvSpPr>
          <p:cNvPr id="4" name="Footer Placeholder 3">
            <a:extLst>
              <a:ext uri="{FF2B5EF4-FFF2-40B4-BE49-F238E27FC236}">
                <a16:creationId xmlns:a16="http://schemas.microsoft.com/office/drawing/2014/main" id="{D470B288-5E76-7B1C-780C-5750647657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9FFFA0-1ABD-C62E-22A2-67CCD45E7071}"/>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142386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2D8AE7-4938-195E-D7DC-34E3F252E38F}"/>
              </a:ext>
            </a:extLst>
          </p:cNvPr>
          <p:cNvSpPr>
            <a:spLocks noGrp="1"/>
          </p:cNvSpPr>
          <p:nvPr>
            <p:ph type="dt" sz="half" idx="10"/>
          </p:nvPr>
        </p:nvSpPr>
        <p:spPr/>
        <p:txBody>
          <a:bodyPr/>
          <a:lstStyle/>
          <a:p>
            <a:fld id="{D975FD96-C12E-2749-AEF6-E6E848DB3B65}" type="datetimeFigureOut">
              <a:rPr lang="en-US" smtClean="0"/>
              <a:t>9/24/25</a:t>
            </a:fld>
            <a:endParaRPr lang="en-US"/>
          </a:p>
        </p:txBody>
      </p:sp>
      <p:sp>
        <p:nvSpPr>
          <p:cNvPr id="3" name="Footer Placeholder 2">
            <a:extLst>
              <a:ext uri="{FF2B5EF4-FFF2-40B4-BE49-F238E27FC236}">
                <a16:creationId xmlns:a16="http://schemas.microsoft.com/office/drawing/2014/main" id="{2E271846-974C-C015-36E8-F226049B6D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973C7A-F9FD-2052-F2C9-50178CB7107B}"/>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285094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A35C-06BD-B0B2-46DB-D1811C5F5C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BEA3D7-901A-713A-DD71-1DEC62AF5A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5F0194-16A6-D26C-D364-B15755A84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17FB33-AFA1-9134-E07E-457B9BA0EA9E}"/>
              </a:ext>
            </a:extLst>
          </p:cNvPr>
          <p:cNvSpPr>
            <a:spLocks noGrp="1"/>
          </p:cNvSpPr>
          <p:nvPr>
            <p:ph type="dt" sz="half" idx="10"/>
          </p:nvPr>
        </p:nvSpPr>
        <p:spPr/>
        <p:txBody>
          <a:bodyPr/>
          <a:lstStyle/>
          <a:p>
            <a:fld id="{D975FD96-C12E-2749-AEF6-E6E848DB3B65}" type="datetimeFigureOut">
              <a:rPr lang="en-US" smtClean="0"/>
              <a:t>9/24/25</a:t>
            </a:fld>
            <a:endParaRPr lang="en-US"/>
          </a:p>
        </p:txBody>
      </p:sp>
      <p:sp>
        <p:nvSpPr>
          <p:cNvPr id="6" name="Footer Placeholder 5">
            <a:extLst>
              <a:ext uri="{FF2B5EF4-FFF2-40B4-BE49-F238E27FC236}">
                <a16:creationId xmlns:a16="http://schemas.microsoft.com/office/drawing/2014/main" id="{F9F9BDAC-1946-980B-7AF6-E04F5B56B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F17808-40EB-A1D6-3BEC-499E05FFD54D}"/>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372414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CBE8-C3E7-F2BC-2066-08D35F77F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D7CF52-C662-9B5B-868E-131BE5EF3A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A21140-62A4-69B7-7355-2D9032A93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66841A-1B5A-E07F-525C-442106D3031F}"/>
              </a:ext>
            </a:extLst>
          </p:cNvPr>
          <p:cNvSpPr>
            <a:spLocks noGrp="1"/>
          </p:cNvSpPr>
          <p:nvPr>
            <p:ph type="dt" sz="half" idx="10"/>
          </p:nvPr>
        </p:nvSpPr>
        <p:spPr/>
        <p:txBody>
          <a:bodyPr/>
          <a:lstStyle/>
          <a:p>
            <a:fld id="{D975FD96-C12E-2749-AEF6-E6E848DB3B65}" type="datetimeFigureOut">
              <a:rPr lang="en-US" smtClean="0"/>
              <a:t>9/24/25</a:t>
            </a:fld>
            <a:endParaRPr lang="en-US"/>
          </a:p>
        </p:txBody>
      </p:sp>
      <p:sp>
        <p:nvSpPr>
          <p:cNvPr id="6" name="Footer Placeholder 5">
            <a:extLst>
              <a:ext uri="{FF2B5EF4-FFF2-40B4-BE49-F238E27FC236}">
                <a16:creationId xmlns:a16="http://schemas.microsoft.com/office/drawing/2014/main" id="{8E657EA9-BBF1-C14D-0039-65EEF5DDA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D0263-6330-C912-8D1F-B995F9A22FCF}"/>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45256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CD110-2AC0-FD31-4C98-CA3EC3A846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F667DC-538A-2F01-778D-7FAEEBD3B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94803-BC20-7CB5-AB8D-E5B7C7401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75FD96-C12E-2749-AEF6-E6E848DB3B65}" type="datetimeFigureOut">
              <a:rPr lang="en-US" smtClean="0"/>
              <a:t>9/24/25</a:t>
            </a:fld>
            <a:endParaRPr lang="en-US"/>
          </a:p>
        </p:txBody>
      </p:sp>
      <p:sp>
        <p:nvSpPr>
          <p:cNvPr id="5" name="Footer Placeholder 4">
            <a:extLst>
              <a:ext uri="{FF2B5EF4-FFF2-40B4-BE49-F238E27FC236}">
                <a16:creationId xmlns:a16="http://schemas.microsoft.com/office/drawing/2014/main" id="{798598E3-BF42-00E8-82CC-4D1CE7996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ED938AB-C171-05F3-D501-02D644D024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33546B-B2AC-2043-B987-ECBE86AD7053}" type="slidenum">
              <a:rPr lang="en-US" smtClean="0"/>
              <a:t>‹#›</a:t>
            </a:fld>
            <a:endParaRPr lang="en-US"/>
          </a:p>
        </p:txBody>
      </p:sp>
    </p:spTree>
    <p:extLst>
      <p:ext uri="{BB962C8B-B14F-4D97-AF65-F5344CB8AC3E}">
        <p14:creationId xmlns:p14="http://schemas.microsoft.com/office/powerpoint/2010/main" val="3693655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4C8FE3-7FDA-EDBD-CC0D-0DA5AFB08ED9}"/>
              </a:ext>
            </a:extLst>
          </p:cNvPr>
          <p:cNvPicPr>
            <a:picLocks noChangeAspect="1"/>
          </p:cNvPicPr>
          <p:nvPr/>
        </p:nvPicPr>
        <p:blipFill>
          <a:blip r:embed="rId3"/>
          <a:stretch>
            <a:fillRect/>
          </a:stretch>
        </p:blipFill>
        <p:spPr>
          <a:xfrm>
            <a:off x="286269" y="850392"/>
            <a:ext cx="11619461" cy="5157216"/>
          </a:xfrm>
          <a:prstGeom prst="rect">
            <a:avLst/>
          </a:prstGeom>
        </p:spPr>
      </p:pic>
      <p:sp>
        <p:nvSpPr>
          <p:cNvPr id="3" name="TextBox 2">
            <a:extLst>
              <a:ext uri="{FF2B5EF4-FFF2-40B4-BE49-F238E27FC236}">
                <a16:creationId xmlns:a16="http://schemas.microsoft.com/office/drawing/2014/main" id="{FCDA0D46-F13C-0714-413C-15C92CA5FF65}"/>
              </a:ext>
            </a:extLst>
          </p:cNvPr>
          <p:cNvSpPr txBox="1"/>
          <p:nvPr/>
        </p:nvSpPr>
        <p:spPr>
          <a:xfrm>
            <a:off x="2505074" y="171450"/>
            <a:ext cx="7181850" cy="523220"/>
          </a:xfrm>
          <a:prstGeom prst="rect">
            <a:avLst/>
          </a:prstGeom>
          <a:noFill/>
        </p:spPr>
        <p:txBody>
          <a:bodyPr wrap="square" rtlCol="0">
            <a:spAutoFit/>
          </a:bodyPr>
          <a:lstStyle/>
          <a:p>
            <a:pPr algn="ctr"/>
            <a:r>
              <a:rPr lang="en-US" sz="2800" dirty="0"/>
              <a:t>Solid Solutions and Vegard’s Law</a:t>
            </a:r>
          </a:p>
        </p:txBody>
      </p:sp>
    </p:spTree>
    <p:extLst>
      <p:ext uri="{BB962C8B-B14F-4D97-AF65-F5344CB8AC3E}">
        <p14:creationId xmlns:p14="http://schemas.microsoft.com/office/powerpoint/2010/main" val="2745843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27E0CF-BADD-98BC-4C76-587C2D31DE8B}"/>
              </a:ext>
            </a:extLst>
          </p:cNvPr>
          <p:cNvPicPr>
            <a:picLocks noChangeAspect="1"/>
          </p:cNvPicPr>
          <p:nvPr/>
        </p:nvPicPr>
        <p:blipFill>
          <a:blip r:embed="rId2"/>
          <a:stretch>
            <a:fillRect/>
          </a:stretch>
        </p:blipFill>
        <p:spPr>
          <a:xfrm>
            <a:off x="198982" y="561994"/>
            <a:ext cx="11794035" cy="4960982"/>
          </a:xfrm>
          <a:prstGeom prst="rect">
            <a:avLst/>
          </a:prstGeom>
        </p:spPr>
      </p:pic>
    </p:spTree>
    <p:extLst>
      <p:ext uri="{BB962C8B-B14F-4D97-AF65-F5344CB8AC3E}">
        <p14:creationId xmlns:p14="http://schemas.microsoft.com/office/powerpoint/2010/main" val="274805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E1E9FA-45FF-C11C-DC8F-DCDBAA8A83ED}"/>
              </a:ext>
            </a:extLst>
          </p:cNvPr>
          <p:cNvSpPr txBox="1"/>
          <p:nvPr/>
        </p:nvSpPr>
        <p:spPr>
          <a:xfrm>
            <a:off x="2459566" y="203200"/>
            <a:ext cx="6942667" cy="461665"/>
          </a:xfrm>
          <a:prstGeom prst="rect">
            <a:avLst/>
          </a:prstGeom>
          <a:noFill/>
        </p:spPr>
        <p:txBody>
          <a:bodyPr wrap="square" rtlCol="0">
            <a:spAutoFit/>
          </a:bodyPr>
          <a:lstStyle/>
          <a:p>
            <a:pPr algn="ctr"/>
            <a:r>
              <a:rPr lang="en-US" sz="2400" dirty="0"/>
              <a:t>Homework</a:t>
            </a:r>
          </a:p>
        </p:txBody>
      </p:sp>
      <p:pic>
        <p:nvPicPr>
          <p:cNvPr id="5" name="Picture 4">
            <a:extLst>
              <a:ext uri="{FF2B5EF4-FFF2-40B4-BE49-F238E27FC236}">
                <a16:creationId xmlns:a16="http://schemas.microsoft.com/office/drawing/2014/main" id="{9BA44BD1-AE26-6B5E-72C2-21FE7AC869DD}"/>
              </a:ext>
            </a:extLst>
          </p:cNvPr>
          <p:cNvPicPr>
            <a:picLocks noChangeAspect="1"/>
          </p:cNvPicPr>
          <p:nvPr/>
        </p:nvPicPr>
        <p:blipFill>
          <a:blip r:embed="rId2"/>
          <a:stretch>
            <a:fillRect/>
          </a:stretch>
        </p:blipFill>
        <p:spPr>
          <a:xfrm>
            <a:off x="482598" y="3694614"/>
            <a:ext cx="10798459" cy="775786"/>
          </a:xfrm>
          <a:prstGeom prst="rect">
            <a:avLst/>
          </a:prstGeom>
        </p:spPr>
      </p:pic>
      <p:pic>
        <p:nvPicPr>
          <p:cNvPr id="6" name="Picture 5">
            <a:extLst>
              <a:ext uri="{FF2B5EF4-FFF2-40B4-BE49-F238E27FC236}">
                <a16:creationId xmlns:a16="http://schemas.microsoft.com/office/drawing/2014/main" id="{DC64A103-70DE-A58D-66DD-84A5FAD5EFD1}"/>
              </a:ext>
            </a:extLst>
          </p:cNvPr>
          <p:cNvPicPr>
            <a:picLocks noChangeAspect="1"/>
          </p:cNvPicPr>
          <p:nvPr/>
        </p:nvPicPr>
        <p:blipFill>
          <a:blip r:embed="rId3"/>
          <a:stretch>
            <a:fillRect/>
          </a:stretch>
        </p:blipFill>
        <p:spPr>
          <a:xfrm>
            <a:off x="482599" y="1235073"/>
            <a:ext cx="10545241" cy="2168527"/>
          </a:xfrm>
          <a:prstGeom prst="rect">
            <a:avLst/>
          </a:prstGeom>
        </p:spPr>
      </p:pic>
    </p:spTree>
    <p:extLst>
      <p:ext uri="{BB962C8B-B14F-4D97-AF65-F5344CB8AC3E}">
        <p14:creationId xmlns:p14="http://schemas.microsoft.com/office/powerpoint/2010/main" val="909312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2AC7-7B40-33EA-68A7-0ED80491E51A}"/>
              </a:ext>
            </a:extLst>
          </p:cNvPr>
          <p:cNvSpPr>
            <a:spLocks noGrp="1"/>
          </p:cNvSpPr>
          <p:nvPr>
            <p:ph type="ctrTitle"/>
          </p:nvPr>
        </p:nvSpPr>
        <p:spPr>
          <a:xfrm>
            <a:off x="1524000" y="232673"/>
            <a:ext cx="9144000" cy="766072"/>
          </a:xfrm>
        </p:spPr>
        <p:txBody>
          <a:bodyPr>
            <a:normAutofit fontScale="90000"/>
          </a:bodyPr>
          <a:lstStyle/>
          <a:p>
            <a:r>
              <a:rPr lang="en-US" dirty="0"/>
              <a:t>Phase Diagrams</a:t>
            </a:r>
          </a:p>
        </p:txBody>
      </p:sp>
      <p:pic>
        <p:nvPicPr>
          <p:cNvPr id="4" name="Picture 3">
            <a:extLst>
              <a:ext uri="{FF2B5EF4-FFF2-40B4-BE49-F238E27FC236}">
                <a16:creationId xmlns:a16="http://schemas.microsoft.com/office/drawing/2014/main" id="{7CC2B0F3-14C9-A567-1021-9B552CFB2CB7}"/>
              </a:ext>
            </a:extLst>
          </p:cNvPr>
          <p:cNvPicPr>
            <a:picLocks noChangeAspect="1"/>
          </p:cNvPicPr>
          <p:nvPr/>
        </p:nvPicPr>
        <p:blipFill>
          <a:blip r:embed="rId3"/>
          <a:stretch>
            <a:fillRect/>
          </a:stretch>
        </p:blipFill>
        <p:spPr>
          <a:xfrm>
            <a:off x="150043" y="1774811"/>
            <a:ext cx="11891914" cy="3771221"/>
          </a:xfrm>
          <a:prstGeom prst="rect">
            <a:avLst/>
          </a:prstGeom>
        </p:spPr>
      </p:pic>
    </p:spTree>
    <p:extLst>
      <p:ext uri="{BB962C8B-B14F-4D97-AF65-F5344CB8AC3E}">
        <p14:creationId xmlns:p14="http://schemas.microsoft.com/office/powerpoint/2010/main" val="287672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ADDD2B-9E5F-6BAE-0165-9E8973A860E5}"/>
              </a:ext>
            </a:extLst>
          </p:cNvPr>
          <p:cNvPicPr>
            <a:picLocks noChangeAspect="1"/>
          </p:cNvPicPr>
          <p:nvPr/>
        </p:nvPicPr>
        <p:blipFill>
          <a:blip r:embed="rId3"/>
          <a:stretch>
            <a:fillRect/>
          </a:stretch>
        </p:blipFill>
        <p:spPr>
          <a:xfrm>
            <a:off x="2003879" y="169635"/>
            <a:ext cx="8389632" cy="5986236"/>
          </a:xfrm>
          <a:prstGeom prst="rect">
            <a:avLst/>
          </a:prstGeom>
        </p:spPr>
      </p:pic>
    </p:spTree>
    <p:extLst>
      <p:ext uri="{BB962C8B-B14F-4D97-AF65-F5344CB8AC3E}">
        <p14:creationId xmlns:p14="http://schemas.microsoft.com/office/powerpoint/2010/main" val="2428311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12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_time_00217.00s.jpg"/>
          <p:cNvPicPr>
            <a:picLocks noChangeAspect="1"/>
          </p:cNvPicPr>
          <p:nvPr/>
        </p:nvPicPr>
        <p:blipFill>
          <a:blip r:embed="rId3"/>
          <a:stretch>
            <a:fillRect/>
          </a:stretch>
        </p:blipFill>
        <p:spPr>
          <a:xfrm>
            <a:off x="0" y="0"/>
            <a:ext cx="12191695" cy="6858000"/>
          </a:xfrm>
          <a:prstGeom prst="rect">
            <a:avLst/>
          </a:prstGeom>
        </p:spPr>
      </p:pic>
      <p:sp>
        <p:nvSpPr>
          <p:cNvPr id="3" name="Rectangle 2">
            <a:extLst>
              <a:ext uri="{FF2B5EF4-FFF2-40B4-BE49-F238E27FC236}">
                <a16:creationId xmlns:a16="http://schemas.microsoft.com/office/drawing/2014/main" id="{2C713FB4-EC90-BBE2-8255-8D7EFF7D7359}"/>
              </a:ext>
            </a:extLst>
          </p:cNvPr>
          <p:cNvSpPr/>
          <p:nvPr/>
        </p:nvSpPr>
        <p:spPr>
          <a:xfrm>
            <a:off x="1632857" y="6302829"/>
            <a:ext cx="9601200" cy="5551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08464B-E414-BFD6-D120-5D9721B7046A}"/>
              </a:ext>
            </a:extLst>
          </p:cNvPr>
          <p:cNvPicPr>
            <a:picLocks noChangeAspect="1"/>
          </p:cNvPicPr>
          <p:nvPr/>
        </p:nvPicPr>
        <p:blipFill>
          <a:blip r:embed="rId3"/>
          <a:stretch>
            <a:fillRect/>
          </a:stretch>
        </p:blipFill>
        <p:spPr>
          <a:xfrm>
            <a:off x="1828800" y="132588"/>
            <a:ext cx="8686800" cy="6515100"/>
          </a:xfrm>
          <a:prstGeom prst="rect">
            <a:avLst/>
          </a:prstGeom>
        </p:spPr>
      </p:pic>
    </p:spTree>
    <p:extLst>
      <p:ext uri="{BB962C8B-B14F-4D97-AF65-F5344CB8AC3E}">
        <p14:creationId xmlns:p14="http://schemas.microsoft.com/office/powerpoint/2010/main" val="77560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0ED4F3-B401-7723-4F9A-408E462DE2D3}"/>
              </a:ext>
            </a:extLst>
          </p:cNvPr>
          <p:cNvPicPr>
            <a:picLocks noChangeAspect="1"/>
          </p:cNvPicPr>
          <p:nvPr/>
        </p:nvPicPr>
        <p:blipFill>
          <a:blip r:embed="rId2"/>
          <a:stretch>
            <a:fillRect/>
          </a:stretch>
        </p:blipFill>
        <p:spPr>
          <a:xfrm>
            <a:off x="1822451" y="0"/>
            <a:ext cx="9042226" cy="6858000"/>
          </a:xfrm>
          <a:prstGeom prst="rect">
            <a:avLst/>
          </a:prstGeom>
        </p:spPr>
      </p:pic>
    </p:spTree>
    <p:extLst>
      <p:ext uri="{BB962C8B-B14F-4D97-AF65-F5344CB8AC3E}">
        <p14:creationId xmlns:p14="http://schemas.microsoft.com/office/powerpoint/2010/main" val="784025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01AC92-1F18-5127-37EE-05A3BB80E4D3}"/>
              </a:ext>
            </a:extLst>
          </p:cNvPr>
          <p:cNvPicPr>
            <a:picLocks noChangeAspect="1"/>
          </p:cNvPicPr>
          <p:nvPr/>
        </p:nvPicPr>
        <p:blipFill>
          <a:blip r:embed="rId3"/>
          <a:stretch>
            <a:fillRect/>
          </a:stretch>
        </p:blipFill>
        <p:spPr>
          <a:xfrm>
            <a:off x="1943100" y="212271"/>
            <a:ext cx="8512628" cy="6384471"/>
          </a:xfrm>
          <a:prstGeom prst="rect">
            <a:avLst/>
          </a:prstGeom>
        </p:spPr>
      </p:pic>
    </p:spTree>
    <p:extLst>
      <p:ext uri="{BB962C8B-B14F-4D97-AF65-F5344CB8AC3E}">
        <p14:creationId xmlns:p14="http://schemas.microsoft.com/office/powerpoint/2010/main" val="2594941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F00A0F-4797-E5F7-ABF4-1A495D06A734}"/>
              </a:ext>
            </a:extLst>
          </p:cNvPr>
          <p:cNvPicPr>
            <a:picLocks noChangeAspect="1"/>
          </p:cNvPicPr>
          <p:nvPr/>
        </p:nvPicPr>
        <p:blipFill>
          <a:blip r:embed="rId3"/>
          <a:stretch>
            <a:fillRect/>
          </a:stretch>
        </p:blipFill>
        <p:spPr>
          <a:xfrm>
            <a:off x="1740516" y="231212"/>
            <a:ext cx="9166991" cy="6395575"/>
          </a:xfrm>
          <a:prstGeom prst="rect">
            <a:avLst/>
          </a:prstGeom>
        </p:spPr>
      </p:pic>
    </p:spTree>
    <p:extLst>
      <p:ext uri="{BB962C8B-B14F-4D97-AF65-F5344CB8AC3E}">
        <p14:creationId xmlns:p14="http://schemas.microsoft.com/office/powerpoint/2010/main" val="676178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_time_0002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D9E8D4-64A1-29C6-4E1C-A11B54CF8A89}"/>
              </a:ext>
            </a:extLst>
          </p:cNvPr>
          <p:cNvPicPr>
            <a:picLocks noChangeAspect="1"/>
          </p:cNvPicPr>
          <p:nvPr/>
        </p:nvPicPr>
        <p:blipFill>
          <a:blip r:embed="rId3"/>
          <a:stretch>
            <a:fillRect/>
          </a:stretch>
        </p:blipFill>
        <p:spPr>
          <a:xfrm>
            <a:off x="1815337" y="298704"/>
            <a:ext cx="8823805" cy="6260592"/>
          </a:xfrm>
          <a:prstGeom prst="rect">
            <a:avLst/>
          </a:prstGeom>
        </p:spPr>
      </p:pic>
    </p:spTree>
    <p:extLst>
      <p:ext uri="{BB962C8B-B14F-4D97-AF65-F5344CB8AC3E}">
        <p14:creationId xmlns:p14="http://schemas.microsoft.com/office/powerpoint/2010/main" val="3304884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46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02B5B9-E407-26DE-3AD5-BF6239B24C8E}"/>
              </a:ext>
            </a:extLst>
          </p:cNvPr>
          <p:cNvPicPr>
            <a:picLocks noChangeAspect="1"/>
          </p:cNvPicPr>
          <p:nvPr/>
        </p:nvPicPr>
        <p:blipFill>
          <a:blip r:embed="rId3"/>
          <a:stretch>
            <a:fillRect/>
          </a:stretch>
        </p:blipFill>
        <p:spPr>
          <a:xfrm>
            <a:off x="1680028" y="177800"/>
            <a:ext cx="9277806" cy="6271986"/>
          </a:xfrm>
          <a:prstGeom prst="rect">
            <a:avLst/>
          </a:prstGeom>
        </p:spPr>
      </p:pic>
    </p:spTree>
    <p:extLst>
      <p:ext uri="{BB962C8B-B14F-4D97-AF65-F5344CB8AC3E}">
        <p14:creationId xmlns:p14="http://schemas.microsoft.com/office/powerpoint/2010/main" val="3507113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_time_0059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7_ANNOT_time_0060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8_time_0071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9_time_0071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3_time_00769.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4_time_0090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6_time_0091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15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44C816-73F5-590F-54E0-1950FD5EC7A5}"/>
              </a:ext>
            </a:extLst>
          </p:cNvPr>
          <p:cNvPicPr>
            <a:picLocks noChangeAspect="1"/>
          </p:cNvPicPr>
          <p:nvPr/>
        </p:nvPicPr>
        <p:blipFill>
          <a:blip r:embed="rId3"/>
          <a:stretch>
            <a:fillRect/>
          </a:stretch>
        </p:blipFill>
        <p:spPr>
          <a:xfrm>
            <a:off x="2340864" y="134819"/>
            <a:ext cx="7424928" cy="672318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AC43DB-46BF-CBC4-1CF8-D98ACF38ADD0}"/>
              </a:ext>
            </a:extLst>
          </p:cNvPr>
          <p:cNvPicPr>
            <a:picLocks noChangeAspect="1"/>
          </p:cNvPicPr>
          <p:nvPr/>
        </p:nvPicPr>
        <p:blipFill>
          <a:blip r:embed="rId3"/>
          <a:stretch>
            <a:fillRect/>
          </a:stretch>
        </p:blipFill>
        <p:spPr>
          <a:xfrm>
            <a:off x="2890157" y="195943"/>
            <a:ext cx="6286500" cy="6559826"/>
          </a:xfrm>
          <a:prstGeom prst="rect">
            <a:avLst/>
          </a:prstGeom>
        </p:spPr>
      </p:pic>
    </p:spTree>
    <p:extLst>
      <p:ext uri="{BB962C8B-B14F-4D97-AF65-F5344CB8AC3E}">
        <p14:creationId xmlns:p14="http://schemas.microsoft.com/office/powerpoint/2010/main" val="1487495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3_time_0114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4_time_01149.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D2E8A-45CD-C52D-6233-6AC1340C8574}"/>
              </a:ext>
            </a:extLst>
          </p:cNvPr>
          <p:cNvPicPr>
            <a:picLocks noChangeAspect="1"/>
          </p:cNvPicPr>
          <p:nvPr/>
        </p:nvPicPr>
        <p:blipFill>
          <a:blip r:embed="rId2"/>
          <a:stretch>
            <a:fillRect/>
          </a:stretch>
        </p:blipFill>
        <p:spPr>
          <a:xfrm>
            <a:off x="221974" y="1491973"/>
            <a:ext cx="11419768" cy="3318565"/>
          </a:xfrm>
          <a:prstGeom prst="rect">
            <a:avLst/>
          </a:prstGeom>
        </p:spPr>
      </p:pic>
    </p:spTree>
    <p:extLst>
      <p:ext uri="{BB962C8B-B14F-4D97-AF65-F5344CB8AC3E}">
        <p14:creationId xmlns:p14="http://schemas.microsoft.com/office/powerpoint/2010/main" val="3689088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2650-C14E-3CDE-2D0E-51A1D546730E}"/>
              </a:ext>
            </a:extLst>
          </p:cNvPr>
          <p:cNvSpPr>
            <a:spLocks noGrp="1"/>
          </p:cNvSpPr>
          <p:nvPr>
            <p:ph type="title"/>
          </p:nvPr>
        </p:nvSpPr>
        <p:spPr>
          <a:xfrm>
            <a:off x="838200" y="201839"/>
            <a:ext cx="10515600" cy="728889"/>
          </a:xfrm>
        </p:spPr>
        <p:txBody>
          <a:bodyPr/>
          <a:lstStyle/>
          <a:p>
            <a:pPr algn="ctr"/>
            <a:r>
              <a:rPr lang="en-US" dirty="0"/>
              <a:t>Homework</a:t>
            </a:r>
          </a:p>
        </p:txBody>
      </p:sp>
      <p:pic>
        <p:nvPicPr>
          <p:cNvPr id="3" name="Picture 2">
            <a:extLst>
              <a:ext uri="{FF2B5EF4-FFF2-40B4-BE49-F238E27FC236}">
                <a16:creationId xmlns:a16="http://schemas.microsoft.com/office/drawing/2014/main" id="{C5074B99-9B67-1370-518F-C05D372DA7EB}"/>
              </a:ext>
            </a:extLst>
          </p:cNvPr>
          <p:cNvPicPr>
            <a:picLocks noChangeAspect="1"/>
          </p:cNvPicPr>
          <p:nvPr/>
        </p:nvPicPr>
        <p:blipFill>
          <a:blip r:embed="rId2"/>
          <a:stretch>
            <a:fillRect/>
          </a:stretch>
        </p:blipFill>
        <p:spPr>
          <a:xfrm>
            <a:off x="371157" y="1382778"/>
            <a:ext cx="11449685" cy="841201"/>
          </a:xfrm>
          <a:prstGeom prst="rect">
            <a:avLst/>
          </a:prstGeom>
        </p:spPr>
      </p:pic>
      <p:pic>
        <p:nvPicPr>
          <p:cNvPr id="4" name="Picture 3">
            <a:extLst>
              <a:ext uri="{FF2B5EF4-FFF2-40B4-BE49-F238E27FC236}">
                <a16:creationId xmlns:a16="http://schemas.microsoft.com/office/drawing/2014/main" id="{48CD1ACD-1BC6-4512-E52E-C318280453F0}"/>
              </a:ext>
            </a:extLst>
          </p:cNvPr>
          <p:cNvPicPr>
            <a:picLocks noChangeAspect="1"/>
          </p:cNvPicPr>
          <p:nvPr/>
        </p:nvPicPr>
        <p:blipFill>
          <a:blip r:embed="rId3"/>
          <a:stretch>
            <a:fillRect/>
          </a:stretch>
        </p:blipFill>
        <p:spPr>
          <a:xfrm>
            <a:off x="371157" y="3106489"/>
            <a:ext cx="11449685" cy="811019"/>
          </a:xfrm>
          <a:prstGeom prst="rect">
            <a:avLst/>
          </a:prstGeom>
        </p:spPr>
      </p:pic>
    </p:spTree>
    <p:extLst>
      <p:ext uri="{BB962C8B-B14F-4D97-AF65-F5344CB8AC3E}">
        <p14:creationId xmlns:p14="http://schemas.microsoft.com/office/powerpoint/2010/main" val="426326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7_time_0026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0_time_0033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8FF731-E67E-FE9E-15A8-3FB9605DE4DE}"/>
              </a:ext>
            </a:extLst>
          </p:cNvPr>
          <p:cNvPicPr>
            <a:picLocks noChangeAspect="1"/>
          </p:cNvPicPr>
          <p:nvPr/>
        </p:nvPicPr>
        <p:blipFill>
          <a:blip r:embed="rId3"/>
          <a:stretch>
            <a:fillRect/>
          </a:stretch>
        </p:blipFill>
        <p:spPr>
          <a:xfrm>
            <a:off x="1716676" y="0"/>
            <a:ext cx="8758647" cy="6858000"/>
          </a:xfrm>
          <a:prstGeom prst="rect">
            <a:avLst/>
          </a:prstGeom>
        </p:spPr>
      </p:pic>
    </p:spTree>
    <p:extLst>
      <p:ext uri="{BB962C8B-B14F-4D97-AF65-F5344CB8AC3E}">
        <p14:creationId xmlns:p14="http://schemas.microsoft.com/office/powerpoint/2010/main" val="312147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5_time_0048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20B4DE-23AA-5900-5BB4-C52F22E5B583}"/>
              </a:ext>
            </a:extLst>
          </p:cNvPr>
          <p:cNvPicPr>
            <a:picLocks noChangeAspect="1"/>
          </p:cNvPicPr>
          <p:nvPr/>
        </p:nvPicPr>
        <p:blipFill>
          <a:blip r:embed="rId3"/>
          <a:stretch>
            <a:fillRect/>
          </a:stretch>
        </p:blipFill>
        <p:spPr>
          <a:xfrm>
            <a:off x="1593341" y="0"/>
            <a:ext cx="8789557"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841C27-1D29-B651-C161-CC5C2A20B86C}"/>
              </a:ext>
            </a:extLst>
          </p:cNvPr>
          <p:cNvPicPr>
            <a:picLocks noChangeAspect="1"/>
          </p:cNvPicPr>
          <p:nvPr/>
        </p:nvPicPr>
        <p:blipFill>
          <a:blip r:embed="rId3"/>
          <a:stretch>
            <a:fillRect/>
          </a:stretch>
        </p:blipFill>
        <p:spPr>
          <a:xfrm>
            <a:off x="1551432" y="0"/>
            <a:ext cx="8979332" cy="6858000"/>
          </a:xfrm>
          <a:prstGeom prst="rect">
            <a:avLst/>
          </a:prstGeom>
        </p:spPr>
      </p:pic>
    </p:spTree>
    <p:extLst>
      <p:ext uri="{BB962C8B-B14F-4D97-AF65-F5344CB8AC3E}">
        <p14:creationId xmlns:p14="http://schemas.microsoft.com/office/powerpoint/2010/main" val="3216124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1494</TotalTime>
  <Words>3059</Words>
  <Application>Microsoft Macintosh PowerPoint</Application>
  <PresentationFormat>Widescreen</PresentationFormat>
  <Paragraphs>75</Paragraphs>
  <Slides>35</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Benjamin Wiley, Ph.D.</dc:creator>
  <cp:lastModifiedBy>Benjamin Wiley, Ph.D.</cp:lastModifiedBy>
  <cp:revision>8</cp:revision>
  <dcterms:created xsi:type="dcterms:W3CDTF">2025-09-23T13:45:50Z</dcterms:created>
  <dcterms:modified xsi:type="dcterms:W3CDTF">2025-09-25T13:48:18Z</dcterms:modified>
</cp:coreProperties>
</file>