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76" r:id="rId2"/>
    <p:sldId id="258" r:id="rId3"/>
    <p:sldId id="260" r:id="rId4"/>
    <p:sldId id="263" r:id="rId5"/>
    <p:sldId id="266" r:id="rId6"/>
    <p:sldId id="267" r:id="rId7"/>
    <p:sldId id="270" r:id="rId8"/>
    <p:sldId id="271" r:id="rId9"/>
    <p:sldId id="273" r:id="rId10"/>
    <p:sldId id="274" r:id="rId11"/>
    <p:sldId id="275" r:id="rId12"/>
    <p:sldId id="278" r:id="rId13"/>
    <p:sldId id="277" r:id="rId14"/>
    <p:sldId id="284" r:id="rId15"/>
    <p:sldId id="312" r:id="rId16"/>
    <p:sldId id="283" r:id="rId17"/>
    <p:sldId id="285" r:id="rId18"/>
    <p:sldId id="287" r:id="rId19"/>
    <p:sldId id="288" r:id="rId20"/>
    <p:sldId id="289" r:id="rId21"/>
    <p:sldId id="290" r:id="rId22"/>
    <p:sldId id="256" r:id="rId23"/>
    <p:sldId id="279" r:id="rId24"/>
    <p:sldId id="261" r:id="rId25"/>
    <p:sldId id="264" r:id="rId26"/>
    <p:sldId id="291" r:id="rId27"/>
    <p:sldId id="292" r:id="rId28"/>
    <p:sldId id="293" r:id="rId29"/>
    <p:sldId id="282" r:id="rId30"/>
    <p:sldId id="294" r:id="rId31"/>
    <p:sldId id="295" r:id="rId32"/>
    <p:sldId id="296" r:id="rId33"/>
    <p:sldId id="268" r:id="rId34"/>
    <p:sldId id="286" r:id="rId35"/>
    <p:sldId id="31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7"/>
    <p:restoredTop sz="72018"/>
  </p:normalViewPr>
  <p:slideViewPr>
    <p:cSldViewPr snapToGrid="0" snapToObjects="1">
      <p:cViewPr varScale="1">
        <p:scale>
          <a:sx n="75" d="100"/>
          <a:sy n="75" d="100"/>
        </p:scale>
        <p:origin x="17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F89-3186-AB46-BCE3-8DDF01CD13EA}" type="datetimeFigureOut">
              <a:rPr lang="en-US" smtClean="0"/>
              <a:t>9/23/25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87366-1A6D-F24B-A28C-397AA25FF44C}" type="slidenum">
              <a:rPr lang="en-US" smtClean="0"/>
              <a:t>‹#›</a:t>
            </a:fld>
            <a:endParaRPr lang="en-US"/>
          </a:p>
        </p:txBody>
      </p:sp>
    </p:spTree>
    <p:extLst>
      <p:ext uri="{BB962C8B-B14F-4D97-AF65-F5344CB8AC3E}">
        <p14:creationId xmlns:p14="http://schemas.microsoft.com/office/powerpoint/2010/main" val="303474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We've just spent several weeks talking about the structures of crystals. In the treatment so far, we've assumed that the crystals are perfect. That is to say we have a unit cell and we repeat that unit cell exactly the same unit cell, infinitely in all directions, and we come up with a crystal. So in those kinds of crystals, there are no defects. And a perfect crystal doesn't have surfaces either. But in real life, crystals do have surfaces and they do have defects. And in the next few lectures, we're going to talk about the defects that we encounter in crystalline solids. </a:t>
            </a:r>
          </a:p>
        </p:txBody>
      </p:sp>
      <p:sp>
        <p:nvSpPr>
          <p:cNvPr id="4" name="Slide Number Placeholder 3"/>
          <p:cNvSpPr>
            <a:spLocks noGrp="1"/>
          </p:cNvSpPr>
          <p:nvPr>
            <p:ph type="sldNum" sz="quarter" idx="5"/>
          </p:nvPr>
        </p:nvSpPr>
        <p:spPr/>
        <p:txBody>
          <a:bodyPr/>
          <a:lstStyle/>
          <a:p>
            <a:fld id="{9EA87366-1A6D-F24B-A28C-397AA25FF44C}" type="slidenum">
              <a:rPr lang="en-US" smtClean="0"/>
              <a:t>1</a:t>
            </a:fld>
            <a:endParaRPr lang="en-US"/>
          </a:p>
        </p:txBody>
      </p:sp>
    </p:spTree>
    <p:extLst>
      <p:ext uri="{BB962C8B-B14F-4D97-AF65-F5344CB8AC3E}">
        <p14:creationId xmlns:p14="http://schemas.microsoft.com/office/powerpoint/2010/main" val="404573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entropy term has two components. There's a certain amount of the entropy that comes from the vibrations of the atoms. And that will be slightly different if the atom is at the surface than it would be if it were in the Boltzmann. And then we have this KT times the natural log of omega. This is our configurational entropy term. </a:t>
            </a:r>
          </a:p>
        </p:txBody>
      </p:sp>
      <p:sp>
        <p:nvSpPr>
          <p:cNvPr id="4" name="Slide Number Placeholder 3"/>
          <p:cNvSpPr>
            <a:spLocks noGrp="1"/>
          </p:cNvSpPr>
          <p:nvPr>
            <p:ph type="sldNum" sz="quarter" idx="5"/>
          </p:nvPr>
        </p:nvSpPr>
        <p:spPr/>
        <p:txBody>
          <a:bodyPr/>
          <a:lstStyle/>
          <a:p>
            <a:fld id="{9EA87366-1A6D-F24B-A28C-397AA25FF44C}" type="slidenum">
              <a:rPr lang="en-US" smtClean="0"/>
              <a:t>10</a:t>
            </a:fld>
            <a:endParaRPr lang="en-US"/>
          </a:p>
        </p:txBody>
      </p:sp>
    </p:spTree>
    <p:extLst>
      <p:ext uri="{BB962C8B-B14F-4D97-AF65-F5344CB8AC3E}">
        <p14:creationId xmlns:p14="http://schemas.microsoft.com/office/powerpoint/2010/main" val="410457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were to plot these terms as a function of the number of defects, the number of atoms that have moved from the Boltzmann to the surface, their concentration, we would get something like this. Delta H minus T delta S vibration goes up, it's positive. It is </a:t>
            </a:r>
            <a:r>
              <a:rPr lang="en-US" dirty="0" err="1"/>
              <a:t>endalgically</a:t>
            </a:r>
            <a:r>
              <a:rPr lang="en-US" dirty="0"/>
              <a:t> unfavorable to take an atom from the Boltzmann and move it to the surface of the crystal. And the reason why is because we're losing bonding. We do not recover all of the bonding that we get in the bulk of the crystal when we put the atom at the surface. So that is going to make delta G positive, which is thermodynamically unfavorable. At the same time, the configurational entropy is going to become more favorably negative as the number of defects increases. And so the overall delta G of this process is a balance between these two competing things.</a:t>
            </a:r>
          </a:p>
        </p:txBody>
      </p:sp>
      <p:sp>
        <p:nvSpPr>
          <p:cNvPr id="4" name="Slide Number Placeholder 3"/>
          <p:cNvSpPr>
            <a:spLocks noGrp="1"/>
          </p:cNvSpPr>
          <p:nvPr>
            <p:ph type="sldNum" sz="quarter" idx="5"/>
          </p:nvPr>
        </p:nvSpPr>
        <p:spPr/>
        <p:txBody>
          <a:bodyPr/>
          <a:lstStyle/>
          <a:p>
            <a:fld id="{9EA87366-1A6D-F24B-A28C-397AA25FF44C}" type="slidenum">
              <a:rPr lang="en-US" smtClean="0"/>
              <a:t>11</a:t>
            </a:fld>
            <a:endParaRPr lang="en-US"/>
          </a:p>
        </p:txBody>
      </p:sp>
    </p:spTree>
    <p:extLst>
      <p:ext uri="{BB962C8B-B14F-4D97-AF65-F5344CB8AC3E}">
        <p14:creationId xmlns:p14="http://schemas.microsoft.com/office/powerpoint/2010/main" val="1168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taking the first derivative of </a:t>
            </a:r>
            <a:r>
              <a:rPr lang="el-GR" dirty="0"/>
              <a:t>Δ</a:t>
            </a:r>
            <a:r>
              <a:rPr lang="en-US" dirty="0"/>
              <a:t>G with respect to defect concentration, we obtain the equilibrium vacancy concentration. The minimum in </a:t>
            </a:r>
            <a:r>
              <a:rPr lang="el-GR" dirty="0"/>
              <a:t>Δ</a:t>
            </a:r>
            <a:r>
              <a:rPr lang="en-US" dirty="0"/>
              <a:t>G arises because configurational entropy decreases rapidly at first and then more slowly as defect number increases. Intrinsic defect concentrations are favored when (1) </a:t>
            </a:r>
            <a:r>
              <a:rPr lang="el-GR" dirty="0"/>
              <a:t>Δ</a:t>
            </a:r>
            <a:r>
              <a:rPr lang="en-US" dirty="0"/>
              <a:t>H is small—meaning little bonding energy is lost by moving an atom from the bulk to the surface—and (2) temperature is high, since entropy effects dominate at high T. Thus, it is always thermodynamically favorable for crystals to contain some defects. If bonding is very strong, the equilibrium defect concentration may still be extremely small. </a:t>
            </a:r>
            <a:r>
              <a:rPr lang="en-US"/>
              <a:t>Finally, as a crystal cools from high temperature, diffusion slows, so actual defect concentrations often reflect the higher-temperature equilibrium rather than true room-temperature equilibrium.</a:t>
            </a:r>
          </a:p>
          <a:p>
            <a:endParaRPr lang="en-US"/>
          </a:p>
        </p:txBody>
      </p:sp>
      <p:sp>
        <p:nvSpPr>
          <p:cNvPr id="4" name="Slide Number Placeholder 3"/>
          <p:cNvSpPr>
            <a:spLocks noGrp="1"/>
          </p:cNvSpPr>
          <p:nvPr>
            <p:ph type="sldNum" sz="quarter" idx="5"/>
          </p:nvPr>
        </p:nvSpPr>
        <p:spPr/>
        <p:txBody>
          <a:bodyPr/>
          <a:lstStyle/>
          <a:p>
            <a:fld id="{9EA87366-1A6D-F24B-A28C-397AA25FF44C}" type="slidenum">
              <a:rPr lang="en-US" smtClean="0"/>
              <a:t>12</a:t>
            </a:fld>
            <a:endParaRPr lang="en-US"/>
          </a:p>
        </p:txBody>
      </p:sp>
    </p:spTree>
    <p:extLst>
      <p:ext uri="{BB962C8B-B14F-4D97-AF65-F5344CB8AC3E}">
        <p14:creationId xmlns:p14="http://schemas.microsoft.com/office/powerpoint/2010/main" val="2048283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last lecture, we considered intrinsic defects. These are defects that occur in crystals that maintain the ideal stoichiometry. In this lecture, we're going to look at extrinsic defects. An extrinsic defect is one where we introduce an atom or atoms that are not normally present in a perfect crystal. </a:t>
            </a:r>
          </a:p>
        </p:txBody>
      </p:sp>
      <p:sp>
        <p:nvSpPr>
          <p:cNvPr id="4" name="Slide Number Placeholder 3"/>
          <p:cNvSpPr>
            <a:spLocks noGrp="1"/>
          </p:cNvSpPr>
          <p:nvPr>
            <p:ph type="sldNum" sz="quarter" idx="5"/>
          </p:nvPr>
        </p:nvSpPr>
        <p:spPr/>
        <p:txBody>
          <a:bodyPr/>
          <a:lstStyle/>
          <a:p>
            <a:fld id="{9EA87366-1A6D-F24B-A28C-397AA25FF44C}" type="slidenum">
              <a:rPr lang="en-US" smtClean="0"/>
              <a:t>17</a:t>
            </a:fld>
            <a:endParaRPr lang="en-US"/>
          </a:p>
        </p:txBody>
      </p:sp>
    </p:spTree>
    <p:extLst>
      <p:ext uri="{BB962C8B-B14F-4D97-AF65-F5344CB8AC3E}">
        <p14:creationId xmlns:p14="http://schemas.microsoft.com/office/powerpoint/2010/main" val="355486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extrinsic defects in ionic or polar covalent compounds.</a:t>
            </a:r>
          </a:p>
          <a:p>
            <a:r>
              <a:rPr lang="en-US" b="1" dirty="0" err="1"/>
              <a:t>Isovalent</a:t>
            </a:r>
            <a:r>
              <a:rPr lang="en-US" b="1" dirty="0"/>
              <a:t> substitution</a:t>
            </a:r>
            <a:r>
              <a:rPr lang="en-US" dirty="0"/>
              <a:t> occurs when the substituting ion has the same charge as the ion it replaces. Examples include Cr³⁺ replacing Al³⁺ in ruby and emerald, and Nd³⁺ replacing Y³⁺ in YAG lasers.</a:t>
            </a:r>
          </a:p>
          <a:p>
            <a:r>
              <a:rPr lang="en-US" b="1" dirty="0" err="1"/>
              <a:t>Alloeovalent</a:t>
            </a:r>
            <a:r>
              <a:rPr lang="en-US" b="1" dirty="0"/>
              <a:t> substitution</a:t>
            </a:r>
            <a:r>
              <a:rPr lang="en-US" dirty="0"/>
              <a:t> occurs when the substituting ion has a different charge than the ion it replaces. Because overall charge neutrality must be maintained, </a:t>
            </a:r>
            <a:r>
              <a:rPr lang="en-US" dirty="0" err="1"/>
              <a:t>alloeovalent</a:t>
            </a:r>
            <a:r>
              <a:rPr lang="en-US" dirty="0"/>
              <a:t> substitution always triggers a compensating change elsewhere in the crystal.</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18</a:t>
            </a:fld>
            <a:endParaRPr lang="en-US"/>
          </a:p>
        </p:txBody>
      </p:sp>
    </p:spTree>
    <p:extLst>
      <p:ext uri="{BB962C8B-B14F-4D97-AF65-F5344CB8AC3E}">
        <p14:creationId xmlns:p14="http://schemas.microsoft.com/office/powerpoint/2010/main" val="98888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the effect of </a:t>
            </a:r>
            <a:r>
              <a:rPr lang="en-US" b="1" dirty="0" err="1"/>
              <a:t>alloeovalent</a:t>
            </a:r>
            <a:r>
              <a:rPr lang="en-US" b="1" dirty="0"/>
              <a:t> doping</a:t>
            </a:r>
            <a:r>
              <a:rPr lang="en-US" dirty="0"/>
              <a:t> in ionic compounds where ion oxidation states are fixed. When a higher-charge cation substitutes for a lower-charge one, the lattice gains excess positive charge. To restore charge balance, the crystal can:</a:t>
            </a:r>
          </a:p>
          <a:p>
            <a:pPr>
              <a:buFont typeface="Arial" panose="020B0604020202020204" pitchFamily="34" charset="0"/>
              <a:buChar char="•"/>
            </a:pPr>
            <a:r>
              <a:rPr lang="en-US" dirty="0"/>
              <a:t>create </a:t>
            </a:r>
            <a:r>
              <a:rPr lang="en-US" b="1" dirty="0"/>
              <a:t>anion interstitials</a:t>
            </a:r>
            <a:r>
              <a:rPr lang="en-US" dirty="0"/>
              <a:t> (e.g., Y³⁺ replacing Ca²⁺ in a fluoride lattice), or</a:t>
            </a:r>
          </a:p>
          <a:p>
            <a:pPr>
              <a:buFont typeface="Arial" panose="020B0604020202020204" pitchFamily="34" charset="0"/>
              <a:buChar char="•"/>
            </a:pPr>
            <a:r>
              <a:rPr lang="en-US" dirty="0"/>
              <a:t>create </a:t>
            </a:r>
            <a:r>
              <a:rPr lang="en-US" b="1" dirty="0"/>
              <a:t>cation vacancies</a:t>
            </a:r>
            <a:r>
              <a:rPr lang="en-US" dirty="0"/>
              <a:t> (e.g., Ca²⁺ substituting for Na⁺ in NaCl).</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19</a:t>
            </a:fld>
            <a:endParaRPr lang="en-US"/>
          </a:p>
        </p:txBody>
      </p:sp>
    </p:spTree>
    <p:extLst>
      <p:ext uri="{BB962C8B-B14F-4D97-AF65-F5344CB8AC3E}">
        <p14:creationId xmlns:p14="http://schemas.microsoft.com/office/powerpoint/2010/main" val="194730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opposite case is </a:t>
            </a:r>
            <a:r>
              <a:rPr lang="en-US" b="1" dirty="0" err="1"/>
              <a:t>alloeovalent</a:t>
            </a:r>
            <a:r>
              <a:rPr lang="en-US" b="1" dirty="0"/>
              <a:t> doping that reduces positive charge</a:t>
            </a:r>
            <a:r>
              <a:rPr lang="en-US" dirty="0"/>
              <a:t>. For example, substituting Al³⁺ for Si⁴⁺ in </a:t>
            </a:r>
            <a:r>
              <a:rPr lang="en-US" dirty="0" err="1"/>
              <a:t>SiO</a:t>
            </a:r>
            <a:r>
              <a:rPr lang="en-US" dirty="0"/>
              <a:t>₂ leaves a charge deficit. This can be compensated by </a:t>
            </a:r>
            <a:r>
              <a:rPr lang="en-US" b="1" dirty="0"/>
              <a:t>cation interstitials</a:t>
            </a:r>
            <a:r>
              <a:rPr lang="en-US" dirty="0"/>
              <a:t>, such as Li⁺ ions; when many accumulate, as in zeolites, they can alter the network topology and create pores, though sometimes interstitials fit without structural change. Another way to compensate is through </a:t>
            </a:r>
            <a:r>
              <a:rPr lang="en-US" b="1" dirty="0"/>
              <a:t>anion vacancies</a:t>
            </a:r>
            <a:r>
              <a:rPr lang="en-US" dirty="0"/>
              <a:t>. For instance, substituting Y³⁺ for Zr⁴⁺ in zirconia introduces oxygen vacancies, producing </a:t>
            </a:r>
            <a:r>
              <a:rPr lang="en-US" b="1" dirty="0"/>
              <a:t>yttria-stabilized zirconia</a:t>
            </a:r>
            <a:r>
              <a:rPr lang="en-US" dirty="0"/>
              <a:t>, one of the best high-temperature oxygen ion conductors with wide technological use.</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20</a:t>
            </a:fld>
            <a:endParaRPr lang="en-US"/>
          </a:p>
        </p:txBody>
      </p:sp>
    </p:spTree>
    <p:extLst>
      <p:ext uri="{BB962C8B-B14F-4D97-AF65-F5344CB8AC3E}">
        <p14:creationId xmlns:p14="http://schemas.microsoft.com/office/powerpoint/2010/main" val="392214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key case of </a:t>
            </a:r>
            <a:r>
              <a:rPr lang="en-US" b="1" dirty="0" err="1"/>
              <a:t>alloeovalent</a:t>
            </a:r>
            <a:r>
              <a:rPr lang="en-US" b="1" dirty="0"/>
              <a:t> substitution</a:t>
            </a:r>
            <a:r>
              <a:rPr lang="en-US" dirty="0"/>
              <a:t> is in </a:t>
            </a:r>
            <a:r>
              <a:rPr lang="en-US" b="1" dirty="0"/>
              <a:t>semiconductors</a:t>
            </a:r>
            <a:r>
              <a:rPr lang="en-US" dirty="0"/>
              <a:t>, where it is critical to device performance. In elemental semiconductors like silicon, substituting atoms with </a:t>
            </a:r>
            <a:r>
              <a:rPr lang="en-US" b="1" dirty="0"/>
              <a:t>more valence electrons</a:t>
            </a:r>
            <a:r>
              <a:rPr lang="en-US" dirty="0"/>
              <a:t> (e.g., P for Si) introduces extra electrons that move freely, boosting conductivity—this is </a:t>
            </a:r>
            <a:r>
              <a:rPr lang="en-US" b="1" dirty="0"/>
              <a:t>donor or electron doping</a:t>
            </a:r>
            <a:r>
              <a:rPr lang="en-US" dirty="0"/>
              <a:t>, equivalent to reducing the lattice. Substituting atoms with </a:t>
            </a:r>
            <a:r>
              <a:rPr lang="en-US" b="1" dirty="0"/>
              <a:t>fewer valence electrons</a:t>
            </a:r>
            <a:r>
              <a:rPr lang="en-US" dirty="0"/>
              <a:t> (e.g., B or Al for Si) creates missing electrons or </a:t>
            </a:r>
            <a:r>
              <a:rPr lang="en-US" b="1" dirty="0"/>
              <a:t>holes</a:t>
            </a:r>
            <a:r>
              <a:rPr lang="en-US" dirty="0"/>
              <a:t>, which act as positive charge carriers—this is </a:t>
            </a:r>
            <a:r>
              <a:rPr lang="en-US" b="1" dirty="0"/>
              <a:t>acceptor or hole doping</a:t>
            </a:r>
            <a:r>
              <a:rPr lang="en-US" dirty="0"/>
              <a:t>, equivalent to oxidizing the lattice.</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21</a:t>
            </a:fld>
            <a:endParaRPr lang="en-US"/>
          </a:p>
        </p:txBody>
      </p:sp>
    </p:spTree>
    <p:extLst>
      <p:ext uri="{BB962C8B-B14F-4D97-AF65-F5344CB8AC3E}">
        <p14:creationId xmlns:p14="http://schemas.microsoft.com/office/powerpoint/2010/main" val="307077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1" dirty="0"/>
              <a:t>transition metal compounds</a:t>
            </a:r>
            <a:r>
              <a:rPr lang="en-US" dirty="0"/>
              <a:t>, </a:t>
            </a:r>
            <a:r>
              <a:rPr lang="en-US" dirty="0" err="1"/>
              <a:t>alloeovalent</a:t>
            </a:r>
            <a:r>
              <a:rPr lang="en-US" dirty="0"/>
              <a:t> doping is often compensated by changing the </a:t>
            </a:r>
            <a:r>
              <a:rPr lang="en-US" b="1" dirty="0"/>
              <a:t>oxidation state</a:t>
            </a:r>
            <a:r>
              <a:rPr lang="en-US" dirty="0"/>
              <a:t> of the transition metal. For example, in </a:t>
            </a:r>
            <a:r>
              <a:rPr lang="en-US" b="1" dirty="0" err="1"/>
              <a:t>LiCoO</a:t>
            </a:r>
            <a:r>
              <a:rPr lang="en-US" b="1" dirty="0"/>
              <a:t>₂</a:t>
            </a:r>
            <a:r>
              <a:rPr lang="en-US" dirty="0"/>
              <a:t> (a key lithium-ion battery cathode), removing Li⁺ creates cation vacancies and charge imbalance, which is corrected by oxidizing some Co³⁺ to Co⁴⁺. A similar effect occurs with </a:t>
            </a:r>
            <a:r>
              <a:rPr lang="en-US" b="1" dirty="0"/>
              <a:t>anion interstitials</a:t>
            </a:r>
            <a:r>
              <a:rPr lang="en-US" dirty="0"/>
              <a:t>: in </a:t>
            </a:r>
            <a:r>
              <a:rPr lang="en-US" b="1" dirty="0" err="1"/>
              <a:t>La₂CuO</a:t>
            </a:r>
            <a:r>
              <a:rPr lang="en-US" b="1" dirty="0"/>
              <a:t>₄</a:t>
            </a:r>
            <a:r>
              <a:rPr lang="en-US" dirty="0"/>
              <a:t>, adding oxygen interstitials raises the Cu oxidation state from +2 to ~+2.2–2.3, turning on superconductivity. The same result can be achieved by </a:t>
            </a:r>
            <a:r>
              <a:rPr lang="en-US" b="1" dirty="0"/>
              <a:t>cation substitution</a:t>
            </a:r>
            <a:r>
              <a:rPr lang="en-US" dirty="0"/>
              <a:t>, e.g., replacing La³⁺ with Sr²⁺, which also increases the Cu oxidation state—this was the route by which Bednorz and Müller first discovered high-Tc superconductivity in </a:t>
            </a:r>
            <a:r>
              <a:rPr lang="en-US" dirty="0" err="1"/>
              <a:t>cuprates</a:t>
            </a:r>
            <a:r>
              <a:rPr lang="en-US" dirty="0"/>
              <a:t>.</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22</a:t>
            </a:fld>
            <a:endParaRPr lang="en-US"/>
          </a:p>
        </p:txBody>
      </p:sp>
    </p:spTree>
    <p:extLst>
      <p:ext uri="{BB962C8B-B14F-4D97-AF65-F5344CB8AC3E}">
        <p14:creationId xmlns:p14="http://schemas.microsoft.com/office/powerpoint/2010/main" val="414874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Doping can also drive </a:t>
            </a:r>
            <a:r>
              <a:rPr lang="en-US" b="1" dirty="0"/>
              <a:t>reduction</a:t>
            </a:r>
            <a:r>
              <a:rPr lang="en-US" dirty="0"/>
              <a:t> of cation oxidation states. In early lithium-ion batteries using </a:t>
            </a:r>
            <a:r>
              <a:rPr lang="en-US" b="1" dirty="0" err="1"/>
              <a:t>TiS</a:t>
            </a:r>
            <a:r>
              <a:rPr lang="en-US" b="1" dirty="0"/>
              <a:t>₂</a:t>
            </a:r>
            <a:r>
              <a:rPr lang="en-US" dirty="0"/>
              <a:t>, Li⁺ intercalation during discharge introduces positive charge, compensated by reducing Ti⁴⁺ to lower states. Reduction can also result from </a:t>
            </a:r>
            <a:r>
              <a:rPr lang="en-US" b="1" dirty="0"/>
              <a:t>anion removal</a:t>
            </a:r>
            <a:r>
              <a:rPr lang="en-US" dirty="0"/>
              <a:t>: in </a:t>
            </a:r>
            <a:r>
              <a:rPr lang="en-US" b="1" dirty="0"/>
              <a:t>WO₃</a:t>
            </a:r>
            <a:r>
              <a:rPr lang="en-US" dirty="0"/>
              <a:t>, oxygen vacancies reduce W⁶⁺ toward W⁵⁺, forming conductive, colored “</a:t>
            </a:r>
            <a:r>
              <a:rPr lang="en-US" b="1" dirty="0"/>
              <a:t>bronzes</a:t>
            </a:r>
            <a:r>
              <a:rPr lang="en-US" dirty="0"/>
              <a:t>” (blue/black). This ability to </a:t>
            </a:r>
            <a:r>
              <a:rPr lang="en-US" dirty="0" err="1"/>
              <a:t>chane</a:t>
            </a:r>
            <a:r>
              <a:rPr lang="en-US" dirty="0"/>
              <a:t> color </a:t>
            </a:r>
            <a:r>
              <a:rPr lang="en-US" dirty="0" err="1"/>
              <a:t>upone</a:t>
            </a:r>
            <a:r>
              <a:rPr lang="en-US" dirty="0"/>
              <a:t> reduction makes WO3 the most widely used electrochromic material. A third route is </a:t>
            </a:r>
            <a:r>
              <a:rPr lang="en-US" b="1" dirty="0"/>
              <a:t>substitutional doping</a:t>
            </a:r>
            <a:r>
              <a:rPr lang="en-US" dirty="0"/>
              <a:t>: in </a:t>
            </a:r>
            <a:r>
              <a:rPr lang="en-US" b="1" dirty="0" err="1"/>
              <a:t>CaMnO</a:t>
            </a:r>
            <a:r>
              <a:rPr lang="en-US" b="1" dirty="0"/>
              <a:t>₃</a:t>
            </a:r>
            <a:r>
              <a:rPr lang="en-US" dirty="0"/>
              <a:t> (Mn⁴⁺), replacing Ca²⁺ with La³⁺ lowers the Mn oxidation state (to ~3.5–3.3). This triggers </a:t>
            </a:r>
            <a:r>
              <a:rPr lang="en-US" b="1" dirty="0"/>
              <a:t>colossal magnetoresistance</a:t>
            </a:r>
            <a:r>
              <a:rPr lang="en-US" dirty="0"/>
              <a:t>, where resistivity can change by up to a million-fold under a magnetic field.</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23</a:t>
            </a:fld>
            <a:endParaRPr lang="en-US"/>
          </a:p>
        </p:txBody>
      </p:sp>
    </p:spTree>
    <p:extLst>
      <p:ext uri="{BB962C8B-B14F-4D97-AF65-F5344CB8AC3E}">
        <p14:creationId xmlns:p14="http://schemas.microsoft.com/office/powerpoint/2010/main" val="122144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“Defect” sounds negative, but many properties </a:t>
            </a:r>
            <a:r>
              <a:rPr lang="en-US" i="1" dirty="0"/>
              <a:t>depend</a:t>
            </a:r>
            <a:r>
              <a:rPr lang="en-US" dirty="0"/>
              <a:t> on them.</a:t>
            </a:r>
          </a:p>
          <a:p>
            <a:pPr>
              <a:buFont typeface="Arial" panose="020B0604020202020204" pitchFamily="34" charset="0"/>
              <a:buChar char="•"/>
            </a:pPr>
            <a:r>
              <a:rPr lang="en-US" b="1" dirty="0"/>
              <a:t>Optical:</a:t>
            </a:r>
            <a:r>
              <a:rPr lang="en-US" dirty="0"/>
              <a:t> Gemstone colors (rubies, emeralds, garnets) from substitutional defects; phosphors in fluorescent lights/LEDs rely on intentional substitutions.</a:t>
            </a:r>
          </a:p>
          <a:p>
            <a:pPr>
              <a:buFont typeface="Arial" panose="020B0604020202020204" pitchFamily="34" charset="0"/>
              <a:buChar char="•"/>
            </a:pPr>
            <a:r>
              <a:rPr lang="en-US" b="1" dirty="0"/>
              <a:t>Electronic:</a:t>
            </a:r>
            <a:r>
              <a:rPr lang="en-US" dirty="0"/>
              <a:t> Pure Si/Ge = dull; </a:t>
            </a:r>
            <a:r>
              <a:rPr lang="en-US" b="1" dirty="0"/>
              <a:t>doping</a:t>
            </a:r>
            <a:r>
              <a:rPr lang="en-US" dirty="0"/>
              <a:t> (defects) creates semiconductors → microelectronics possible.</a:t>
            </a:r>
          </a:p>
          <a:p>
            <a:pPr>
              <a:buFont typeface="Arial" panose="020B0604020202020204" pitchFamily="34" charset="0"/>
              <a:buChar char="•"/>
            </a:pPr>
            <a:r>
              <a:rPr lang="en-US" b="1" dirty="0"/>
              <a:t>Mechanical:</a:t>
            </a:r>
            <a:r>
              <a:rPr lang="en-US" dirty="0"/>
              <a:t> Pure Fe is weak; </a:t>
            </a:r>
            <a:r>
              <a:rPr lang="en-US" b="1" dirty="0"/>
              <a:t>steel’s strength</a:t>
            </a:r>
            <a:r>
              <a:rPr lang="en-US" dirty="0"/>
              <a:t> comes from lattice defects.</a:t>
            </a:r>
          </a:p>
          <a:p>
            <a:pPr>
              <a:buFont typeface="Arial" panose="020B0604020202020204" pitchFamily="34" charset="0"/>
              <a:buChar char="•"/>
            </a:pPr>
            <a:r>
              <a:rPr lang="en-US" b="1" dirty="0"/>
              <a:t>Functional:</a:t>
            </a:r>
            <a:r>
              <a:rPr lang="en-US" dirty="0"/>
              <a:t> Superconductors &amp; colossal magnetoresistance engineered by controlling defects.</a:t>
            </a:r>
          </a:p>
          <a:p>
            <a:pPr>
              <a:buFont typeface="Arial" panose="020B0604020202020204" pitchFamily="34" charset="0"/>
              <a:buChar char="•"/>
            </a:pPr>
            <a:r>
              <a:rPr lang="en-US" b="1" dirty="0"/>
              <a:t>Key Idea:</a:t>
            </a:r>
            <a:r>
              <a:rPr lang="en-US" dirty="0"/>
              <a:t> Defects are not flaws—they are </a:t>
            </a:r>
            <a:r>
              <a:rPr lang="en-US" i="1" dirty="0"/>
              <a:t>essential design tools</a:t>
            </a:r>
            <a:r>
              <a:rPr lang="en-US" dirty="0"/>
              <a:t> for tailoring material properties.</a:t>
            </a:r>
          </a:p>
        </p:txBody>
      </p:sp>
      <p:sp>
        <p:nvSpPr>
          <p:cNvPr id="4" name="Slide Number Placeholder 3"/>
          <p:cNvSpPr>
            <a:spLocks noGrp="1"/>
          </p:cNvSpPr>
          <p:nvPr>
            <p:ph type="sldNum" sz="quarter" idx="5"/>
          </p:nvPr>
        </p:nvSpPr>
        <p:spPr/>
        <p:txBody>
          <a:bodyPr/>
          <a:lstStyle/>
          <a:p>
            <a:fld id="{9EA87366-1A6D-F24B-A28C-397AA25FF44C}" type="slidenum">
              <a:rPr lang="en-US" smtClean="0"/>
              <a:t>2</a:t>
            </a:fld>
            <a:endParaRPr lang="en-US"/>
          </a:p>
        </p:txBody>
      </p:sp>
    </p:spTree>
    <p:extLst>
      <p:ext uri="{BB962C8B-B14F-4D97-AF65-F5344CB8AC3E}">
        <p14:creationId xmlns:p14="http://schemas.microsoft.com/office/powerpoint/2010/main" val="170730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Kröger</a:t>
            </a:r>
            <a:r>
              <a:rPr lang="en-US" b="1" dirty="0"/>
              <a:t>–</a:t>
            </a:r>
            <a:r>
              <a:rPr lang="en-US" b="1" dirty="0" err="1"/>
              <a:t>Vink</a:t>
            </a:r>
            <a:r>
              <a:rPr lang="en-US" b="1" dirty="0"/>
              <a:t> notation</a:t>
            </a:r>
            <a:r>
              <a:rPr lang="en-US" dirty="0"/>
              <a:t> is used to describe extrinsic defects.</a:t>
            </a:r>
          </a:p>
          <a:p>
            <a:pPr>
              <a:buFont typeface="Arial" panose="020B0604020202020204" pitchFamily="34" charset="0"/>
              <a:buChar char="•"/>
            </a:pPr>
            <a:r>
              <a:rPr lang="en-US" dirty="0"/>
              <a:t>The </a:t>
            </a:r>
            <a:r>
              <a:rPr lang="en-US" b="1" dirty="0"/>
              <a:t>base symbol</a:t>
            </a:r>
            <a:r>
              <a:rPr lang="en-US" dirty="0"/>
              <a:t> (capital letter) is the element of the substituting atom; for a vacancy, use a lowercase </a:t>
            </a:r>
            <a:r>
              <a:rPr lang="en-US" b="1" dirty="0"/>
              <a:t>v</a:t>
            </a:r>
            <a:r>
              <a:rPr lang="en-US" dirty="0"/>
              <a:t>.</a:t>
            </a:r>
          </a:p>
          <a:p>
            <a:pPr>
              <a:buFont typeface="Arial" panose="020B0604020202020204" pitchFamily="34" charset="0"/>
              <a:buChar char="•"/>
            </a:pPr>
            <a:r>
              <a:rPr lang="en-US" dirty="0"/>
              <a:t>The </a:t>
            </a:r>
            <a:r>
              <a:rPr lang="en-US" b="1" dirty="0"/>
              <a:t>subscript</a:t>
            </a:r>
            <a:r>
              <a:rPr lang="en-US" dirty="0"/>
              <a:t> indicates the lattice site being replaced: e.g., Ca on a La site → subscript La; for interstitials use </a:t>
            </a:r>
            <a:r>
              <a:rPr lang="en-US" b="1" dirty="0" err="1"/>
              <a:t>i</a:t>
            </a:r>
            <a:r>
              <a:rPr lang="en-US" dirty="0"/>
              <a:t>, for surface sites use </a:t>
            </a:r>
            <a:r>
              <a:rPr lang="en-US" b="1" dirty="0"/>
              <a:t>s</a:t>
            </a:r>
            <a:r>
              <a:rPr lang="en-US" dirty="0"/>
              <a:t>.</a:t>
            </a:r>
          </a:p>
          <a:p>
            <a:pPr>
              <a:buFont typeface="Arial" panose="020B0604020202020204" pitchFamily="34" charset="0"/>
              <a:buChar char="•"/>
            </a:pPr>
            <a:r>
              <a:rPr lang="en-US" dirty="0"/>
              <a:t>The </a:t>
            </a:r>
            <a:r>
              <a:rPr lang="en-US" b="1" dirty="0"/>
              <a:t>superscript</a:t>
            </a:r>
            <a:r>
              <a:rPr lang="en-US" dirty="0"/>
              <a:t> denotes the defect’s effective charge relative to the host lattice site: </a:t>
            </a:r>
            <a:r>
              <a:rPr lang="en-US" b="1" dirty="0"/>
              <a:t>dots (•)</a:t>
            </a:r>
            <a:r>
              <a:rPr lang="en-US" dirty="0"/>
              <a:t> for positive charges, </a:t>
            </a:r>
            <a:r>
              <a:rPr lang="en-US" b="1" dirty="0"/>
              <a:t>primes (′)</a:t>
            </a:r>
            <a:r>
              <a:rPr lang="en-US" dirty="0"/>
              <a:t> for negative charges.</a:t>
            </a:r>
          </a:p>
          <a:p>
            <a:endParaRPr lang="en-US" dirty="0"/>
          </a:p>
          <a:p>
            <a:r>
              <a:rPr lang="en-US" dirty="0"/>
              <a:t>This system compactly specifies the type of defect, its location, and its charge balance.</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24</a:t>
            </a:fld>
            <a:endParaRPr lang="en-US"/>
          </a:p>
        </p:txBody>
      </p:sp>
    </p:spTree>
    <p:extLst>
      <p:ext uri="{BB962C8B-B14F-4D97-AF65-F5344CB8AC3E}">
        <p14:creationId xmlns:p14="http://schemas.microsoft.com/office/powerpoint/2010/main" val="4121304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go back to the examples we just talked about. Here we have lithium vacancies. And so the Kruger-</a:t>
            </a:r>
            <a:r>
              <a:rPr lang="en-US" dirty="0" err="1"/>
              <a:t>Vink</a:t>
            </a:r>
            <a:r>
              <a:rPr lang="en-US" dirty="0"/>
              <a:t> notation for a lithium vacancy is as follows. The thing we're introducing to the lattice is a vacancy. So we use the lowercase v. The thing that was at the vacancy site before the defect was introduced is a lithium. So the subscript is a lithium. And because that lattice site used to have a positive one charge, and now it has no charge at all, it is with respect to the host lattice negatively charged by one charge unit. And so we put a one prime there.</a:t>
            </a:r>
          </a:p>
        </p:txBody>
      </p:sp>
      <p:sp>
        <p:nvSpPr>
          <p:cNvPr id="4" name="Slide Number Placeholder 3"/>
          <p:cNvSpPr>
            <a:spLocks noGrp="1"/>
          </p:cNvSpPr>
          <p:nvPr>
            <p:ph type="sldNum" sz="quarter" idx="5"/>
          </p:nvPr>
        </p:nvSpPr>
        <p:spPr/>
        <p:txBody>
          <a:bodyPr/>
          <a:lstStyle/>
          <a:p>
            <a:fld id="{9EA87366-1A6D-F24B-A28C-397AA25FF44C}" type="slidenum">
              <a:rPr lang="en-US" smtClean="0"/>
              <a:t>26</a:t>
            </a:fld>
            <a:endParaRPr lang="en-US"/>
          </a:p>
        </p:txBody>
      </p:sp>
    </p:spTree>
    <p:extLst>
      <p:ext uri="{BB962C8B-B14F-4D97-AF65-F5344CB8AC3E}">
        <p14:creationId xmlns:p14="http://schemas.microsoft.com/office/powerpoint/2010/main" val="465648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to have anion interstitials, like in </a:t>
            </a:r>
            <a:r>
              <a:rPr lang="en-US" dirty="0" err="1"/>
              <a:t>lanthenum</a:t>
            </a:r>
            <a:r>
              <a:rPr lang="en-US" dirty="0"/>
              <a:t> copper oxide, then the Kruger-</a:t>
            </a:r>
            <a:r>
              <a:rPr lang="en-US" dirty="0" err="1"/>
              <a:t>Vink</a:t>
            </a:r>
            <a:r>
              <a:rPr lang="en-US" dirty="0"/>
              <a:t> notation would be as follows. The foreign thing that's in the lattice is an oxygen ion. It is sitting at the interstitial site. So that means the subscript is this lowercase </a:t>
            </a:r>
            <a:r>
              <a:rPr lang="en-US" dirty="0" err="1"/>
              <a:t>i</a:t>
            </a:r>
            <a:r>
              <a:rPr lang="en-US" dirty="0"/>
              <a:t>. And because an oxide ion has a negative two charge, and it's sitting on a site that would normally be uncharged, the vacancy has a negative two charge.</a:t>
            </a:r>
          </a:p>
        </p:txBody>
      </p:sp>
      <p:sp>
        <p:nvSpPr>
          <p:cNvPr id="4" name="Slide Number Placeholder 3"/>
          <p:cNvSpPr>
            <a:spLocks noGrp="1"/>
          </p:cNvSpPr>
          <p:nvPr>
            <p:ph type="sldNum" sz="quarter" idx="5"/>
          </p:nvPr>
        </p:nvSpPr>
        <p:spPr/>
        <p:txBody>
          <a:bodyPr/>
          <a:lstStyle/>
          <a:p>
            <a:fld id="{9EA87366-1A6D-F24B-A28C-397AA25FF44C}" type="slidenum">
              <a:rPr lang="en-US" smtClean="0"/>
              <a:t>27</a:t>
            </a:fld>
            <a:endParaRPr lang="en-US"/>
          </a:p>
        </p:txBody>
      </p:sp>
    </p:spTree>
    <p:extLst>
      <p:ext uri="{BB962C8B-B14F-4D97-AF65-F5344CB8AC3E}">
        <p14:creationId xmlns:p14="http://schemas.microsoft.com/office/powerpoint/2010/main" val="2342609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b="1" dirty="0" err="1"/>
              <a:t>La₂CuO</a:t>
            </a:r>
            <a:r>
              <a:rPr lang="en-US" b="1" dirty="0"/>
              <a:t>₄ doped with Sr</a:t>
            </a:r>
            <a:r>
              <a:rPr lang="en-US" dirty="0"/>
              <a:t>, the </a:t>
            </a:r>
            <a:r>
              <a:rPr lang="en-US" dirty="0" err="1"/>
              <a:t>Kröger</a:t>
            </a:r>
            <a:r>
              <a:rPr lang="en-US" dirty="0"/>
              <a:t>–</a:t>
            </a:r>
            <a:r>
              <a:rPr lang="en-US" dirty="0" err="1"/>
              <a:t>Vink</a:t>
            </a:r>
            <a:r>
              <a:rPr lang="en-US" dirty="0"/>
              <a:t> notation is Sr on a La site with a </a:t>
            </a:r>
            <a:r>
              <a:rPr lang="en-US" b="1" dirty="0"/>
              <a:t>–1 charge</a:t>
            </a:r>
            <a:r>
              <a:rPr lang="en-US" dirty="0"/>
              <a:t>. Although Sr²⁺ is positively charged, the defect’s charge is defined </a:t>
            </a:r>
            <a:r>
              <a:rPr lang="en-US" b="1" dirty="0"/>
              <a:t>relative to the replaced site</a:t>
            </a:r>
            <a:r>
              <a:rPr lang="en-US" dirty="0"/>
              <a:t>: La³⁺ normally occupies it, so substituting Sr²⁺ lowers the charge by one, giving –1. The key point is that </a:t>
            </a:r>
            <a:r>
              <a:rPr lang="en-US" dirty="0" err="1"/>
              <a:t>Kröger</a:t>
            </a:r>
            <a:r>
              <a:rPr lang="en-US" dirty="0"/>
              <a:t>–</a:t>
            </a:r>
            <a:r>
              <a:rPr lang="en-US" dirty="0" err="1"/>
              <a:t>Vink</a:t>
            </a:r>
            <a:r>
              <a:rPr lang="en-US" dirty="0"/>
              <a:t> charge refers to the </a:t>
            </a:r>
            <a:r>
              <a:rPr lang="en-US" b="1" dirty="0"/>
              <a:t>difference from the host site</a:t>
            </a:r>
            <a:r>
              <a:rPr lang="en-US" dirty="0"/>
              <a:t>, not the absolute ionic charge.</a:t>
            </a:r>
          </a:p>
          <a:p>
            <a:endParaRPr lang="en-US" dirty="0"/>
          </a:p>
          <a:p>
            <a:r>
              <a:rPr lang="en-US" dirty="0"/>
              <a:t>Because these defects are negatively charged, they drive </a:t>
            </a:r>
            <a:r>
              <a:rPr lang="en-US" b="1" dirty="0"/>
              <a:t>oxidation of the transition metal ions</a:t>
            </a:r>
            <a:r>
              <a:rPr lang="en-US" dirty="0"/>
              <a:t> to restore charge balance, raising their oxidation state.</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28</a:t>
            </a:fld>
            <a:endParaRPr lang="en-US"/>
          </a:p>
        </p:txBody>
      </p:sp>
    </p:spTree>
    <p:extLst>
      <p:ext uri="{BB962C8B-B14F-4D97-AF65-F5344CB8AC3E}">
        <p14:creationId xmlns:p14="http://schemas.microsoft.com/office/powerpoint/2010/main" val="397603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are the other three defects we looked at a couple slides back. Why don't you pause the video and write out the Kruger-</a:t>
            </a:r>
            <a:r>
              <a:rPr lang="en-US" dirty="0" err="1"/>
              <a:t>Vink</a:t>
            </a:r>
            <a:r>
              <a:rPr lang="en-US" dirty="0"/>
              <a:t> notation for each of these defects, then come back and we'll go over them. </a:t>
            </a:r>
          </a:p>
        </p:txBody>
      </p:sp>
      <p:sp>
        <p:nvSpPr>
          <p:cNvPr id="4" name="Slide Number Placeholder 3"/>
          <p:cNvSpPr>
            <a:spLocks noGrp="1"/>
          </p:cNvSpPr>
          <p:nvPr>
            <p:ph type="sldNum" sz="quarter" idx="5"/>
          </p:nvPr>
        </p:nvSpPr>
        <p:spPr/>
        <p:txBody>
          <a:bodyPr/>
          <a:lstStyle/>
          <a:p>
            <a:fld id="{9EA87366-1A6D-F24B-A28C-397AA25FF44C}" type="slidenum">
              <a:rPr lang="en-US" smtClean="0"/>
              <a:t>29</a:t>
            </a:fld>
            <a:endParaRPr lang="en-US"/>
          </a:p>
        </p:txBody>
      </p:sp>
    </p:spTree>
    <p:extLst>
      <p:ext uri="{BB962C8B-B14F-4D97-AF65-F5344CB8AC3E}">
        <p14:creationId xmlns:p14="http://schemas.microsoft.com/office/powerpoint/2010/main" val="1675765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let's start with the first one. What is the defect? The defect is a lithium cation. Where is that lithium cation going? It's going to an interstitial site. And because the lithium cation has a plus one charge and the interstitial site normally has no charge, this is going to be a defect with a plus one charge. So lithium subscript </a:t>
            </a:r>
            <a:r>
              <a:rPr lang="en-US" dirty="0" err="1"/>
              <a:t>i</a:t>
            </a:r>
            <a:r>
              <a:rPr lang="en-US" dirty="0"/>
              <a:t> and then a dot is the superscript. </a:t>
            </a:r>
          </a:p>
        </p:txBody>
      </p:sp>
      <p:sp>
        <p:nvSpPr>
          <p:cNvPr id="4" name="Slide Number Placeholder 3"/>
          <p:cNvSpPr>
            <a:spLocks noGrp="1"/>
          </p:cNvSpPr>
          <p:nvPr>
            <p:ph type="sldNum" sz="quarter" idx="5"/>
          </p:nvPr>
        </p:nvSpPr>
        <p:spPr/>
        <p:txBody>
          <a:bodyPr/>
          <a:lstStyle/>
          <a:p>
            <a:fld id="{9EA87366-1A6D-F24B-A28C-397AA25FF44C}" type="slidenum">
              <a:rPr lang="en-US" smtClean="0"/>
              <a:t>30</a:t>
            </a:fld>
            <a:endParaRPr lang="en-US"/>
          </a:p>
        </p:txBody>
      </p:sp>
    </p:spTree>
    <p:extLst>
      <p:ext uri="{BB962C8B-B14F-4D97-AF65-F5344CB8AC3E}">
        <p14:creationId xmlns:p14="http://schemas.microsoft.com/office/powerpoint/2010/main" val="1510441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introduce anion vacancies onto the tungsten trioxide lattice, that's going to be a vacancy. That's the thing that's introduced. Oxygen is the site where that extrinsic defect is going. And then the charge of this one is positive two. Because the oxygen site normally carries a negative two charge and now there's nothing there. So with respect to the host lattice, this is a plus two defect. </a:t>
            </a:r>
          </a:p>
        </p:txBody>
      </p:sp>
      <p:sp>
        <p:nvSpPr>
          <p:cNvPr id="4" name="Slide Number Placeholder 3"/>
          <p:cNvSpPr>
            <a:spLocks noGrp="1"/>
          </p:cNvSpPr>
          <p:nvPr>
            <p:ph type="sldNum" sz="quarter" idx="5"/>
          </p:nvPr>
        </p:nvSpPr>
        <p:spPr/>
        <p:txBody>
          <a:bodyPr/>
          <a:lstStyle/>
          <a:p>
            <a:fld id="{9EA87366-1A6D-F24B-A28C-397AA25FF44C}" type="slidenum">
              <a:rPr lang="en-US" smtClean="0"/>
              <a:t>31</a:t>
            </a:fld>
            <a:endParaRPr lang="en-US"/>
          </a:p>
        </p:txBody>
      </p:sp>
    </p:spTree>
    <p:extLst>
      <p:ext uri="{BB962C8B-B14F-4D97-AF65-F5344CB8AC3E}">
        <p14:creationId xmlns:p14="http://schemas.microsoft.com/office/powerpoint/2010/main" val="3254898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nd</a:t>
            </a:r>
            <a:r>
              <a:rPr lang="en-US" dirty="0"/>
              <a:t> then in the last case, it's lanthanum going on to a calcium site. And because lanthanum has a higher positive charge by one, plus three versus plus two, means this is a defect with a plus one charge. </a:t>
            </a:r>
          </a:p>
        </p:txBody>
      </p:sp>
      <p:sp>
        <p:nvSpPr>
          <p:cNvPr id="4" name="Slide Number Placeholder 3"/>
          <p:cNvSpPr>
            <a:spLocks noGrp="1"/>
          </p:cNvSpPr>
          <p:nvPr>
            <p:ph type="sldNum" sz="quarter" idx="5"/>
          </p:nvPr>
        </p:nvSpPr>
        <p:spPr/>
        <p:txBody>
          <a:bodyPr/>
          <a:lstStyle/>
          <a:p>
            <a:fld id="{9EA87366-1A6D-F24B-A28C-397AA25FF44C}" type="slidenum">
              <a:rPr lang="en-US" smtClean="0"/>
              <a:t>32</a:t>
            </a:fld>
            <a:endParaRPr lang="en-US"/>
          </a:p>
        </p:txBody>
      </p:sp>
    </p:spTree>
    <p:extLst>
      <p:ext uri="{BB962C8B-B14F-4D97-AF65-F5344CB8AC3E}">
        <p14:creationId xmlns:p14="http://schemas.microsoft.com/office/powerpoint/2010/main" val="4110345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preview for semiconductors, consider </a:t>
            </a:r>
            <a:r>
              <a:rPr lang="en-US" b="1" dirty="0"/>
              <a:t>donor (electron) doping</a:t>
            </a:r>
            <a:r>
              <a:rPr lang="en-US" dirty="0"/>
              <a:t> in Si by substituting P. Phosphorus has one extra valence electron. If that electron is donated to the lattice, the P atom is left with the same bonding as Si but with a nucleus carrying one more positive charge than Si. Relative to the Si site, this creates a </a:t>
            </a:r>
            <a:r>
              <a:rPr lang="en-US" b="1" dirty="0"/>
              <a:t>+1 charged defect</a:t>
            </a:r>
            <a:r>
              <a:rPr lang="en-US" dirty="0"/>
              <a:t>. At low temperature, the donated electron remains weakly bound to this positive defect in a hydrogen-like orbital. This illustrates how the </a:t>
            </a:r>
            <a:r>
              <a:rPr lang="en-US" b="1" dirty="0"/>
              <a:t>charge of defects</a:t>
            </a:r>
            <a:r>
              <a:rPr lang="en-US" dirty="0"/>
              <a:t> has important physical consequences.</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33</a:t>
            </a:fld>
            <a:endParaRPr lang="en-US"/>
          </a:p>
        </p:txBody>
      </p:sp>
    </p:spTree>
    <p:extLst>
      <p:ext uri="{BB962C8B-B14F-4D97-AF65-F5344CB8AC3E}">
        <p14:creationId xmlns:p14="http://schemas.microsoft.com/office/powerpoint/2010/main" val="334873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Focus: </a:t>
            </a:r>
            <a:r>
              <a:rPr lang="en-US" i="1" dirty="0"/>
              <a:t>intrinsic defects</a:t>
            </a:r>
            <a:r>
              <a:rPr lang="en-US" dirty="0"/>
              <a:t> (perfect stoichiometry, no impurities).</a:t>
            </a:r>
          </a:p>
          <a:p>
            <a:pPr>
              <a:buFont typeface="Arial" panose="020B0604020202020204" pitchFamily="34" charset="0"/>
              <a:buChar char="•"/>
            </a:pPr>
            <a:r>
              <a:rPr lang="en-US" b="1" dirty="0"/>
              <a:t>Vacancy:</a:t>
            </a:r>
            <a:r>
              <a:rPr lang="en-US" dirty="0"/>
              <a:t> missing atom from its normal Wyckoff site.</a:t>
            </a:r>
          </a:p>
          <a:p>
            <a:pPr>
              <a:buFont typeface="Arial" panose="020B0604020202020204" pitchFamily="34" charset="0"/>
              <a:buChar char="•"/>
            </a:pPr>
            <a:r>
              <a:rPr lang="en-US" b="1" dirty="0"/>
              <a:t>Interstitial:</a:t>
            </a:r>
            <a:r>
              <a:rPr lang="en-US" dirty="0"/>
              <a:t> atom occupies normally empty site in the unit cell.</a:t>
            </a:r>
          </a:p>
          <a:p>
            <a:pPr>
              <a:buFont typeface="Arial" panose="020B0604020202020204" pitchFamily="34" charset="0"/>
              <a:buChar char="•"/>
            </a:pPr>
            <a:r>
              <a:rPr lang="en-US" b="1" dirty="0"/>
              <a:t>Substitution:</a:t>
            </a:r>
            <a:r>
              <a:rPr lang="en-US" dirty="0"/>
              <a:t> atom occupies the wrong Wyckoff site.</a:t>
            </a:r>
          </a:p>
          <a:p>
            <a:pPr>
              <a:buFont typeface="Arial" panose="020B0604020202020204" pitchFamily="34" charset="0"/>
              <a:buChar char="•"/>
            </a:pPr>
            <a:r>
              <a:rPr lang="en-US" dirty="0"/>
              <a:t>Common in extrinsic (e.g., doped Si).</a:t>
            </a:r>
          </a:p>
          <a:p>
            <a:pPr>
              <a:buFont typeface="Arial" panose="020B0604020202020204" pitchFamily="34" charset="0"/>
              <a:buChar char="•"/>
            </a:pPr>
            <a:r>
              <a:rPr lang="en-US" dirty="0"/>
              <a:t>Also occurs intrinsically if atoms swap sites (e.g., spinel </a:t>
            </a:r>
            <a:r>
              <a:rPr lang="en-US" dirty="0" err="1"/>
              <a:t>CoAl₂O</a:t>
            </a:r>
            <a:r>
              <a:rPr lang="en-US" dirty="0"/>
              <a:t>₄ → Co on octahedral, Al on tetrahedral sites).</a:t>
            </a:r>
          </a:p>
          <a:p>
            <a:pPr>
              <a:buFont typeface="Arial" panose="020B0604020202020204" pitchFamily="34" charset="0"/>
              <a:buChar char="•"/>
            </a:pPr>
            <a:r>
              <a:rPr lang="en-US" b="1" dirty="0"/>
              <a:t>Key Idea:</a:t>
            </a:r>
            <a:r>
              <a:rPr lang="en-US" dirty="0"/>
              <a:t> Even “pure” crystals exhibit defects via vacancies, interstitials, and site substitutions.</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3</a:t>
            </a:fld>
            <a:endParaRPr lang="en-US"/>
          </a:p>
        </p:txBody>
      </p:sp>
    </p:spTree>
    <p:extLst>
      <p:ext uri="{BB962C8B-B14F-4D97-AF65-F5344CB8AC3E}">
        <p14:creationId xmlns:p14="http://schemas.microsoft.com/office/powerpoint/2010/main" val="192571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Ionic crystals: ions have fixed charges → must maintain </a:t>
            </a:r>
            <a:r>
              <a:rPr lang="en-US" b="1" dirty="0"/>
              <a:t>charge balance</a:t>
            </a:r>
            <a:r>
              <a:rPr lang="en-US" dirty="0"/>
              <a:t>.</a:t>
            </a:r>
          </a:p>
          <a:p>
            <a:pPr>
              <a:buFont typeface="Arial" panose="020B0604020202020204" pitchFamily="34" charset="0"/>
              <a:buChar char="•"/>
            </a:pPr>
            <a:r>
              <a:rPr lang="en-US" b="1" dirty="0"/>
              <a:t>Schottky defect:</a:t>
            </a:r>
            <a:r>
              <a:rPr lang="en-US" dirty="0"/>
              <a:t> paired vacancies (cation + anion).</a:t>
            </a:r>
          </a:p>
          <a:p>
            <a:pPr>
              <a:buFont typeface="Arial" panose="020B0604020202020204" pitchFamily="34" charset="0"/>
              <a:buChar char="•"/>
            </a:pPr>
            <a:r>
              <a:rPr lang="en-US" b="1" dirty="0"/>
              <a:t>Frenkel defect:</a:t>
            </a:r>
            <a:r>
              <a:rPr lang="en-US" dirty="0"/>
              <a:t> ion leaves normal site → occupies an interstitial.</a:t>
            </a:r>
          </a:p>
          <a:p>
            <a:pPr>
              <a:buFont typeface="Arial" panose="020B0604020202020204" pitchFamily="34" charset="0"/>
              <a:buChar char="•"/>
            </a:pPr>
            <a:r>
              <a:rPr lang="en-US" dirty="0"/>
              <a:t>Both preserve overall stoichiometry and charge neutrality.</a:t>
            </a:r>
          </a:p>
          <a:p>
            <a:pPr>
              <a:buFont typeface="Arial" panose="020B0604020202020204" pitchFamily="34" charset="0"/>
              <a:buChar char="•"/>
            </a:pPr>
            <a:r>
              <a:rPr lang="en-US" b="1" dirty="0"/>
              <a:t>Key Idea:</a:t>
            </a:r>
            <a:r>
              <a:rPr lang="en-US" dirty="0"/>
              <a:t> Ionic compounds accommodate defects by coupling vacancies or displacing ions to interstitials, never by unbalanced charges.</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4</a:t>
            </a:fld>
            <a:endParaRPr lang="en-US"/>
          </a:p>
        </p:txBody>
      </p:sp>
    </p:spTree>
    <p:extLst>
      <p:ext uri="{BB962C8B-B14F-4D97-AF65-F5344CB8AC3E}">
        <p14:creationId xmlns:p14="http://schemas.microsoft.com/office/powerpoint/2010/main" val="141099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Definition:</a:t>
            </a:r>
            <a:r>
              <a:rPr lang="en-US" dirty="0"/>
              <a:t> Electron trapped at an anion site vacancy.</a:t>
            </a:r>
          </a:p>
          <a:p>
            <a:pPr>
              <a:buFont typeface="Arial" panose="020B0604020202020204" pitchFamily="34" charset="0"/>
              <a:buChar char="•"/>
            </a:pPr>
            <a:r>
              <a:rPr lang="en-US" b="1" dirty="0"/>
              <a:t>Examples:</a:t>
            </a:r>
            <a:r>
              <a:rPr lang="en-US" dirty="0"/>
              <a:t> Purple color in fluorite &amp; amethyst.</a:t>
            </a:r>
          </a:p>
          <a:p>
            <a:pPr>
              <a:buFont typeface="Arial" panose="020B0604020202020204" pitchFamily="34" charset="0"/>
              <a:buChar char="•"/>
            </a:pPr>
            <a:r>
              <a:rPr lang="en-US" b="1" dirty="0"/>
              <a:t>Formation:</a:t>
            </a:r>
            <a:r>
              <a:rPr lang="en-US" dirty="0"/>
              <a:t> High-energy radiation → creates anion vacancies → electron occupies the site instead of the anion.</a:t>
            </a:r>
          </a:p>
          <a:p>
            <a:pPr>
              <a:buFont typeface="Arial" panose="020B0604020202020204" pitchFamily="34" charset="0"/>
              <a:buChar char="•"/>
            </a:pPr>
            <a:r>
              <a:rPr lang="en-US" b="1" dirty="0"/>
              <a:t>Environment:</a:t>
            </a:r>
            <a:r>
              <a:rPr lang="en-US" dirty="0"/>
              <a:t> Site surrounded by cations → favorable for electron localization.</a:t>
            </a:r>
          </a:p>
          <a:p>
            <a:pPr>
              <a:buFont typeface="Arial" panose="020B0604020202020204" pitchFamily="34" charset="0"/>
              <a:buChar char="•"/>
            </a:pPr>
            <a:r>
              <a:rPr lang="en-US" b="1" dirty="0"/>
              <a:t>Quantum behavior:</a:t>
            </a:r>
            <a:r>
              <a:rPr lang="en-US" dirty="0"/>
              <a:t> Acts like a “particle in a box” / hydrogen-like atom; optical absorption arises from electron excitation.</a:t>
            </a:r>
          </a:p>
          <a:p>
            <a:pPr>
              <a:buFont typeface="Arial" panose="020B0604020202020204" pitchFamily="34" charset="0"/>
              <a:buChar char="•"/>
            </a:pPr>
            <a:r>
              <a:rPr lang="en-US" b="1" dirty="0"/>
              <a:t>Stoichiometry:</a:t>
            </a:r>
            <a:r>
              <a:rPr lang="en-US" dirty="0"/>
              <a:t> Deviates from perfect ratio (e.g., </a:t>
            </a:r>
            <a:r>
              <a:rPr lang="en-US" dirty="0" err="1"/>
              <a:t>Ca:F</a:t>
            </a:r>
            <a:r>
              <a:rPr lang="en-US" dirty="0"/>
              <a:t> not 1:2), but no foreign impurities introduced.</a:t>
            </a:r>
          </a:p>
          <a:p>
            <a:pPr>
              <a:buFont typeface="Arial" panose="020B0604020202020204" pitchFamily="34" charset="0"/>
              <a:buChar char="•"/>
            </a:pPr>
            <a:r>
              <a:rPr lang="en-US" b="1" dirty="0"/>
              <a:t>Key Idea:</a:t>
            </a:r>
            <a:r>
              <a:rPr lang="en-US" dirty="0"/>
              <a:t> Color centers = intrinsic electronic point defects that create striking optical properties.</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5</a:t>
            </a:fld>
            <a:endParaRPr lang="en-US"/>
          </a:p>
        </p:txBody>
      </p:sp>
    </p:spTree>
    <p:extLst>
      <p:ext uri="{BB962C8B-B14F-4D97-AF65-F5344CB8AC3E}">
        <p14:creationId xmlns:p14="http://schemas.microsoft.com/office/powerpoint/2010/main" val="164039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Even in </a:t>
            </a:r>
            <a:r>
              <a:rPr lang="en-US" b="1" dirty="0"/>
              <a:t>equilibrium growth</a:t>
            </a:r>
            <a:r>
              <a:rPr lang="en-US" dirty="0"/>
              <a:t> (slow cooling, pure melt/solution, no impurities), defects remain.</a:t>
            </a:r>
          </a:p>
          <a:p>
            <a:pPr>
              <a:buFont typeface="Arial" panose="020B0604020202020204" pitchFamily="34" charset="0"/>
              <a:buChar char="•"/>
            </a:pPr>
            <a:r>
              <a:rPr lang="en-US" b="1" dirty="0"/>
              <a:t>Reason:</a:t>
            </a:r>
            <a:r>
              <a:rPr lang="en-US" dirty="0"/>
              <a:t> configurational entropy → disorder is thermodynamically favored.</a:t>
            </a:r>
          </a:p>
          <a:p>
            <a:pPr>
              <a:buFont typeface="Arial" panose="020B0604020202020204" pitchFamily="34" charset="0"/>
              <a:buChar char="•"/>
            </a:pPr>
            <a:r>
              <a:rPr lang="en-US" b="1" dirty="0"/>
              <a:t>Key Idea:</a:t>
            </a:r>
            <a:r>
              <a:rPr lang="en-US" dirty="0"/>
              <a:t> Defects are inevitable, even in “perfect” growth conditions.</a:t>
            </a:r>
          </a:p>
          <a:p>
            <a:endParaRPr lang="en-US" dirty="0"/>
          </a:p>
        </p:txBody>
      </p:sp>
      <p:sp>
        <p:nvSpPr>
          <p:cNvPr id="4" name="Slide Number Placeholder 3"/>
          <p:cNvSpPr>
            <a:spLocks noGrp="1"/>
          </p:cNvSpPr>
          <p:nvPr>
            <p:ph type="sldNum" sz="quarter" idx="5"/>
          </p:nvPr>
        </p:nvSpPr>
        <p:spPr/>
        <p:txBody>
          <a:bodyPr/>
          <a:lstStyle/>
          <a:p>
            <a:fld id="{9EA87366-1A6D-F24B-A28C-397AA25FF44C}" type="slidenum">
              <a:rPr lang="en-US" smtClean="0"/>
              <a:t>6</a:t>
            </a:fld>
            <a:endParaRPr lang="en-US"/>
          </a:p>
        </p:txBody>
      </p:sp>
    </p:spTree>
    <p:extLst>
      <p:ext uri="{BB962C8B-B14F-4D97-AF65-F5344CB8AC3E}">
        <p14:creationId xmlns:p14="http://schemas.microsoft.com/office/powerpoint/2010/main" val="109484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think about a perfect crystal and where the atoms go in a perfect crystal, there's only one way to arrange them in a perfect crystal. Here I've drawn just a small segment of a perfect crystal. And so we have 16 atoms in this crystal. And to keep the perfect crystal, we have to arrange it in this way. Think about the red and black squares on a checkerboard. We put the red checkers on the red squares and the black ones on the black squares. There's only one way to do that. But once we introduce a defect, in this case, what we're going to do is to take an atom from the bulk and move it out to the surface. And once it gets out here on the surface, we still have the same collection of atoms. But now we've introduced more than one way that we can arrange the crystal. We could move that vacancy around. </a:t>
            </a:r>
          </a:p>
        </p:txBody>
      </p:sp>
      <p:sp>
        <p:nvSpPr>
          <p:cNvPr id="4" name="Slide Number Placeholder 3"/>
          <p:cNvSpPr>
            <a:spLocks noGrp="1"/>
          </p:cNvSpPr>
          <p:nvPr>
            <p:ph type="sldNum" sz="quarter" idx="5"/>
          </p:nvPr>
        </p:nvSpPr>
        <p:spPr/>
        <p:txBody>
          <a:bodyPr/>
          <a:lstStyle/>
          <a:p>
            <a:fld id="{9EA87366-1A6D-F24B-A28C-397AA25FF44C}" type="slidenum">
              <a:rPr lang="en-US" smtClean="0"/>
              <a:t>7</a:t>
            </a:fld>
            <a:endParaRPr lang="en-US"/>
          </a:p>
        </p:txBody>
      </p:sp>
    </p:spTree>
    <p:extLst>
      <p:ext uri="{BB962C8B-B14F-4D97-AF65-F5344CB8AC3E}">
        <p14:creationId xmlns:p14="http://schemas.microsoft.com/office/powerpoint/2010/main" val="104342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formula for what the number of configurations is going to be given here. It's the number of lattice sites in the perfect crystal, plus the number of, let's say, vacancies that are created by moving an atom to the surface, factorial, divided by, and not factorial times small and factorial. So if we have 16 atoms in this crystal, then the number of configurations, once we have one vacancy, is going to be 17 factorial divided by 16 factorial times one factorial. And that's going to be 17. There are 17 different places that I could put that vacancy. Remember what Boltzmann taught us, that configurational entropy is simply going to be the natural log of the number of configurations times the Boltzmann constant. And so as we put these vacancies in, we're going to increase the configurational entropy of the crystal.</a:t>
            </a:r>
          </a:p>
        </p:txBody>
      </p:sp>
      <p:sp>
        <p:nvSpPr>
          <p:cNvPr id="4" name="Slide Number Placeholder 3"/>
          <p:cNvSpPr>
            <a:spLocks noGrp="1"/>
          </p:cNvSpPr>
          <p:nvPr>
            <p:ph type="sldNum" sz="quarter" idx="5"/>
          </p:nvPr>
        </p:nvSpPr>
        <p:spPr/>
        <p:txBody>
          <a:bodyPr/>
          <a:lstStyle/>
          <a:p>
            <a:fld id="{9EA87366-1A6D-F24B-A28C-397AA25FF44C}" type="slidenum">
              <a:rPr lang="en-US" smtClean="0"/>
              <a:t>8</a:t>
            </a:fld>
            <a:endParaRPr lang="en-US"/>
          </a:p>
        </p:txBody>
      </p:sp>
    </p:spTree>
    <p:extLst>
      <p:ext uri="{BB962C8B-B14F-4D97-AF65-F5344CB8AC3E}">
        <p14:creationId xmlns:p14="http://schemas.microsoft.com/office/powerpoint/2010/main" val="233553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that affect the free energy of the crystal? Well, the change in the free energy of the crystal, that happens when we move that atom from the Boltzmann to the surface, is the change in enthalpy minus the temperature times the change in entropy.</a:t>
            </a:r>
          </a:p>
        </p:txBody>
      </p:sp>
      <p:sp>
        <p:nvSpPr>
          <p:cNvPr id="4" name="Slide Number Placeholder 3"/>
          <p:cNvSpPr>
            <a:spLocks noGrp="1"/>
          </p:cNvSpPr>
          <p:nvPr>
            <p:ph type="sldNum" sz="quarter" idx="5"/>
          </p:nvPr>
        </p:nvSpPr>
        <p:spPr/>
        <p:txBody>
          <a:bodyPr/>
          <a:lstStyle/>
          <a:p>
            <a:fld id="{9EA87366-1A6D-F24B-A28C-397AA25FF44C}" type="slidenum">
              <a:rPr lang="en-US" smtClean="0"/>
              <a:t>9</a:t>
            </a:fld>
            <a:endParaRPr lang="en-US"/>
          </a:p>
        </p:txBody>
      </p:sp>
    </p:spTree>
    <p:extLst>
      <p:ext uri="{BB962C8B-B14F-4D97-AF65-F5344CB8AC3E}">
        <p14:creationId xmlns:p14="http://schemas.microsoft.com/office/powerpoint/2010/main" val="61212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9/23/25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A02E-9543-EE11-C7C4-20ABEF60662A}"/>
              </a:ext>
            </a:extLst>
          </p:cNvPr>
          <p:cNvSpPr>
            <a:spLocks noGrp="1"/>
          </p:cNvSpPr>
          <p:nvPr>
            <p:ph type="ctrTitle"/>
          </p:nvPr>
        </p:nvSpPr>
        <p:spPr>
          <a:xfrm>
            <a:off x="2063885" y="77889"/>
            <a:ext cx="7772400" cy="1470025"/>
          </a:xfrm>
        </p:spPr>
        <p:txBody>
          <a:bodyPr/>
          <a:lstStyle/>
          <a:p>
            <a:r>
              <a:rPr lang="en-US" dirty="0"/>
              <a:t>Intrinsic Defects</a:t>
            </a:r>
          </a:p>
        </p:txBody>
      </p:sp>
      <p:pic>
        <p:nvPicPr>
          <p:cNvPr id="4" name="Picture 3">
            <a:extLst>
              <a:ext uri="{FF2B5EF4-FFF2-40B4-BE49-F238E27FC236}">
                <a16:creationId xmlns:a16="http://schemas.microsoft.com/office/drawing/2014/main" id="{ABFF49DD-93DA-02A6-6B1A-60DB9B36AE72}"/>
              </a:ext>
            </a:extLst>
          </p:cNvPr>
          <p:cNvPicPr>
            <a:picLocks noChangeAspect="1"/>
          </p:cNvPicPr>
          <p:nvPr/>
        </p:nvPicPr>
        <p:blipFill>
          <a:blip r:embed="rId3"/>
          <a:stretch>
            <a:fillRect/>
          </a:stretch>
        </p:blipFill>
        <p:spPr>
          <a:xfrm>
            <a:off x="1818731" y="1353126"/>
            <a:ext cx="7454900" cy="4876800"/>
          </a:xfrm>
          <a:prstGeom prst="rect">
            <a:avLst/>
          </a:prstGeom>
        </p:spPr>
      </p:pic>
    </p:spTree>
    <p:extLst>
      <p:ext uri="{BB962C8B-B14F-4D97-AF65-F5344CB8AC3E}">
        <p14:creationId xmlns:p14="http://schemas.microsoft.com/office/powerpoint/2010/main" val="76103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time_0058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0_ANNOT_time_0060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0922A7-B124-4398-B022-F06BA80C51D4}"/>
              </a:ext>
            </a:extLst>
          </p:cNvPr>
          <p:cNvPicPr>
            <a:picLocks noChangeAspect="1"/>
          </p:cNvPicPr>
          <p:nvPr/>
        </p:nvPicPr>
        <p:blipFill>
          <a:blip r:embed="rId3"/>
          <a:stretch>
            <a:fillRect/>
          </a:stretch>
        </p:blipFill>
        <p:spPr>
          <a:xfrm>
            <a:off x="1494182" y="190129"/>
            <a:ext cx="8736496" cy="6477742"/>
          </a:xfrm>
          <a:prstGeom prst="rect">
            <a:avLst/>
          </a:prstGeom>
        </p:spPr>
      </p:pic>
      <p:pic>
        <p:nvPicPr>
          <p:cNvPr id="3" name="Picture 2">
            <a:extLst>
              <a:ext uri="{FF2B5EF4-FFF2-40B4-BE49-F238E27FC236}">
                <a16:creationId xmlns:a16="http://schemas.microsoft.com/office/drawing/2014/main" id="{FA144B49-4554-43D4-9DF1-D8A142449504}"/>
              </a:ext>
            </a:extLst>
          </p:cNvPr>
          <p:cNvPicPr>
            <a:picLocks noChangeAspect="1"/>
          </p:cNvPicPr>
          <p:nvPr/>
        </p:nvPicPr>
        <p:blipFill>
          <a:blip r:embed="rId4"/>
          <a:stretch>
            <a:fillRect/>
          </a:stretch>
        </p:blipFill>
        <p:spPr>
          <a:xfrm>
            <a:off x="1859721" y="5441950"/>
            <a:ext cx="4691987" cy="1416050"/>
          </a:xfrm>
          <a:prstGeom prst="rect">
            <a:avLst/>
          </a:prstGeom>
        </p:spPr>
      </p:pic>
    </p:spTree>
    <p:extLst>
      <p:ext uri="{BB962C8B-B14F-4D97-AF65-F5344CB8AC3E}">
        <p14:creationId xmlns:p14="http://schemas.microsoft.com/office/powerpoint/2010/main" val="244911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C261C1-8B1C-95FF-C85F-989C1B6AF8DF}"/>
              </a:ext>
            </a:extLst>
          </p:cNvPr>
          <p:cNvPicPr>
            <a:picLocks noChangeAspect="1"/>
          </p:cNvPicPr>
          <p:nvPr/>
        </p:nvPicPr>
        <p:blipFill>
          <a:blip r:embed="rId2"/>
          <a:stretch>
            <a:fillRect/>
          </a:stretch>
        </p:blipFill>
        <p:spPr>
          <a:xfrm>
            <a:off x="430153" y="0"/>
            <a:ext cx="11761847" cy="6632620"/>
          </a:xfrm>
          <a:prstGeom prst="rect">
            <a:avLst/>
          </a:prstGeom>
        </p:spPr>
      </p:pic>
    </p:spTree>
    <p:extLst>
      <p:ext uri="{BB962C8B-B14F-4D97-AF65-F5344CB8AC3E}">
        <p14:creationId xmlns:p14="http://schemas.microsoft.com/office/powerpoint/2010/main" val="46866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2B62-9C73-1DF5-B151-C768DBF5A4B9}"/>
              </a:ext>
            </a:extLst>
          </p:cNvPr>
          <p:cNvSpPr>
            <a:spLocks noGrp="1"/>
          </p:cNvSpPr>
          <p:nvPr>
            <p:ph type="title"/>
          </p:nvPr>
        </p:nvSpPr>
        <p:spPr>
          <a:xfrm>
            <a:off x="1600200" y="0"/>
            <a:ext cx="8229600" cy="508000"/>
          </a:xfrm>
        </p:spPr>
        <p:txBody>
          <a:bodyPr>
            <a:normAutofit fontScale="90000"/>
          </a:bodyPr>
          <a:lstStyle/>
          <a:p>
            <a:r>
              <a:rPr lang="en-US" dirty="0"/>
              <a:t>Homework</a:t>
            </a:r>
          </a:p>
        </p:txBody>
      </p:sp>
      <p:pic>
        <p:nvPicPr>
          <p:cNvPr id="3" name="Picture 2">
            <a:extLst>
              <a:ext uri="{FF2B5EF4-FFF2-40B4-BE49-F238E27FC236}">
                <a16:creationId xmlns:a16="http://schemas.microsoft.com/office/drawing/2014/main" id="{6BDCFFDC-002A-AF58-4602-E702CD48D6BF}"/>
              </a:ext>
            </a:extLst>
          </p:cNvPr>
          <p:cNvPicPr>
            <a:picLocks noChangeAspect="1"/>
          </p:cNvPicPr>
          <p:nvPr/>
        </p:nvPicPr>
        <p:blipFill>
          <a:blip r:embed="rId2"/>
          <a:stretch>
            <a:fillRect/>
          </a:stretch>
        </p:blipFill>
        <p:spPr>
          <a:xfrm>
            <a:off x="1111756" y="685800"/>
            <a:ext cx="9611591" cy="1143000"/>
          </a:xfrm>
          <a:prstGeom prst="rect">
            <a:avLst/>
          </a:prstGeom>
        </p:spPr>
      </p:pic>
      <p:pic>
        <p:nvPicPr>
          <p:cNvPr id="4" name="Picture 3">
            <a:extLst>
              <a:ext uri="{FF2B5EF4-FFF2-40B4-BE49-F238E27FC236}">
                <a16:creationId xmlns:a16="http://schemas.microsoft.com/office/drawing/2014/main" id="{7CAE9AE4-B274-454A-1E20-5F707763C2E5}"/>
              </a:ext>
            </a:extLst>
          </p:cNvPr>
          <p:cNvPicPr>
            <a:picLocks noChangeAspect="1"/>
          </p:cNvPicPr>
          <p:nvPr/>
        </p:nvPicPr>
        <p:blipFill>
          <a:blip r:embed="rId3"/>
          <a:stretch>
            <a:fillRect/>
          </a:stretch>
        </p:blipFill>
        <p:spPr>
          <a:xfrm>
            <a:off x="1111756" y="2043194"/>
            <a:ext cx="9611591" cy="1293650"/>
          </a:xfrm>
          <a:prstGeom prst="rect">
            <a:avLst/>
          </a:prstGeom>
        </p:spPr>
      </p:pic>
      <p:pic>
        <p:nvPicPr>
          <p:cNvPr id="6" name="Picture 5">
            <a:extLst>
              <a:ext uri="{FF2B5EF4-FFF2-40B4-BE49-F238E27FC236}">
                <a16:creationId xmlns:a16="http://schemas.microsoft.com/office/drawing/2014/main" id="{B4AC112D-DEAB-3D19-8A5F-12DB48C72394}"/>
              </a:ext>
            </a:extLst>
          </p:cNvPr>
          <p:cNvPicPr>
            <a:picLocks noChangeAspect="1"/>
          </p:cNvPicPr>
          <p:nvPr/>
        </p:nvPicPr>
        <p:blipFill>
          <a:blip r:embed="rId4"/>
          <a:stretch>
            <a:fillRect/>
          </a:stretch>
        </p:blipFill>
        <p:spPr>
          <a:xfrm>
            <a:off x="1073591" y="3942681"/>
            <a:ext cx="9376200" cy="1293650"/>
          </a:xfrm>
          <a:prstGeom prst="rect">
            <a:avLst/>
          </a:prstGeom>
        </p:spPr>
      </p:pic>
    </p:spTree>
    <p:extLst>
      <p:ext uri="{BB962C8B-B14F-4D97-AF65-F5344CB8AC3E}">
        <p14:creationId xmlns:p14="http://schemas.microsoft.com/office/powerpoint/2010/main" val="95797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2B62-9C73-1DF5-B151-C768DBF5A4B9}"/>
              </a:ext>
            </a:extLst>
          </p:cNvPr>
          <p:cNvSpPr>
            <a:spLocks noGrp="1"/>
          </p:cNvSpPr>
          <p:nvPr>
            <p:ph type="title"/>
          </p:nvPr>
        </p:nvSpPr>
        <p:spPr>
          <a:xfrm>
            <a:off x="1600200" y="0"/>
            <a:ext cx="8229600" cy="508000"/>
          </a:xfrm>
        </p:spPr>
        <p:txBody>
          <a:bodyPr>
            <a:normAutofit fontScale="90000"/>
          </a:bodyPr>
          <a:lstStyle/>
          <a:p>
            <a:r>
              <a:rPr lang="en-US"/>
              <a:t>Homework</a:t>
            </a:r>
            <a:endParaRPr lang="en-US" dirty="0"/>
          </a:p>
        </p:txBody>
      </p:sp>
      <p:pic>
        <p:nvPicPr>
          <p:cNvPr id="3" name="Picture 2">
            <a:extLst>
              <a:ext uri="{FF2B5EF4-FFF2-40B4-BE49-F238E27FC236}">
                <a16:creationId xmlns:a16="http://schemas.microsoft.com/office/drawing/2014/main" id="{6BDCFFDC-002A-AF58-4602-E702CD48D6BF}"/>
              </a:ext>
            </a:extLst>
          </p:cNvPr>
          <p:cNvPicPr>
            <a:picLocks noChangeAspect="1"/>
          </p:cNvPicPr>
          <p:nvPr/>
        </p:nvPicPr>
        <p:blipFill>
          <a:blip r:embed="rId2"/>
          <a:stretch>
            <a:fillRect/>
          </a:stretch>
        </p:blipFill>
        <p:spPr>
          <a:xfrm>
            <a:off x="1077889" y="579967"/>
            <a:ext cx="9611591" cy="1143000"/>
          </a:xfrm>
          <a:prstGeom prst="rect">
            <a:avLst/>
          </a:prstGeom>
        </p:spPr>
      </p:pic>
      <p:pic>
        <p:nvPicPr>
          <p:cNvPr id="8" name="Picture 7">
            <a:extLst>
              <a:ext uri="{FF2B5EF4-FFF2-40B4-BE49-F238E27FC236}">
                <a16:creationId xmlns:a16="http://schemas.microsoft.com/office/drawing/2014/main" id="{70D8F8D0-F273-35D8-0A3D-0B9385658708}"/>
              </a:ext>
            </a:extLst>
          </p:cNvPr>
          <p:cNvPicPr>
            <a:picLocks noChangeAspect="1"/>
          </p:cNvPicPr>
          <p:nvPr/>
        </p:nvPicPr>
        <p:blipFill>
          <a:blip r:embed="rId3"/>
          <a:stretch>
            <a:fillRect/>
          </a:stretch>
        </p:blipFill>
        <p:spPr>
          <a:xfrm>
            <a:off x="3181350" y="2042583"/>
            <a:ext cx="5067300" cy="1066800"/>
          </a:xfrm>
          <a:prstGeom prst="rect">
            <a:avLst/>
          </a:prstGeom>
        </p:spPr>
      </p:pic>
      <p:pic>
        <p:nvPicPr>
          <p:cNvPr id="9" name="Picture 8">
            <a:extLst>
              <a:ext uri="{FF2B5EF4-FFF2-40B4-BE49-F238E27FC236}">
                <a16:creationId xmlns:a16="http://schemas.microsoft.com/office/drawing/2014/main" id="{3FE5580E-59D0-2909-1823-F6D6C320215A}"/>
              </a:ext>
            </a:extLst>
          </p:cNvPr>
          <p:cNvPicPr>
            <a:picLocks noChangeAspect="1"/>
          </p:cNvPicPr>
          <p:nvPr/>
        </p:nvPicPr>
        <p:blipFill>
          <a:blip r:embed="rId4"/>
          <a:stretch>
            <a:fillRect/>
          </a:stretch>
        </p:blipFill>
        <p:spPr>
          <a:xfrm>
            <a:off x="1997484" y="3429000"/>
            <a:ext cx="7772400" cy="1569027"/>
          </a:xfrm>
          <a:prstGeom prst="rect">
            <a:avLst/>
          </a:prstGeom>
        </p:spPr>
      </p:pic>
    </p:spTree>
    <p:extLst>
      <p:ext uri="{BB962C8B-B14F-4D97-AF65-F5344CB8AC3E}">
        <p14:creationId xmlns:p14="http://schemas.microsoft.com/office/powerpoint/2010/main" val="425899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6ADDA1-B779-3FE0-47DF-65A25B3F26FA}"/>
              </a:ext>
            </a:extLst>
          </p:cNvPr>
          <p:cNvPicPr>
            <a:picLocks noChangeAspect="1"/>
          </p:cNvPicPr>
          <p:nvPr/>
        </p:nvPicPr>
        <p:blipFill>
          <a:blip r:embed="rId2"/>
          <a:stretch>
            <a:fillRect/>
          </a:stretch>
        </p:blipFill>
        <p:spPr>
          <a:xfrm>
            <a:off x="584199" y="1092650"/>
            <a:ext cx="11005183" cy="3834949"/>
          </a:xfrm>
          <a:prstGeom prst="rect">
            <a:avLst/>
          </a:prstGeom>
        </p:spPr>
      </p:pic>
    </p:spTree>
    <p:extLst>
      <p:ext uri="{BB962C8B-B14F-4D97-AF65-F5344CB8AC3E}">
        <p14:creationId xmlns:p14="http://schemas.microsoft.com/office/powerpoint/2010/main" val="11030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F79B-3E5B-4CDD-D23E-D19F0335CFF4}"/>
              </a:ext>
            </a:extLst>
          </p:cNvPr>
          <p:cNvSpPr>
            <a:spLocks noGrp="1"/>
          </p:cNvSpPr>
          <p:nvPr>
            <p:ph type="ctrTitle"/>
          </p:nvPr>
        </p:nvSpPr>
        <p:spPr>
          <a:xfrm>
            <a:off x="2023533" y="13759"/>
            <a:ext cx="7772400" cy="832908"/>
          </a:xfrm>
        </p:spPr>
        <p:txBody>
          <a:bodyPr/>
          <a:lstStyle/>
          <a:p>
            <a:r>
              <a:rPr lang="en-US" dirty="0"/>
              <a:t>Extrinsic Defects</a:t>
            </a:r>
          </a:p>
        </p:txBody>
      </p:sp>
      <p:pic>
        <p:nvPicPr>
          <p:cNvPr id="4" name="Picture 3">
            <a:extLst>
              <a:ext uri="{FF2B5EF4-FFF2-40B4-BE49-F238E27FC236}">
                <a16:creationId xmlns:a16="http://schemas.microsoft.com/office/drawing/2014/main" id="{638A3678-36EA-3A9E-2831-58D978921F89}"/>
              </a:ext>
            </a:extLst>
          </p:cNvPr>
          <p:cNvPicPr>
            <a:picLocks noChangeAspect="1"/>
          </p:cNvPicPr>
          <p:nvPr/>
        </p:nvPicPr>
        <p:blipFill>
          <a:blip r:embed="rId3"/>
          <a:stretch>
            <a:fillRect/>
          </a:stretch>
        </p:blipFill>
        <p:spPr>
          <a:xfrm>
            <a:off x="550334" y="1236134"/>
            <a:ext cx="10007984" cy="5218640"/>
          </a:xfrm>
          <a:prstGeom prst="rect">
            <a:avLst/>
          </a:prstGeom>
        </p:spPr>
      </p:pic>
    </p:spTree>
    <p:extLst>
      <p:ext uri="{BB962C8B-B14F-4D97-AF65-F5344CB8AC3E}">
        <p14:creationId xmlns:p14="http://schemas.microsoft.com/office/powerpoint/2010/main" val="311202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729C39-E3EA-4EF2-EB95-ED99F50BE17B}"/>
              </a:ext>
            </a:extLst>
          </p:cNvPr>
          <p:cNvPicPr>
            <a:picLocks noChangeAspect="1"/>
          </p:cNvPicPr>
          <p:nvPr/>
        </p:nvPicPr>
        <p:blipFill>
          <a:blip r:embed="rId3"/>
          <a:stretch>
            <a:fillRect/>
          </a:stretch>
        </p:blipFill>
        <p:spPr>
          <a:xfrm>
            <a:off x="949711" y="0"/>
            <a:ext cx="9317045" cy="6858000"/>
          </a:xfrm>
          <a:prstGeom prst="rect">
            <a:avLst/>
          </a:prstGeom>
        </p:spPr>
      </p:pic>
    </p:spTree>
    <p:extLst>
      <p:ext uri="{BB962C8B-B14F-4D97-AF65-F5344CB8AC3E}">
        <p14:creationId xmlns:p14="http://schemas.microsoft.com/office/powerpoint/2010/main" val="217443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06372A-DF02-D8CF-4CB8-B085EEB7C33A}"/>
              </a:ext>
            </a:extLst>
          </p:cNvPr>
          <p:cNvPicPr>
            <a:picLocks noChangeAspect="1"/>
          </p:cNvPicPr>
          <p:nvPr/>
        </p:nvPicPr>
        <p:blipFill>
          <a:blip r:embed="rId3"/>
          <a:stretch>
            <a:fillRect/>
          </a:stretch>
        </p:blipFill>
        <p:spPr>
          <a:xfrm>
            <a:off x="1524000" y="277418"/>
            <a:ext cx="8864648" cy="6580581"/>
          </a:xfrm>
          <a:prstGeom prst="rect">
            <a:avLst/>
          </a:prstGeom>
        </p:spPr>
      </p:pic>
    </p:spTree>
    <p:extLst>
      <p:ext uri="{BB962C8B-B14F-4D97-AF65-F5344CB8AC3E}">
        <p14:creationId xmlns:p14="http://schemas.microsoft.com/office/powerpoint/2010/main" val="373068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04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8B65E7-1FBA-8E3D-029C-51C8586F493E}"/>
              </a:ext>
            </a:extLst>
          </p:cNvPr>
          <p:cNvPicPr>
            <a:picLocks noChangeAspect="1"/>
          </p:cNvPicPr>
          <p:nvPr/>
        </p:nvPicPr>
        <p:blipFill>
          <a:blip r:embed="rId3"/>
          <a:stretch>
            <a:fillRect/>
          </a:stretch>
        </p:blipFill>
        <p:spPr>
          <a:xfrm>
            <a:off x="1638300" y="0"/>
            <a:ext cx="9206990" cy="6998862"/>
          </a:xfrm>
          <a:prstGeom prst="rect">
            <a:avLst/>
          </a:prstGeom>
        </p:spPr>
      </p:pic>
    </p:spTree>
    <p:extLst>
      <p:ext uri="{BB962C8B-B14F-4D97-AF65-F5344CB8AC3E}">
        <p14:creationId xmlns:p14="http://schemas.microsoft.com/office/powerpoint/2010/main" val="82966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382820-74C0-194F-98E2-5C622957E005}"/>
              </a:ext>
            </a:extLst>
          </p:cNvPr>
          <p:cNvPicPr>
            <a:picLocks noChangeAspect="1"/>
          </p:cNvPicPr>
          <p:nvPr/>
        </p:nvPicPr>
        <p:blipFill>
          <a:blip r:embed="rId3"/>
          <a:stretch>
            <a:fillRect/>
          </a:stretch>
        </p:blipFill>
        <p:spPr>
          <a:xfrm>
            <a:off x="1352550" y="0"/>
            <a:ext cx="9632430" cy="6705600"/>
          </a:xfrm>
          <a:prstGeom prst="rect">
            <a:avLst/>
          </a:prstGeom>
        </p:spPr>
      </p:pic>
    </p:spTree>
    <p:extLst>
      <p:ext uri="{BB962C8B-B14F-4D97-AF65-F5344CB8AC3E}">
        <p14:creationId xmlns:p14="http://schemas.microsoft.com/office/powerpoint/2010/main" val="75675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40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52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63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715.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861BF9B-DE60-8D08-E444-76FDF29BB265}"/>
              </a:ext>
            </a:extLst>
          </p:cNvPr>
          <p:cNvPicPr>
            <a:picLocks noChangeAspect="1"/>
          </p:cNvPicPr>
          <p:nvPr/>
        </p:nvPicPr>
        <p:blipFill>
          <a:blip r:embed="rId3"/>
          <a:stretch>
            <a:fillRect/>
          </a:stretch>
        </p:blipFill>
        <p:spPr>
          <a:xfrm>
            <a:off x="2025396" y="228904"/>
            <a:ext cx="8141208" cy="6629096"/>
          </a:xfrm>
          <a:prstGeom prst="rect">
            <a:avLst/>
          </a:prstGeom>
        </p:spPr>
      </p:pic>
    </p:spTree>
    <p:extLst>
      <p:ext uri="{BB962C8B-B14F-4D97-AF65-F5344CB8AC3E}">
        <p14:creationId xmlns:p14="http://schemas.microsoft.com/office/powerpoint/2010/main" val="207467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F4848-A847-86B2-EE4D-84E6E7812676}"/>
              </a:ext>
            </a:extLst>
          </p:cNvPr>
          <p:cNvPicPr>
            <a:picLocks noChangeAspect="1"/>
          </p:cNvPicPr>
          <p:nvPr/>
        </p:nvPicPr>
        <p:blipFill>
          <a:blip r:embed="rId3"/>
          <a:stretch>
            <a:fillRect/>
          </a:stretch>
        </p:blipFill>
        <p:spPr>
          <a:xfrm>
            <a:off x="2209800" y="96195"/>
            <a:ext cx="7772400" cy="6665610"/>
          </a:xfrm>
          <a:prstGeom prst="rect">
            <a:avLst/>
          </a:prstGeom>
        </p:spPr>
      </p:pic>
    </p:spTree>
    <p:extLst>
      <p:ext uri="{BB962C8B-B14F-4D97-AF65-F5344CB8AC3E}">
        <p14:creationId xmlns:p14="http://schemas.microsoft.com/office/powerpoint/2010/main" val="226953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B685EC-3E4D-6601-5613-C86184652FB0}"/>
              </a:ext>
            </a:extLst>
          </p:cNvPr>
          <p:cNvPicPr>
            <a:picLocks noChangeAspect="1"/>
          </p:cNvPicPr>
          <p:nvPr/>
        </p:nvPicPr>
        <p:blipFill>
          <a:blip r:embed="rId3"/>
          <a:stretch>
            <a:fillRect/>
          </a:stretch>
        </p:blipFill>
        <p:spPr>
          <a:xfrm>
            <a:off x="1305306" y="0"/>
            <a:ext cx="8927948" cy="7205472"/>
          </a:xfrm>
          <a:prstGeom prst="rect">
            <a:avLst/>
          </a:prstGeom>
        </p:spPr>
      </p:pic>
    </p:spTree>
    <p:extLst>
      <p:ext uri="{BB962C8B-B14F-4D97-AF65-F5344CB8AC3E}">
        <p14:creationId xmlns:p14="http://schemas.microsoft.com/office/powerpoint/2010/main" val="315682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86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14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9B3B0-4E87-2B1B-F636-354A06F31993}"/>
              </a:ext>
            </a:extLst>
          </p:cNvPr>
          <p:cNvPicPr>
            <a:picLocks noChangeAspect="1"/>
          </p:cNvPicPr>
          <p:nvPr/>
        </p:nvPicPr>
        <p:blipFill>
          <a:blip r:embed="rId3"/>
          <a:stretch>
            <a:fillRect/>
          </a:stretch>
        </p:blipFill>
        <p:spPr>
          <a:xfrm>
            <a:off x="2209800" y="115001"/>
            <a:ext cx="7772400" cy="6627997"/>
          </a:xfrm>
          <a:prstGeom prst="rect">
            <a:avLst/>
          </a:prstGeom>
        </p:spPr>
      </p:pic>
    </p:spTree>
    <p:extLst>
      <p:ext uri="{BB962C8B-B14F-4D97-AF65-F5344CB8AC3E}">
        <p14:creationId xmlns:p14="http://schemas.microsoft.com/office/powerpoint/2010/main" val="3192855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B66F0-7FC1-7437-1F49-7D3CE1FE2B55}"/>
              </a:ext>
            </a:extLst>
          </p:cNvPr>
          <p:cNvPicPr>
            <a:picLocks noChangeAspect="1"/>
          </p:cNvPicPr>
          <p:nvPr/>
        </p:nvPicPr>
        <p:blipFill>
          <a:blip r:embed="rId3"/>
          <a:stretch>
            <a:fillRect/>
          </a:stretch>
        </p:blipFill>
        <p:spPr>
          <a:xfrm>
            <a:off x="2209800" y="98835"/>
            <a:ext cx="7772400" cy="6660330"/>
          </a:xfrm>
          <a:prstGeom prst="rect">
            <a:avLst/>
          </a:prstGeom>
        </p:spPr>
      </p:pic>
    </p:spTree>
    <p:extLst>
      <p:ext uri="{BB962C8B-B14F-4D97-AF65-F5344CB8AC3E}">
        <p14:creationId xmlns:p14="http://schemas.microsoft.com/office/powerpoint/2010/main" val="4164038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CFB2D-B898-A326-A6D4-246FE52DFCD5}"/>
              </a:ext>
            </a:extLst>
          </p:cNvPr>
          <p:cNvPicPr>
            <a:picLocks noChangeAspect="1"/>
          </p:cNvPicPr>
          <p:nvPr/>
        </p:nvPicPr>
        <p:blipFill>
          <a:blip r:embed="rId3"/>
          <a:stretch>
            <a:fillRect/>
          </a:stretch>
        </p:blipFill>
        <p:spPr>
          <a:xfrm>
            <a:off x="2209800" y="152634"/>
            <a:ext cx="7772400" cy="6552731"/>
          </a:xfrm>
          <a:prstGeom prst="rect">
            <a:avLst/>
          </a:prstGeom>
        </p:spPr>
      </p:pic>
    </p:spTree>
    <p:extLst>
      <p:ext uri="{BB962C8B-B14F-4D97-AF65-F5344CB8AC3E}">
        <p14:creationId xmlns:p14="http://schemas.microsoft.com/office/powerpoint/2010/main" val="1221492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10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AAC004-981F-A312-5072-B073409F9B43}"/>
              </a:ext>
            </a:extLst>
          </p:cNvPr>
          <p:cNvPicPr>
            <a:picLocks noChangeAspect="1"/>
          </p:cNvPicPr>
          <p:nvPr/>
        </p:nvPicPr>
        <p:blipFill>
          <a:blip r:embed="rId2"/>
          <a:stretch>
            <a:fillRect/>
          </a:stretch>
        </p:blipFill>
        <p:spPr>
          <a:xfrm>
            <a:off x="380999" y="294519"/>
            <a:ext cx="10666197" cy="5953881"/>
          </a:xfrm>
          <a:prstGeom prst="rect">
            <a:avLst/>
          </a:prstGeom>
        </p:spPr>
      </p:pic>
    </p:spTree>
    <p:extLst>
      <p:ext uri="{BB962C8B-B14F-4D97-AF65-F5344CB8AC3E}">
        <p14:creationId xmlns:p14="http://schemas.microsoft.com/office/powerpoint/2010/main" val="168997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11EC5-E377-A5B1-7888-591D1A13A989}"/>
              </a:ext>
            </a:extLst>
          </p:cNvPr>
          <p:cNvPicPr>
            <a:picLocks noChangeAspect="1"/>
          </p:cNvPicPr>
          <p:nvPr/>
        </p:nvPicPr>
        <p:blipFill>
          <a:blip r:embed="rId2"/>
          <a:stretch>
            <a:fillRect/>
          </a:stretch>
        </p:blipFill>
        <p:spPr>
          <a:xfrm>
            <a:off x="1159932" y="959530"/>
            <a:ext cx="9541933" cy="1988833"/>
          </a:xfrm>
          <a:prstGeom prst="rect">
            <a:avLst/>
          </a:prstGeom>
        </p:spPr>
      </p:pic>
      <p:sp>
        <p:nvSpPr>
          <p:cNvPr id="3" name="TextBox 2">
            <a:extLst>
              <a:ext uri="{FF2B5EF4-FFF2-40B4-BE49-F238E27FC236}">
                <a16:creationId xmlns:a16="http://schemas.microsoft.com/office/drawing/2014/main" id="{94E1E9FA-45FF-C11C-DC8F-DCDBAA8A83ED}"/>
              </a:ext>
            </a:extLst>
          </p:cNvPr>
          <p:cNvSpPr txBox="1"/>
          <p:nvPr/>
        </p:nvSpPr>
        <p:spPr>
          <a:xfrm>
            <a:off x="2459566" y="203200"/>
            <a:ext cx="6942667" cy="461665"/>
          </a:xfrm>
          <a:prstGeom prst="rect">
            <a:avLst/>
          </a:prstGeom>
          <a:noFill/>
        </p:spPr>
        <p:txBody>
          <a:bodyPr wrap="square" rtlCol="0">
            <a:spAutoFit/>
          </a:bodyPr>
          <a:lstStyle/>
          <a:p>
            <a:pPr algn="ctr"/>
            <a:r>
              <a:rPr lang="en-US" sz="2400" dirty="0"/>
              <a:t>Homework</a:t>
            </a:r>
          </a:p>
        </p:txBody>
      </p:sp>
      <p:pic>
        <p:nvPicPr>
          <p:cNvPr id="4" name="Picture 3">
            <a:extLst>
              <a:ext uri="{FF2B5EF4-FFF2-40B4-BE49-F238E27FC236}">
                <a16:creationId xmlns:a16="http://schemas.microsoft.com/office/drawing/2014/main" id="{00EE8356-E67B-DB9F-08C3-F3D3F89AC274}"/>
              </a:ext>
            </a:extLst>
          </p:cNvPr>
          <p:cNvPicPr>
            <a:picLocks noChangeAspect="1"/>
          </p:cNvPicPr>
          <p:nvPr/>
        </p:nvPicPr>
        <p:blipFill>
          <a:blip r:embed="rId3"/>
          <a:stretch>
            <a:fillRect/>
          </a:stretch>
        </p:blipFill>
        <p:spPr>
          <a:xfrm>
            <a:off x="922865" y="3152708"/>
            <a:ext cx="10646659" cy="756930"/>
          </a:xfrm>
          <a:prstGeom prst="rect">
            <a:avLst/>
          </a:prstGeom>
        </p:spPr>
      </p:pic>
      <p:pic>
        <p:nvPicPr>
          <p:cNvPr id="5" name="Picture 4">
            <a:extLst>
              <a:ext uri="{FF2B5EF4-FFF2-40B4-BE49-F238E27FC236}">
                <a16:creationId xmlns:a16="http://schemas.microsoft.com/office/drawing/2014/main" id="{F5396A30-43AD-CD1C-BD67-4C1BE4CB6FE1}"/>
              </a:ext>
            </a:extLst>
          </p:cNvPr>
          <p:cNvPicPr>
            <a:picLocks noChangeAspect="1"/>
          </p:cNvPicPr>
          <p:nvPr/>
        </p:nvPicPr>
        <p:blipFill>
          <a:blip r:embed="rId4"/>
          <a:stretch>
            <a:fillRect/>
          </a:stretch>
        </p:blipFill>
        <p:spPr>
          <a:xfrm>
            <a:off x="1065182" y="4113983"/>
            <a:ext cx="10061636" cy="1792954"/>
          </a:xfrm>
          <a:prstGeom prst="rect">
            <a:avLst/>
          </a:prstGeom>
        </p:spPr>
      </p:pic>
    </p:spTree>
    <p:extLst>
      <p:ext uri="{BB962C8B-B14F-4D97-AF65-F5344CB8AC3E}">
        <p14:creationId xmlns:p14="http://schemas.microsoft.com/office/powerpoint/2010/main" val="361602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23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31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39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49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56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56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TotalTime>
  <Words>2823</Words>
  <Application>Microsoft Macintosh PowerPoint</Application>
  <PresentationFormat>Widescreen</PresentationFormat>
  <Paragraphs>95</Paragraphs>
  <Slides>35</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Aptos</vt:lpstr>
      <vt:lpstr>Arial</vt:lpstr>
      <vt:lpstr>Calibri</vt:lpstr>
      <vt:lpstr>Office Theme</vt:lpstr>
      <vt:lpstr>Intrinsic Defects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Homework</vt:lpstr>
      <vt:lpstr>PowerPoint Presentation</vt:lpstr>
      <vt:lpstr>Extrinsic Defects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13</cp:revision>
  <dcterms:created xsi:type="dcterms:W3CDTF">2013-01-27T09:14:16Z</dcterms:created>
  <dcterms:modified xsi:type="dcterms:W3CDTF">2025-09-23T13:46:19Z</dcterms:modified>
  <cp:category/>
</cp:coreProperties>
</file>