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336" r:id="rId2"/>
    <p:sldId id="337" r:id="rId3"/>
    <p:sldId id="256" r:id="rId4"/>
    <p:sldId id="339" r:id="rId5"/>
    <p:sldId id="340" r:id="rId6"/>
    <p:sldId id="343" r:id="rId7"/>
    <p:sldId id="344" r:id="rId8"/>
    <p:sldId id="345" r:id="rId9"/>
    <p:sldId id="311" r:id="rId10"/>
    <p:sldId id="258" r:id="rId11"/>
    <p:sldId id="314" r:id="rId12"/>
    <p:sldId id="262" r:id="rId13"/>
    <p:sldId id="346" r:id="rId14"/>
    <p:sldId id="316" r:id="rId15"/>
    <p:sldId id="318" r:id="rId16"/>
    <p:sldId id="267" r:id="rId17"/>
    <p:sldId id="320" r:id="rId18"/>
    <p:sldId id="347" r:id="rId19"/>
    <p:sldId id="321" r:id="rId20"/>
    <p:sldId id="322" r:id="rId21"/>
    <p:sldId id="325" r:id="rId22"/>
    <p:sldId id="329" r:id="rId23"/>
    <p:sldId id="332" r:id="rId24"/>
    <p:sldId id="335" r:id="rId25"/>
    <p:sldId id="338" r:id="rId26"/>
    <p:sldId id="505" r:id="rId27"/>
    <p:sldId id="268" r:id="rId28"/>
    <p:sldId id="270" r:id="rId29"/>
    <p:sldId id="348" r:id="rId30"/>
    <p:sldId id="50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7"/>
    <p:restoredTop sz="43787"/>
  </p:normalViewPr>
  <p:slideViewPr>
    <p:cSldViewPr snapToGrid="0">
      <p:cViewPr varScale="1">
        <p:scale>
          <a:sx n="42" d="100"/>
          <a:sy n="42" d="100"/>
        </p:scale>
        <p:origin x="336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E68C32-D74B-BF46-9747-41AEF4C6B951}" type="datetimeFigureOut">
              <a:rPr lang="en-US" smtClean="0"/>
              <a:t>9/23/25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FFDAB2-A32C-714B-BCA6-D246B12D95BE}" type="slidenum">
              <a:rPr lang="en-US" smtClean="0"/>
              <a:t>‹#›</a:t>
            </a:fld>
            <a:endParaRPr lang="en-US"/>
          </a:p>
        </p:txBody>
      </p:sp>
    </p:spTree>
    <p:extLst>
      <p:ext uri="{BB962C8B-B14F-4D97-AF65-F5344CB8AC3E}">
        <p14:creationId xmlns:p14="http://schemas.microsoft.com/office/powerpoint/2010/main" val="1207739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finish our survey of the structures of extended solids, we're going to look at three more structures. Two of them are ternary structures seen mostly for oxides and one a quaternary structure. And these structures house families of compounds which have many important functional properties. </a:t>
            </a:r>
          </a:p>
        </p:txBody>
      </p:sp>
      <p:sp>
        <p:nvSpPr>
          <p:cNvPr id="4" name="Slide Number Placeholder 3"/>
          <p:cNvSpPr>
            <a:spLocks noGrp="1"/>
          </p:cNvSpPr>
          <p:nvPr>
            <p:ph type="sldNum" sz="quarter" idx="5"/>
          </p:nvPr>
        </p:nvSpPr>
        <p:spPr/>
        <p:txBody>
          <a:bodyPr/>
          <a:lstStyle/>
          <a:p>
            <a:fld id="{BAFFDAB2-A32C-714B-BCA6-D246B12D95BE}" type="slidenum">
              <a:rPr lang="en-US" smtClean="0"/>
              <a:t>1</a:t>
            </a:fld>
            <a:endParaRPr lang="en-US"/>
          </a:p>
        </p:txBody>
      </p:sp>
    </p:spTree>
    <p:extLst>
      <p:ext uri="{BB962C8B-B14F-4D97-AF65-F5344CB8AC3E}">
        <p14:creationId xmlns:p14="http://schemas.microsoft.com/office/powerpoint/2010/main" val="1061273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bond graph is a bit complicated to drag because there's so many different atoms, but we can just write the crystal chemical formula, which is shown here. So the magnesium is 8-coordinate, the aluminum 6-coordinate, the silicon 4-coordinate, and then the oxygen, we see once again, has 4 bonds to the cations, 2 bonds to magnesium, 1 to silicon, and 1 to aluminum.</a:t>
            </a:r>
          </a:p>
        </p:txBody>
      </p:sp>
      <p:sp>
        <p:nvSpPr>
          <p:cNvPr id="4" name="Slide Number Placeholder 3"/>
          <p:cNvSpPr>
            <a:spLocks noGrp="1"/>
          </p:cNvSpPr>
          <p:nvPr>
            <p:ph type="sldNum" sz="quarter" idx="5"/>
          </p:nvPr>
        </p:nvSpPr>
        <p:spPr/>
        <p:txBody>
          <a:bodyPr/>
          <a:lstStyle/>
          <a:p>
            <a:fld id="{BAFFDAB2-A32C-714B-BCA6-D246B12D95BE}" type="slidenum">
              <a:rPr lang="en-US" smtClean="0"/>
              <a:t>11</a:t>
            </a:fld>
            <a:endParaRPr lang="en-US"/>
          </a:p>
        </p:txBody>
      </p:sp>
    </p:spTree>
    <p:extLst>
      <p:ext uri="{BB962C8B-B14F-4D97-AF65-F5344CB8AC3E}">
        <p14:creationId xmlns:p14="http://schemas.microsoft.com/office/powerpoint/2010/main" val="2482318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perovskite structure (ABO₃) is simpler than spinel or garnet, with only five atoms per unit cell. The small B-site cation (e.g., Ti⁴⁺) sits at the cube corners, oxygen occupies the midpoints of the edges, and the larger A-site cation (e.g., Sr²⁺) sits at the body center.</a:t>
            </a:r>
          </a:p>
          <a:p>
            <a:endParaRPr lang="en-US" dirty="0"/>
          </a:p>
          <a:p>
            <a:r>
              <a:rPr lang="en-US" dirty="0"/>
              <a:t>Removing the A cation reveals a framework of </a:t>
            </a:r>
            <a:r>
              <a:rPr lang="en-US" dirty="0" err="1"/>
              <a:t>TiO</a:t>
            </a:r>
            <a:r>
              <a:rPr lang="en-US" dirty="0"/>
              <a:t>₆ octahedra connected at the corners, forming an infinite 3D network equivalent to the </a:t>
            </a:r>
            <a:r>
              <a:rPr lang="en-US" dirty="0" err="1"/>
              <a:t>ReO</a:t>
            </a:r>
            <a:r>
              <a:rPr lang="en-US" dirty="0"/>
              <a:t>₃ structure. Inserting the A cation “stuffs” this framework, as it fits into the cavity formed by the corner-sharing octahedra. The A cation is 12-coordinate in a cubic environment, corresponding to the number of cube edges.</a:t>
            </a:r>
          </a:p>
          <a:p>
            <a:endParaRPr lang="en-US" dirty="0"/>
          </a:p>
        </p:txBody>
      </p:sp>
      <p:sp>
        <p:nvSpPr>
          <p:cNvPr id="4" name="Slide Number Placeholder 3"/>
          <p:cNvSpPr>
            <a:spLocks noGrp="1"/>
          </p:cNvSpPr>
          <p:nvPr>
            <p:ph type="sldNum" sz="quarter" idx="5"/>
          </p:nvPr>
        </p:nvSpPr>
        <p:spPr/>
        <p:txBody>
          <a:bodyPr/>
          <a:lstStyle/>
          <a:p>
            <a:fld id="{BAFFDAB2-A32C-714B-BCA6-D246B12D95BE}" type="slidenum">
              <a:rPr lang="en-US" smtClean="0"/>
              <a:t>12</a:t>
            </a:fld>
            <a:endParaRPr lang="en-US"/>
          </a:p>
        </p:txBody>
      </p:sp>
    </p:spTree>
    <p:extLst>
      <p:ext uri="{BB962C8B-B14F-4D97-AF65-F5344CB8AC3E}">
        <p14:creationId xmlns:p14="http://schemas.microsoft.com/office/powerpoint/2010/main" val="472659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crystal chemical formula is strontium-12-coronate, titanium-6-coronate, and then the oxygen has four </a:t>
            </a:r>
            <a:r>
              <a:rPr lang="en-US" dirty="0" err="1"/>
              <a:t>strontiums</a:t>
            </a:r>
            <a:r>
              <a:rPr lang="en-US" dirty="0"/>
              <a:t> around it and two titanium.</a:t>
            </a:r>
          </a:p>
        </p:txBody>
      </p:sp>
      <p:sp>
        <p:nvSpPr>
          <p:cNvPr id="4" name="Slide Number Placeholder 3"/>
          <p:cNvSpPr>
            <a:spLocks noGrp="1"/>
          </p:cNvSpPr>
          <p:nvPr>
            <p:ph type="sldNum" sz="quarter" idx="5"/>
          </p:nvPr>
        </p:nvSpPr>
        <p:spPr/>
        <p:txBody>
          <a:bodyPr/>
          <a:lstStyle/>
          <a:p>
            <a:fld id="{BAFFDAB2-A32C-714B-BCA6-D246B12D95BE}" type="slidenum">
              <a:rPr lang="en-US" smtClean="0"/>
              <a:t>13</a:t>
            </a:fld>
            <a:endParaRPr lang="en-US"/>
          </a:p>
        </p:txBody>
      </p:sp>
    </p:spTree>
    <p:extLst>
      <p:ext uri="{BB962C8B-B14F-4D97-AF65-F5344CB8AC3E}">
        <p14:creationId xmlns:p14="http://schemas.microsoft.com/office/powerpoint/2010/main" val="622281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would be another view of the coordination environments of the three ions in the perovskite structure. </a:t>
            </a:r>
          </a:p>
        </p:txBody>
      </p:sp>
      <p:sp>
        <p:nvSpPr>
          <p:cNvPr id="4" name="Slide Number Placeholder 3"/>
          <p:cNvSpPr>
            <a:spLocks noGrp="1"/>
          </p:cNvSpPr>
          <p:nvPr>
            <p:ph type="sldNum" sz="quarter" idx="5"/>
          </p:nvPr>
        </p:nvSpPr>
        <p:spPr/>
        <p:txBody>
          <a:bodyPr/>
          <a:lstStyle/>
          <a:p>
            <a:fld id="{BAFFDAB2-A32C-714B-BCA6-D246B12D95BE}" type="slidenum">
              <a:rPr lang="en-US" smtClean="0"/>
              <a:t>14</a:t>
            </a:fld>
            <a:endParaRPr lang="en-US"/>
          </a:p>
        </p:txBody>
      </p:sp>
    </p:spTree>
    <p:extLst>
      <p:ext uri="{BB962C8B-B14F-4D97-AF65-F5344CB8AC3E}">
        <p14:creationId xmlns:p14="http://schemas.microsoft.com/office/powerpoint/2010/main" val="2195471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important factor in perovskite stability is the relative size of the ions. The structure is defined by a single parameter—the cubic cell edge—but this must satisfy two constraints: the optimal B–O distance (e.g., Ti–O) and the optimal A–O distance (e.g., Sr–O). The degree to which both requirements are met is expressed by the </a:t>
            </a:r>
            <a:r>
              <a:rPr lang="en-US" b="1" dirty="0"/>
              <a:t>tolerance factor</a:t>
            </a:r>
            <a:r>
              <a:rPr lang="en-US" dirty="0"/>
              <a:t>, introduced by Victor Goldschmidt about a century ago, who also synthesized some of the first perovskites. The mineral perovskite itself is calcium titanate (</a:t>
            </a:r>
            <a:r>
              <a:rPr lang="en-US" dirty="0" err="1"/>
              <a:t>CaTiO</a:t>
            </a:r>
            <a:r>
              <a:rPr lang="en-US" dirty="0"/>
              <a:t>₃).</a:t>
            </a:r>
          </a:p>
          <a:p>
            <a:endParaRPr lang="en-US" dirty="0"/>
          </a:p>
        </p:txBody>
      </p:sp>
      <p:sp>
        <p:nvSpPr>
          <p:cNvPr id="4" name="Slide Number Placeholder 3"/>
          <p:cNvSpPr>
            <a:spLocks noGrp="1"/>
          </p:cNvSpPr>
          <p:nvPr>
            <p:ph type="sldNum" sz="quarter" idx="5"/>
          </p:nvPr>
        </p:nvSpPr>
        <p:spPr/>
        <p:txBody>
          <a:bodyPr/>
          <a:lstStyle/>
          <a:p>
            <a:fld id="{BAFFDAB2-A32C-714B-BCA6-D246B12D95BE}" type="slidenum">
              <a:rPr lang="en-US" smtClean="0"/>
              <a:t>16</a:t>
            </a:fld>
            <a:endParaRPr lang="en-US"/>
          </a:p>
        </p:txBody>
      </p:sp>
    </p:spTree>
    <p:extLst>
      <p:ext uri="{BB962C8B-B14F-4D97-AF65-F5344CB8AC3E}">
        <p14:creationId xmlns:p14="http://schemas.microsoft.com/office/powerpoint/2010/main" val="3116983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If we were to take a cut right out of the middle of the unit cell, in that one, the strontium and the oxygen touch along this face diagonal. Okay, now if we look at the length of the edge of the cubic unit cell, we could define it either in terms of the titanium and oxygen radius or in terms of the strontium and the oxygen radius.</a:t>
            </a:r>
          </a:p>
        </p:txBody>
      </p:sp>
      <p:sp>
        <p:nvSpPr>
          <p:cNvPr id="4" name="Slide Number Placeholder 3"/>
          <p:cNvSpPr>
            <a:spLocks noGrp="1"/>
          </p:cNvSpPr>
          <p:nvPr>
            <p:ph type="sldNum" sz="quarter" idx="5"/>
          </p:nvPr>
        </p:nvSpPr>
        <p:spPr/>
        <p:txBody>
          <a:bodyPr/>
          <a:lstStyle/>
          <a:p>
            <a:fld id="{BAFFDAB2-A32C-714B-BCA6-D246B12D95BE}" type="slidenum">
              <a:rPr lang="en-US" smtClean="0"/>
              <a:t>17</a:t>
            </a:fld>
            <a:endParaRPr lang="en-US"/>
          </a:p>
        </p:txBody>
      </p:sp>
    </p:spTree>
    <p:extLst>
      <p:ext uri="{BB962C8B-B14F-4D97-AF65-F5344CB8AC3E}">
        <p14:creationId xmlns:p14="http://schemas.microsoft.com/office/powerpoint/2010/main" val="2078082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were to define it in terms of the smaller </a:t>
            </a:r>
            <a:r>
              <a:rPr lang="en-US" dirty="0" err="1"/>
              <a:t>octetural</a:t>
            </a:r>
            <a:r>
              <a:rPr lang="en-US" dirty="0"/>
              <a:t> cation, you see we have one radius of the small cation, one, two radii of the anion, and then one more radius of the small cation. So we call that small cation B, that's often done. We can say that unit cell edge length is twice the radius of B plus the radius of the anion X. Now, if we go to the lower drawing, there the ions are touching along the face diagonal. So the distance along the face diagonal is going to be twice the radius of A plus the radius of the anion X. This is a 45 degree right triangle. So if the hypotenuse is two times the radius of A plus the radius of X, then the edge is going to be that value divided by square root of two. Now, we can simplify that to get this. So now we have two expressions for what the unit cell edge should be, and we can use those to calculate the tolerance factor.</a:t>
            </a:r>
          </a:p>
        </p:txBody>
      </p:sp>
      <p:sp>
        <p:nvSpPr>
          <p:cNvPr id="4" name="Slide Number Placeholder 3"/>
          <p:cNvSpPr>
            <a:spLocks noGrp="1"/>
          </p:cNvSpPr>
          <p:nvPr>
            <p:ph type="sldNum" sz="quarter" idx="5"/>
          </p:nvPr>
        </p:nvSpPr>
        <p:spPr/>
        <p:txBody>
          <a:bodyPr/>
          <a:lstStyle/>
          <a:p>
            <a:fld id="{BAFFDAB2-A32C-714B-BCA6-D246B12D95BE}" type="slidenum">
              <a:rPr lang="en-US" smtClean="0"/>
              <a:t>18</a:t>
            </a:fld>
            <a:endParaRPr lang="en-US"/>
          </a:p>
        </p:txBody>
      </p:sp>
    </p:spTree>
    <p:extLst>
      <p:ext uri="{BB962C8B-B14F-4D97-AF65-F5344CB8AC3E}">
        <p14:creationId xmlns:p14="http://schemas.microsoft.com/office/powerpoint/2010/main" val="786498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Goldschmidt described the tolerance factor as a way to compare how well the lattice accommodates both the large A-site cation and the smaller B-site cation. It is expressed as the ratio between the unit cell size that best fits the A cation and the size that best fits the B cation. When the two values match, the tolerance factor equals one and the structure is a perfect fit. If the tolerance factor is greater than one, the A cation is too large and stretches the framework of corner-sharing octahedra. If it is less than one, the A cation is too small and sits loosely in the cavity, leaving extra space inside the structure.</a:t>
            </a:r>
          </a:p>
        </p:txBody>
      </p:sp>
      <p:sp>
        <p:nvSpPr>
          <p:cNvPr id="4" name="Slide Number Placeholder 3"/>
          <p:cNvSpPr>
            <a:spLocks noGrp="1"/>
          </p:cNvSpPr>
          <p:nvPr>
            <p:ph type="sldNum" sz="quarter" idx="5"/>
          </p:nvPr>
        </p:nvSpPr>
        <p:spPr/>
        <p:txBody>
          <a:bodyPr/>
          <a:lstStyle/>
          <a:p>
            <a:fld id="{BAFFDAB2-A32C-714B-BCA6-D246B12D95BE}" type="slidenum">
              <a:rPr lang="en-US" smtClean="0"/>
              <a:t>19</a:t>
            </a:fld>
            <a:endParaRPr lang="en-US"/>
          </a:p>
        </p:txBody>
      </p:sp>
    </p:spTree>
    <p:extLst>
      <p:ext uri="{BB962C8B-B14F-4D97-AF65-F5344CB8AC3E}">
        <p14:creationId xmlns:p14="http://schemas.microsoft.com/office/powerpoint/2010/main" val="688358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some examples of tolerance factors. Strontium titanate is essentially a perfect fit, with a tolerance factor equal to one. Replacing strontium with the larger barium increases the tolerance factor above one, and substituting titanium with the smaller manganese(IV) increases it further. Going the other direction, replacing strontium with calcium lowers the factor below one, and substituting calcium with magnesium reduces it to about 0.85. At these extremes—magnesium titanate and barium manganate—the structure is no longer a true perovskite and cannot maintain the corner-connected octahedral network. Compounds with intermediate values preserve the perovskite framework but show distortions that we will examine next.</a:t>
            </a:r>
          </a:p>
          <a:p>
            <a:endParaRPr lang="en-US" dirty="0"/>
          </a:p>
        </p:txBody>
      </p:sp>
      <p:sp>
        <p:nvSpPr>
          <p:cNvPr id="4" name="Slide Number Placeholder 3"/>
          <p:cNvSpPr>
            <a:spLocks noGrp="1"/>
          </p:cNvSpPr>
          <p:nvPr>
            <p:ph type="sldNum" sz="quarter" idx="5"/>
          </p:nvPr>
        </p:nvSpPr>
        <p:spPr/>
        <p:txBody>
          <a:bodyPr/>
          <a:lstStyle/>
          <a:p>
            <a:fld id="{BAFFDAB2-A32C-714B-BCA6-D246B12D95BE}" type="slidenum">
              <a:rPr lang="en-US" smtClean="0"/>
              <a:t>20</a:t>
            </a:fld>
            <a:endParaRPr lang="en-US"/>
          </a:p>
        </p:txBody>
      </p:sp>
    </p:spTree>
    <p:extLst>
      <p:ext uri="{BB962C8B-B14F-4D97-AF65-F5344CB8AC3E}">
        <p14:creationId xmlns:p14="http://schemas.microsoft.com/office/powerpoint/2010/main" val="2423128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the tolerance factor is slightly greater than one, as in barium titanate, the octahedra are stretched and the titanium atom shifts off-center. This displacement creates a local dipole moment, making barium titanate the classic example of a ferroelectric material. Similar distortions are also important for piezoelectric and dielectric applications, many of which rely on perovskites with tolerance factors just above one. If the factor is larger still, as in barium manganate, the A-site cation is too big to maintain the corner-sharing octahedral network, and the structure instead transforms into a hexagonal perovskite with a different connectivity.</a:t>
            </a:r>
          </a:p>
          <a:p>
            <a:endParaRPr lang="en-US" dirty="0"/>
          </a:p>
        </p:txBody>
      </p:sp>
      <p:sp>
        <p:nvSpPr>
          <p:cNvPr id="4" name="Slide Number Placeholder 3"/>
          <p:cNvSpPr>
            <a:spLocks noGrp="1"/>
          </p:cNvSpPr>
          <p:nvPr>
            <p:ph type="sldNum" sz="quarter" idx="5"/>
          </p:nvPr>
        </p:nvSpPr>
        <p:spPr/>
        <p:txBody>
          <a:bodyPr/>
          <a:lstStyle/>
          <a:p>
            <a:fld id="{BAFFDAB2-A32C-714B-BCA6-D246B12D95BE}" type="slidenum">
              <a:rPr lang="en-US" smtClean="0"/>
              <a:t>21</a:t>
            </a:fld>
            <a:endParaRPr lang="en-US"/>
          </a:p>
        </p:txBody>
      </p:sp>
    </p:spTree>
    <p:extLst>
      <p:ext uri="{BB962C8B-B14F-4D97-AF65-F5344CB8AC3E}">
        <p14:creationId xmlns:p14="http://schemas.microsoft.com/office/powerpoint/2010/main" val="2626367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spinel structure, named after the mineral spinel (</a:t>
            </a:r>
            <a:r>
              <a:rPr lang="en-US" dirty="0" err="1"/>
              <a:t>MgAl₂O</a:t>
            </a:r>
            <a:r>
              <a:rPr lang="en-US" dirty="0"/>
              <a:t>₄), is a cubic oxide framework found in many important compounds. One well-known example is magnetite (</a:t>
            </a:r>
            <a:r>
              <a:rPr lang="en-US" dirty="0" err="1"/>
              <a:t>Fe₃O</a:t>
            </a:r>
            <a:r>
              <a:rPr lang="en-US" dirty="0"/>
              <a:t>₄), the earliest known magnetic material, used in Chinese compasses more than 2,000 years ago. </a:t>
            </a:r>
            <a:r>
              <a:rPr lang="en-US" dirty="0" err="1"/>
              <a:t>Spinels</a:t>
            </a:r>
            <a:r>
              <a:rPr lang="en-US" dirty="0"/>
              <a:t> remain widely used for their magnetic properties.</a:t>
            </a:r>
          </a:p>
          <a:p>
            <a:endParaRPr lang="en-US" dirty="0"/>
          </a:p>
          <a:p>
            <a:r>
              <a:rPr lang="en-US" dirty="0"/>
              <a:t>In this structure, magnesium occupies the tetrahedral sites while aluminum occupies the octahedral sites. Across the broader spinel family (AB₂O₄), the tetrahedral sites can accommodate cations with charges ranging from +1, such as lithium, up to +6, such as tungsten. The charge on the octahedral sites adjusts accordingly to maintain overall charge balance. This flexibility in site occupancy is central to the chemical and physical diversity observed in spinel compounds.</a:t>
            </a:r>
          </a:p>
          <a:p>
            <a:endParaRPr lang="en-US" dirty="0"/>
          </a:p>
        </p:txBody>
      </p:sp>
      <p:sp>
        <p:nvSpPr>
          <p:cNvPr id="4" name="Slide Number Placeholder 3"/>
          <p:cNvSpPr>
            <a:spLocks noGrp="1"/>
          </p:cNvSpPr>
          <p:nvPr>
            <p:ph type="sldNum" sz="quarter" idx="5"/>
          </p:nvPr>
        </p:nvSpPr>
        <p:spPr/>
        <p:txBody>
          <a:bodyPr/>
          <a:lstStyle/>
          <a:p>
            <a:fld id="{BAFFDAB2-A32C-714B-BCA6-D246B12D95BE}" type="slidenum">
              <a:rPr lang="en-US" smtClean="0"/>
              <a:t>3</a:t>
            </a:fld>
            <a:endParaRPr lang="en-US"/>
          </a:p>
        </p:txBody>
      </p:sp>
    </p:spTree>
    <p:extLst>
      <p:ext uri="{BB962C8B-B14F-4D97-AF65-F5344CB8AC3E}">
        <p14:creationId xmlns:p14="http://schemas.microsoft.com/office/powerpoint/2010/main" val="2482193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Hexagonal and rhombohedral perovskites form when cubic close-packed AO₃ layers are partially replaced by hexagonal close packing. With full hexagonal packing, the result is the 2H structure, where octahedra share faces to create infinite chains that are not interconnected, leaving space for large cations such as barium. When cubic and hexagonal stacking are mixed, the connectivity becomes more complex. In the 4H structure, four layers repeat, producing dimers of face-sharing octahedra linked by corners. In the 9R structure, nine layers repeat, giving trimers of face-sharing octahedra connected by corners to other trimers. The 6H structure, seen in barium titanate under high pressure, combines corner-sharing octahedra with dimers of face-sharing ones. These hexagonal perovskites appear when the tolerance factor is greater than one.</a:t>
            </a:r>
          </a:p>
          <a:p>
            <a:endParaRPr lang="en-US" dirty="0"/>
          </a:p>
        </p:txBody>
      </p:sp>
      <p:sp>
        <p:nvSpPr>
          <p:cNvPr id="4" name="Slide Number Placeholder 3"/>
          <p:cNvSpPr>
            <a:spLocks noGrp="1"/>
          </p:cNvSpPr>
          <p:nvPr>
            <p:ph type="sldNum" sz="quarter" idx="5"/>
          </p:nvPr>
        </p:nvSpPr>
        <p:spPr/>
        <p:txBody>
          <a:bodyPr/>
          <a:lstStyle/>
          <a:p>
            <a:fld id="{BAFFDAB2-A32C-714B-BCA6-D246B12D95BE}" type="slidenum">
              <a:rPr lang="en-US" smtClean="0"/>
              <a:t>22</a:t>
            </a:fld>
            <a:endParaRPr lang="en-US"/>
          </a:p>
        </p:txBody>
      </p:sp>
    </p:spTree>
    <p:extLst>
      <p:ext uri="{BB962C8B-B14F-4D97-AF65-F5344CB8AC3E}">
        <p14:creationId xmlns:p14="http://schemas.microsoft.com/office/powerpoint/2010/main" val="2439857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tolerance factor drops below one, the A-site cation becomes too small and does not contact all of its neighbors. The structure responds with an octahedral tilting distortion: the BO₆ octahedra remain nearly ideal around the smaller cation, such as titanium, but the environment around the larger A-site cation is significantly altered. Some oxygen atoms move closer, others farther away, reducing the A-site coordination number from twelve to about eight.</a:t>
            </a:r>
          </a:p>
        </p:txBody>
      </p:sp>
      <p:sp>
        <p:nvSpPr>
          <p:cNvPr id="4" name="Slide Number Placeholder 3"/>
          <p:cNvSpPr>
            <a:spLocks noGrp="1"/>
          </p:cNvSpPr>
          <p:nvPr>
            <p:ph type="sldNum" sz="quarter" idx="5"/>
          </p:nvPr>
        </p:nvSpPr>
        <p:spPr/>
        <p:txBody>
          <a:bodyPr/>
          <a:lstStyle/>
          <a:p>
            <a:fld id="{BAFFDAB2-A32C-714B-BCA6-D246B12D95BE}" type="slidenum">
              <a:rPr lang="en-US" smtClean="0"/>
              <a:t>23</a:t>
            </a:fld>
            <a:endParaRPr lang="en-US"/>
          </a:p>
        </p:txBody>
      </p:sp>
    </p:spTree>
    <p:extLst>
      <p:ext uri="{BB962C8B-B14F-4D97-AF65-F5344CB8AC3E}">
        <p14:creationId xmlns:p14="http://schemas.microsoft.com/office/powerpoint/2010/main" val="3207380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tolerance factor decreases far enough, even distorted perovskites become unstable. In that case the structure often transforms into </a:t>
            </a:r>
            <a:r>
              <a:rPr lang="en-US" b="1" dirty="0"/>
              <a:t>ilmenite</a:t>
            </a:r>
            <a:r>
              <a:rPr lang="en-US" dirty="0"/>
              <a:t>, as seen in magnesium titanate (</a:t>
            </a:r>
            <a:r>
              <a:rPr lang="en-US" dirty="0" err="1"/>
              <a:t>MgTiO</a:t>
            </a:r>
            <a:r>
              <a:rPr lang="en-US" dirty="0"/>
              <a:t>₃). Ilmenite is closely related to corundum (</a:t>
            </a:r>
            <a:r>
              <a:rPr lang="en-US" dirty="0" err="1"/>
              <a:t>Al₂O</a:t>
            </a:r>
            <a:r>
              <a:rPr lang="en-US" dirty="0"/>
              <a:t>₃), which contains pairs of face-sharing octahedra. In ilmenite these octahedra are ordered, with titanium in one and magnesium in the other, producing alternating magnesium and titanium layers. The coordination number of the alkaline earth cation is reduced to six, which is more appropriate for a small ion such as magnesium. Overall, while some perovskites remain cubic, a much larger fraction are distorted in ways similar to calcium titanate or barium titanate. The family is vast, with thousands of members, and will appear repeatedly in discussions of functional properties.</a:t>
            </a:r>
          </a:p>
          <a:p>
            <a:endParaRPr lang="en-US" dirty="0"/>
          </a:p>
        </p:txBody>
      </p:sp>
      <p:sp>
        <p:nvSpPr>
          <p:cNvPr id="4" name="Slide Number Placeholder 3"/>
          <p:cNvSpPr>
            <a:spLocks noGrp="1"/>
          </p:cNvSpPr>
          <p:nvPr>
            <p:ph type="sldNum" sz="quarter" idx="5"/>
          </p:nvPr>
        </p:nvSpPr>
        <p:spPr/>
        <p:txBody>
          <a:bodyPr/>
          <a:lstStyle/>
          <a:p>
            <a:fld id="{BAFFDAB2-A32C-714B-BCA6-D246B12D95BE}" type="slidenum">
              <a:rPr lang="en-US" smtClean="0"/>
              <a:t>24</a:t>
            </a:fld>
            <a:endParaRPr lang="en-US"/>
          </a:p>
        </p:txBody>
      </p:sp>
    </p:spTree>
    <p:extLst>
      <p:ext uri="{BB962C8B-B14F-4D97-AF65-F5344CB8AC3E}">
        <p14:creationId xmlns:p14="http://schemas.microsoft.com/office/powerpoint/2010/main" val="3428659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with </a:t>
            </a:r>
            <a:r>
              <a:rPr lang="en-US"/>
              <a:t>vesta starts here</a:t>
            </a:r>
            <a:endParaRPr lang="en-US" dirty="0"/>
          </a:p>
        </p:txBody>
      </p:sp>
      <p:sp>
        <p:nvSpPr>
          <p:cNvPr id="4" name="Slide Number Placeholder 3"/>
          <p:cNvSpPr>
            <a:spLocks noGrp="1"/>
          </p:cNvSpPr>
          <p:nvPr>
            <p:ph type="sldNum" sz="quarter" idx="5"/>
          </p:nvPr>
        </p:nvSpPr>
        <p:spPr/>
        <p:txBody>
          <a:bodyPr/>
          <a:lstStyle/>
          <a:p>
            <a:fld id="{1EE3190F-F678-C545-88F8-3FBF67AD24A0}" type="slidenum">
              <a:rPr lang="en-US" smtClean="0"/>
              <a:t>26</a:t>
            </a:fld>
            <a:endParaRPr lang="en-US"/>
          </a:p>
        </p:txBody>
      </p:sp>
    </p:spTree>
    <p:extLst>
      <p:ext uri="{BB962C8B-B14F-4D97-AF65-F5344CB8AC3E}">
        <p14:creationId xmlns:p14="http://schemas.microsoft.com/office/powerpoint/2010/main" val="1623782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 draw the unit cell with all atoms fully or partially inside it, it looks like this: a calcium atom sits at the origin, and the generators place others at (½,½,0), (½,0,½), and (0,½,½). The remaining calcium atoms in the picture come from applying translational symmetry—adding integer multiples of the unit cell vectors to those four positions. we can always add or subtract integers to bring atoms back inside (or partly inside) the unit cell.</a:t>
            </a:r>
          </a:p>
          <a:p>
            <a:endParaRPr lang="en-US" dirty="0"/>
          </a:p>
        </p:txBody>
      </p:sp>
      <p:sp>
        <p:nvSpPr>
          <p:cNvPr id="4" name="Slide Number Placeholder 3"/>
          <p:cNvSpPr>
            <a:spLocks noGrp="1"/>
          </p:cNvSpPr>
          <p:nvPr>
            <p:ph type="sldNum" sz="quarter" idx="5"/>
          </p:nvPr>
        </p:nvSpPr>
        <p:spPr/>
        <p:txBody>
          <a:bodyPr/>
          <a:lstStyle/>
          <a:p>
            <a:fld id="{A9CB794E-9012-5044-BA54-75C570E37EC6}" type="slidenum">
              <a:rPr lang="en-US" smtClean="0"/>
              <a:t>27</a:t>
            </a:fld>
            <a:endParaRPr lang="en-US"/>
          </a:p>
        </p:txBody>
      </p:sp>
    </p:spTree>
    <p:extLst>
      <p:ext uri="{BB962C8B-B14F-4D97-AF65-F5344CB8AC3E}">
        <p14:creationId xmlns:p14="http://schemas.microsoft.com/office/powerpoint/2010/main" val="3979639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dirty="0"/>
              <a:t>sodalite network</a:t>
            </a:r>
            <a:r>
              <a:rPr lang="en-US" dirty="0"/>
              <a:t> takes its name from the mineral sodalite (Na–Al–Si–O–Cl). Its framework contains cages shaped like </a:t>
            </a:r>
            <a:r>
              <a:rPr lang="en-US" b="1" dirty="0"/>
              <a:t>truncated octahedra</a:t>
            </a:r>
            <a:r>
              <a:rPr lang="en-US" dirty="0"/>
              <a:t>, resembling blue soccer balls. These cages have </a:t>
            </a:r>
            <a:r>
              <a:rPr lang="en-US" b="1" dirty="0"/>
              <a:t>hexagonal faces (six-rings)</a:t>
            </a:r>
            <a:r>
              <a:rPr lang="en-US" dirty="0"/>
              <a:t> and </a:t>
            </a:r>
            <a:r>
              <a:rPr lang="en-US" b="1" dirty="0"/>
              <a:t>square/diamond faces (four-rings)</a:t>
            </a:r>
            <a:r>
              <a:rPr lang="en-US" dirty="0"/>
              <a:t>. This geometry matches the </a:t>
            </a:r>
            <a:r>
              <a:rPr lang="en-US" b="1" dirty="0"/>
              <a:t>sodalite net topology</a:t>
            </a:r>
            <a:r>
              <a:rPr lang="en-US" dirty="0"/>
              <a:t> discussed earlier. In sodalite itself, </a:t>
            </a:r>
            <a:r>
              <a:rPr lang="en-US" b="1" dirty="0"/>
              <a:t>Cl⁻ ions occupy the cage centers</a:t>
            </a:r>
            <a:r>
              <a:rPr lang="en-US" dirty="0"/>
              <a:t>; Na and O are not shown here. While this cage is the fundamental building unit of many zeolites, in sodalite the cages are fused in a way that makes the structure </a:t>
            </a:r>
            <a:r>
              <a:rPr lang="en-US" b="1" dirty="0"/>
              <a:t>non-porous</a:t>
            </a:r>
            <a:r>
              <a:rPr lang="en-US" dirty="0"/>
              <a:t>, preventing molecular access.</a:t>
            </a:r>
          </a:p>
          <a:p>
            <a:endParaRPr lang="en-US" dirty="0"/>
          </a:p>
        </p:txBody>
      </p:sp>
      <p:sp>
        <p:nvSpPr>
          <p:cNvPr id="4" name="Slide Number Placeholder 3"/>
          <p:cNvSpPr>
            <a:spLocks noGrp="1"/>
          </p:cNvSpPr>
          <p:nvPr>
            <p:ph type="sldNum" sz="quarter" idx="5"/>
          </p:nvPr>
        </p:nvSpPr>
        <p:spPr/>
        <p:txBody>
          <a:bodyPr/>
          <a:lstStyle/>
          <a:p>
            <a:fld id="{A51F53D1-0BE6-7147-B943-A0E5E7912E23}" type="slidenum">
              <a:rPr lang="en-US" smtClean="0"/>
              <a:t>28</a:t>
            </a:fld>
            <a:endParaRPr lang="en-US"/>
          </a:p>
        </p:txBody>
      </p:sp>
    </p:spTree>
    <p:extLst>
      <p:ext uri="{BB962C8B-B14F-4D97-AF65-F5344CB8AC3E}">
        <p14:creationId xmlns:p14="http://schemas.microsoft.com/office/powerpoint/2010/main" val="1710434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1.18</a:t>
            </a:r>
          </a:p>
        </p:txBody>
      </p:sp>
      <p:sp>
        <p:nvSpPr>
          <p:cNvPr id="4" name="Slide Number Placeholder 3"/>
          <p:cNvSpPr>
            <a:spLocks noGrp="1"/>
          </p:cNvSpPr>
          <p:nvPr>
            <p:ph type="sldNum" sz="quarter" idx="5"/>
          </p:nvPr>
        </p:nvSpPr>
        <p:spPr/>
        <p:txBody>
          <a:bodyPr/>
          <a:lstStyle/>
          <a:p>
            <a:fld id="{BAFFDAB2-A32C-714B-BCA6-D246B12D95BE}" type="slidenum">
              <a:rPr lang="en-US" smtClean="0"/>
              <a:t>29</a:t>
            </a:fld>
            <a:endParaRPr lang="en-US"/>
          </a:p>
        </p:txBody>
      </p:sp>
    </p:spTree>
    <p:extLst>
      <p:ext uri="{BB962C8B-B14F-4D97-AF65-F5344CB8AC3E}">
        <p14:creationId xmlns:p14="http://schemas.microsoft.com/office/powerpoint/2010/main" val="2427044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calculated the valence electron count (VEC) per Tl as 4. Using the generalized 8–N rule, since 8 &gt; 4, the system must form anion–anion (AA) bonds. Cation–cation bonds or cation lone pairs don’t help here, so those terms drop out. The rule then gives 4 AA bonds per Tl.</a:t>
            </a:r>
          </a:p>
          <a:p>
            <a:endParaRPr lang="en-US" dirty="0"/>
          </a:p>
          <a:p>
            <a:r>
              <a:rPr lang="en-US" dirty="0"/>
              <a:t>In sodium </a:t>
            </a:r>
            <a:r>
              <a:rPr lang="en-US" dirty="0" err="1"/>
              <a:t>thallide</a:t>
            </a:r>
            <a:r>
              <a:rPr lang="en-US" dirty="0"/>
              <a:t>, the Tl atoms indeed bond in a diamond-like network, with Na⁺ cations filling the interstices. This is expected because once Tl gains an electron from Na, it has the same valence count as Si or C, and thus forms structures similar to diamond or silicon.</a:t>
            </a:r>
          </a:p>
          <a:p>
            <a:endParaRPr lang="en-US" dirty="0"/>
          </a:p>
        </p:txBody>
      </p:sp>
      <p:sp>
        <p:nvSpPr>
          <p:cNvPr id="4" name="Slide Number Placeholder 3"/>
          <p:cNvSpPr>
            <a:spLocks noGrp="1"/>
          </p:cNvSpPr>
          <p:nvPr>
            <p:ph type="sldNum" sz="quarter" idx="5"/>
          </p:nvPr>
        </p:nvSpPr>
        <p:spPr/>
        <p:txBody>
          <a:bodyPr/>
          <a:lstStyle/>
          <a:p>
            <a:fld id="{BA8C866F-D8A0-764B-8F5A-9EC4D58D4FAD}" type="slidenum">
              <a:rPr lang="en-US" smtClean="0"/>
              <a:t>30</a:t>
            </a:fld>
            <a:endParaRPr lang="en-US"/>
          </a:p>
        </p:txBody>
      </p:sp>
    </p:spTree>
    <p:extLst>
      <p:ext uri="{BB962C8B-B14F-4D97-AF65-F5344CB8AC3E}">
        <p14:creationId xmlns:p14="http://schemas.microsoft.com/office/powerpoint/2010/main" val="742887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spinel unit cell contains 56 atoms, as seen from its Wyckoff positions. The structure is most often described as a cubic close-packed array of oxygens, with aluminum filling one half of the octahedral holes and magnesium occupying one eighth of the tetrahedral holes.</a:t>
            </a:r>
          </a:p>
          <a:p>
            <a:r>
              <a:rPr lang="en-US" dirty="0"/>
              <a:t>If we examine only the tetrahedral framework by removing the aluminum, the Mg-centered tetrahedra are isolated from one another and sit in the same positions as carbon atoms in diamond; both structures share the same space group, Fd3̅m. Looking instead at the octahedral framework by removing the magnesium, the </a:t>
            </a:r>
            <a:r>
              <a:rPr lang="en-US" dirty="0" err="1"/>
              <a:t>AlO</a:t>
            </a:r>
            <a:r>
              <a:rPr lang="en-US" dirty="0"/>
              <a:t>₆ octahedra share edges to form chains in multiple directions. This is consistent with the fact that fully occupying all octahedral sites would yield the rock salt structure, where every octahedron shares all of its edges. In spinel, not all edges are shared, but the structure still produces a network of edge-sharing octahedra.</a:t>
            </a:r>
          </a:p>
          <a:p>
            <a:r>
              <a:rPr lang="en-US" dirty="0"/>
              <a:t>Finally, site symmetry confirms that magnesium occupies a site of 4̅3m symmetry, corresponding to an ideal tetrahedron.</a:t>
            </a:r>
          </a:p>
          <a:p>
            <a:endParaRPr lang="en-US" dirty="0"/>
          </a:p>
          <a:p>
            <a:endParaRPr lang="en-US" dirty="0"/>
          </a:p>
        </p:txBody>
      </p:sp>
      <p:sp>
        <p:nvSpPr>
          <p:cNvPr id="4" name="Slide Number Placeholder 3"/>
          <p:cNvSpPr>
            <a:spLocks noGrp="1"/>
          </p:cNvSpPr>
          <p:nvPr>
            <p:ph type="sldNum" sz="quarter" idx="5"/>
          </p:nvPr>
        </p:nvSpPr>
        <p:spPr/>
        <p:txBody>
          <a:bodyPr/>
          <a:lstStyle/>
          <a:p>
            <a:fld id="{BAFFDAB2-A32C-714B-BCA6-D246B12D95BE}" type="slidenum">
              <a:rPr lang="en-US" smtClean="0"/>
              <a:t>4</a:t>
            </a:fld>
            <a:endParaRPr lang="en-US"/>
          </a:p>
        </p:txBody>
      </p:sp>
    </p:spTree>
    <p:extLst>
      <p:ext uri="{BB962C8B-B14F-4D97-AF65-F5344CB8AC3E}">
        <p14:creationId xmlns:p14="http://schemas.microsoft.com/office/powerpoint/2010/main" val="2564660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draw a bond graph for the </a:t>
            </a:r>
            <a:r>
              <a:rPr lang="en-US" dirty="0" err="1"/>
              <a:t>Spinell</a:t>
            </a:r>
            <a:r>
              <a:rPr lang="en-US" dirty="0"/>
              <a:t> structure, which I've done here. And so in this bond graph, you can see that we do obey Pauling's rule of </a:t>
            </a:r>
            <a:r>
              <a:rPr lang="en-US" dirty="0" err="1"/>
              <a:t>persimmony</a:t>
            </a:r>
            <a:r>
              <a:rPr lang="en-US" dirty="0"/>
              <a:t>. Of course, we knew that must be the case from the Y-</a:t>
            </a:r>
            <a:r>
              <a:rPr lang="en-US" dirty="0" err="1"/>
              <a:t>coff</a:t>
            </a:r>
            <a:r>
              <a:rPr lang="en-US" dirty="0"/>
              <a:t> sites on the previous slide, because all of the oxygens are on a single Y-</a:t>
            </a:r>
            <a:r>
              <a:rPr lang="en-US" dirty="0" err="1"/>
              <a:t>coff</a:t>
            </a:r>
            <a:r>
              <a:rPr lang="en-US" dirty="0"/>
              <a:t> site. So therefore, they're all </a:t>
            </a:r>
            <a:r>
              <a:rPr lang="en-US" dirty="0" err="1"/>
              <a:t>crystallographically</a:t>
            </a:r>
            <a:r>
              <a:rPr lang="en-US" dirty="0"/>
              <a:t> and chemically equivalent, and we can say the same for magnesium and aluminum. You can see here that the oxygen makes one bond to magnesium, and then three bonds to aluminum. </a:t>
            </a:r>
          </a:p>
        </p:txBody>
      </p:sp>
      <p:sp>
        <p:nvSpPr>
          <p:cNvPr id="4" name="Slide Number Placeholder 3"/>
          <p:cNvSpPr>
            <a:spLocks noGrp="1"/>
          </p:cNvSpPr>
          <p:nvPr>
            <p:ph type="sldNum" sz="quarter" idx="5"/>
          </p:nvPr>
        </p:nvSpPr>
        <p:spPr/>
        <p:txBody>
          <a:bodyPr/>
          <a:lstStyle/>
          <a:p>
            <a:fld id="{BAFFDAB2-A32C-714B-BCA6-D246B12D95BE}" type="slidenum">
              <a:rPr lang="en-US" smtClean="0"/>
              <a:t>5</a:t>
            </a:fld>
            <a:endParaRPr lang="en-US"/>
          </a:p>
        </p:txBody>
      </p:sp>
    </p:spTree>
    <p:extLst>
      <p:ext uri="{BB962C8B-B14F-4D97-AF65-F5344CB8AC3E}">
        <p14:creationId xmlns:p14="http://schemas.microsoft.com/office/powerpoint/2010/main" val="3971199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could write the crystal chemical formula in this way. Magnesium's coordination number is four, aluminum's coordination number is six, and then the oxygen has four neighbors, one magnesium and three aluminum.</a:t>
            </a:r>
          </a:p>
        </p:txBody>
      </p:sp>
      <p:sp>
        <p:nvSpPr>
          <p:cNvPr id="4" name="Slide Number Placeholder 3"/>
          <p:cNvSpPr>
            <a:spLocks noGrp="1"/>
          </p:cNvSpPr>
          <p:nvPr>
            <p:ph type="sldNum" sz="quarter" idx="5"/>
          </p:nvPr>
        </p:nvSpPr>
        <p:spPr/>
        <p:txBody>
          <a:bodyPr/>
          <a:lstStyle/>
          <a:p>
            <a:fld id="{BAFFDAB2-A32C-714B-BCA6-D246B12D95BE}" type="slidenum">
              <a:rPr lang="en-US" smtClean="0"/>
              <a:t>6</a:t>
            </a:fld>
            <a:endParaRPr lang="en-US"/>
          </a:p>
        </p:txBody>
      </p:sp>
    </p:spTree>
    <p:extLst>
      <p:ext uri="{BB962C8B-B14F-4D97-AF65-F5344CB8AC3E}">
        <p14:creationId xmlns:p14="http://schemas.microsoft.com/office/powerpoint/2010/main" val="2772142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mineral </a:t>
            </a:r>
            <a:r>
              <a:rPr lang="en-US" dirty="0" err="1"/>
              <a:t>Spinell</a:t>
            </a:r>
            <a:r>
              <a:rPr lang="en-US" dirty="0"/>
              <a:t>, like many other </a:t>
            </a:r>
            <a:r>
              <a:rPr lang="en-US" dirty="0" err="1"/>
              <a:t>Spinells</a:t>
            </a:r>
            <a:r>
              <a:rPr lang="en-US" dirty="0"/>
              <a:t>, is what we call a normal </a:t>
            </a:r>
            <a:r>
              <a:rPr lang="en-US" dirty="0" err="1"/>
              <a:t>Spinell</a:t>
            </a:r>
            <a:r>
              <a:rPr lang="en-US" dirty="0"/>
              <a:t> structure. And what we mean by that is we have one magnesium and two aluminum's. So the element that's present in the smaller amount, only one of them, magnesium, goes onto the tetrahedral site, and then the other cation, of which there are two </a:t>
            </a:r>
            <a:r>
              <a:rPr lang="en-US" dirty="0" err="1"/>
              <a:t>performular</a:t>
            </a:r>
            <a:r>
              <a:rPr lang="en-US" dirty="0"/>
              <a:t> unit, occupies the octahedral sites. </a:t>
            </a:r>
          </a:p>
        </p:txBody>
      </p:sp>
      <p:sp>
        <p:nvSpPr>
          <p:cNvPr id="4" name="Slide Number Placeholder 3"/>
          <p:cNvSpPr>
            <a:spLocks noGrp="1"/>
          </p:cNvSpPr>
          <p:nvPr>
            <p:ph type="sldNum" sz="quarter" idx="5"/>
          </p:nvPr>
        </p:nvSpPr>
        <p:spPr/>
        <p:txBody>
          <a:bodyPr/>
          <a:lstStyle/>
          <a:p>
            <a:fld id="{BAFFDAB2-A32C-714B-BCA6-D246B12D95BE}" type="slidenum">
              <a:rPr lang="en-US" smtClean="0"/>
              <a:t>7</a:t>
            </a:fld>
            <a:endParaRPr lang="en-US"/>
          </a:p>
        </p:txBody>
      </p:sp>
    </p:spTree>
    <p:extLst>
      <p:ext uri="{BB962C8B-B14F-4D97-AF65-F5344CB8AC3E}">
        <p14:creationId xmlns:p14="http://schemas.microsoft.com/office/powerpoint/2010/main" val="1674266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oftentimes we'll find what are called inverse </a:t>
            </a:r>
            <a:r>
              <a:rPr lang="en-US" dirty="0" err="1"/>
              <a:t>Spinells</a:t>
            </a:r>
            <a:r>
              <a:rPr lang="en-US" dirty="0"/>
              <a:t>. And in an inverse </a:t>
            </a:r>
            <a:r>
              <a:rPr lang="en-US" dirty="0" err="1"/>
              <a:t>Spinell</a:t>
            </a:r>
            <a:r>
              <a:rPr lang="en-US" dirty="0"/>
              <a:t>, like TIFE204, the cation that's in the minority, here the titanium, has a preference to go onto the octahedral site. And so that means the other cation, which is present in the majority, are split between the octahedral and tetrahedral sites. So in an inverse </a:t>
            </a:r>
            <a:r>
              <a:rPr lang="en-US" dirty="0" err="1"/>
              <a:t>Spinell</a:t>
            </a:r>
            <a:r>
              <a:rPr lang="en-US" dirty="0"/>
              <a:t>, we have a disordered or random distribution of two different cations on the octahedral sites.</a:t>
            </a:r>
          </a:p>
        </p:txBody>
      </p:sp>
      <p:sp>
        <p:nvSpPr>
          <p:cNvPr id="4" name="Slide Number Placeholder 3"/>
          <p:cNvSpPr>
            <a:spLocks noGrp="1"/>
          </p:cNvSpPr>
          <p:nvPr>
            <p:ph type="sldNum" sz="quarter" idx="5"/>
          </p:nvPr>
        </p:nvSpPr>
        <p:spPr/>
        <p:txBody>
          <a:bodyPr/>
          <a:lstStyle/>
          <a:p>
            <a:fld id="{BAFFDAB2-A32C-714B-BCA6-D246B12D95BE}" type="slidenum">
              <a:rPr lang="en-US" smtClean="0"/>
              <a:t>8</a:t>
            </a:fld>
            <a:endParaRPr lang="en-US"/>
          </a:p>
        </p:txBody>
      </p:sp>
    </p:spTree>
    <p:extLst>
      <p:ext uri="{BB962C8B-B14F-4D97-AF65-F5344CB8AC3E}">
        <p14:creationId xmlns:p14="http://schemas.microsoft.com/office/powerpoint/2010/main" val="399467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garnet structure (</a:t>
            </a:r>
            <a:r>
              <a:rPr lang="en-US" dirty="0" err="1"/>
              <a:t>X₃Y₂Si₃O</a:t>
            </a:r>
            <a:r>
              <a:rPr lang="en-US" dirty="0"/>
              <a:t>₁₂) is even more complex than spinel. In this framework, larger cations such as magnesium occupy distorted cubic sites, aluminum occupies octahedral sites, and the smallest cations, such as silicon, fill tetrahedral sites.</a:t>
            </a:r>
          </a:p>
          <a:p>
            <a:r>
              <a:rPr lang="en-US" dirty="0"/>
              <a:t>Garnets have many technological applications. In </a:t>
            </a:r>
            <a:r>
              <a:rPr lang="en-US" b="1" dirty="0"/>
              <a:t>yttrium aluminum garnet (</a:t>
            </a:r>
            <a:r>
              <a:rPr lang="en-US" b="1" dirty="0" err="1"/>
              <a:t>Y₃Al₅O</a:t>
            </a:r>
            <a:r>
              <a:rPr lang="en-US" b="1" dirty="0"/>
              <a:t>₁₂, YAG)</a:t>
            </a:r>
            <a:r>
              <a:rPr lang="en-US" dirty="0"/>
              <a:t>, aluminum occupies both tetrahedral and octahedral positions. When yttrium is partially substituted with neodymium, the material becomes the most widely used laser crystal, producing infrared light at 1064 nm that can be frequency-doubled to visible green at 532 nm. Substituting aluminum with iron yields </a:t>
            </a:r>
            <a:r>
              <a:rPr lang="en-US" b="1" dirty="0"/>
              <a:t>yttrium iron garnet (YIG)</a:t>
            </a:r>
            <a:r>
              <a:rPr lang="en-US" dirty="0"/>
              <a:t>, an important magnetic material. Garnets are also valued as gemstones: chromium substitution for aluminum produces red garnets often mistaken for rubies, including the historical “Black Prince’s Ruby,” which is actually a garnet.</a:t>
            </a:r>
          </a:p>
          <a:p>
            <a:r>
              <a:rPr lang="en-US" dirty="0"/>
              <a:t>The garnet family encompasses many variants, with properties determined by the cations placed on the cubic, octahedral, and tetrahedral sites.</a:t>
            </a:r>
          </a:p>
        </p:txBody>
      </p:sp>
      <p:sp>
        <p:nvSpPr>
          <p:cNvPr id="4" name="Slide Number Placeholder 3"/>
          <p:cNvSpPr>
            <a:spLocks noGrp="1"/>
          </p:cNvSpPr>
          <p:nvPr>
            <p:ph type="sldNum" sz="quarter" idx="5"/>
          </p:nvPr>
        </p:nvSpPr>
        <p:spPr/>
        <p:txBody>
          <a:bodyPr/>
          <a:lstStyle/>
          <a:p>
            <a:fld id="{BAFFDAB2-A32C-714B-BCA6-D246B12D95BE}" type="slidenum">
              <a:rPr lang="en-US" smtClean="0"/>
              <a:t>9</a:t>
            </a:fld>
            <a:endParaRPr lang="en-US"/>
          </a:p>
        </p:txBody>
      </p:sp>
    </p:spTree>
    <p:extLst>
      <p:ext uri="{BB962C8B-B14F-4D97-AF65-F5344CB8AC3E}">
        <p14:creationId xmlns:p14="http://schemas.microsoft.com/office/powerpoint/2010/main" val="2549280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were to look just a little bit more carefully at the structure, here's the details for magnesium aluminum silicate. The space group is IA3BrD, that is space group number 230, so that is the very last space group, and you might argue the most symmetric space group in the international tables. There are now 160 atoms in the unit cell, but amazingly each atom goes onto a single Y-</a:t>
            </a:r>
            <a:r>
              <a:rPr lang="en-US" dirty="0" err="1"/>
              <a:t>coff</a:t>
            </a:r>
            <a:r>
              <a:rPr lang="en-US" dirty="0"/>
              <a:t> site. And the reason is that all of the </a:t>
            </a:r>
            <a:r>
              <a:rPr lang="en-US" dirty="0" err="1"/>
              <a:t>silicons</a:t>
            </a:r>
            <a:r>
              <a:rPr lang="en-US" dirty="0"/>
              <a:t> are </a:t>
            </a:r>
            <a:r>
              <a:rPr lang="en-US" dirty="0" err="1"/>
              <a:t>crystallographically</a:t>
            </a:r>
            <a:r>
              <a:rPr lang="en-US" dirty="0"/>
              <a:t> and chemically equivalent, and we can say the same for aluminum, for magnesium, and for oxygen. So once again, here we obey Pauling's rule of parsimony.</a:t>
            </a:r>
          </a:p>
        </p:txBody>
      </p:sp>
      <p:sp>
        <p:nvSpPr>
          <p:cNvPr id="4" name="Slide Number Placeholder 3"/>
          <p:cNvSpPr>
            <a:spLocks noGrp="1"/>
          </p:cNvSpPr>
          <p:nvPr>
            <p:ph type="sldNum" sz="quarter" idx="5"/>
          </p:nvPr>
        </p:nvSpPr>
        <p:spPr/>
        <p:txBody>
          <a:bodyPr/>
          <a:lstStyle/>
          <a:p>
            <a:fld id="{BAFFDAB2-A32C-714B-BCA6-D246B12D95BE}" type="slidenum">
              <a:rPr lang="en-US" smtClean="0"/>
              <a:t>10</a:t>
            </a:fld>
            <a:endParaRPr lang="en-US"/>
          </a:p>
        </p:txBody>
      </p:sp>
    </p:spTree>
    <p:extLst>
      <p:ext uri="{BB962C8B-B14F-4D97-AF65-F5344CB8AC3E}">
        <p14:creationId xmlns:p14="http://schemas.microsoft.com/office/powerpoint/2010/main" val="3966135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9E2D1-A22C-5FEA-B63F-6B37339578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C993BC-F4CD-2761-2818-E0759FF773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83963A-CC65-79B2-0DDF-61F0EC7A7E68}"/>
              </a:ext>
            </a:extLst>
          </p:cNvPr>
          <p:cNvSpPr>
            <a:spLocks noGrp="1"/>
          </p:cNvSpPr>
          <p:nvPr>
            <p:ph type="dt" sz="half" idx="10"/>
          </p:nvPr>
        </p:nvSpPr>
        <p:spPr/>
        <p:txBody>
          <a:bodyPr/>
          <a:lstStyle/>
          <a:p>
            <a:fld id="{D50F9DD0-0FC6-5C45-92C2-87D7A87F073D}" type="datetimeFigureOut">
              <a:rPr lang="en-US" smtClean="0"/>
              <a:t>9/23/25</a:t>
            </a:fld>
            <a:endParaRPr lang="en-US"/>
          </a:p>
        </p:txBody>
      </p:sp>
      <p:sp>
        <p:nvSpPr>
          <p:cNvPr id="5" name="Footer Placeholder 4">
            <a:extLst>
              <a:ext uri="{FF2B5EF4-FFF2-40B4-BE49-F238E27FC236}">
                <a16:creationId xmlns:a16="http://schemas.microsoft.com/office/drawing/2014/main" id="{BF6F6BB6-71CA-15EE-532B-4AB16E2A1E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612C30-9FBE-AB36-4CD1-E0353D4CD669}"/>
              </a:ext>
            </a:extLst>
          </p:cNvPr>
          <p:cNvSpPr>
            <a:spLocks noGrp="1"/>
          </p:cNvSpPr>
          <p:nvPr>
            <p:ph type="sldNum" sz="quarter" idx="12"/>
          </p:nvPr>
        </p:nvSpPr>
        <p:spPr/>
        <p:txBody>
          <a:bodyPr/>
          <a:lstStyle/>
          <a:p>
            <a:fld id="{D6A17121-44EE-3046-AF47-005E54C9F55B}" type="slidenum">
              <a:rPr lang="en-US" smtClean="0"/>
              <a:t>‹#›</a:t>
            </a:fld>
            <a:endParaRPr lang="en-US"/>
          </a:p>
        </p:txBody>
      </p:sp>
    </p:spTree>
    <p:extLst>
      <p:ext uri="{BB962C8B-B14F-4D97-AF65-F5344CB8AC3E}">
        <p14:creationId xmlns:p14="http://schemas.microsoft.com/office/powerpoint/2010/main" val="700801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D1FBC-9C85-D57C-CA62-85CA9F2092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6491A5-F7AE-18BE-8160-1E7064D4BD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DBD404-2698-6E65-7235-6223B726D6A5}"/>
              </a:ext>
            </a:extLst>
          </p:cNvPr>
          <p:cNvSpPr>
            <a:spLocks noGrp="1"/>
          </p:cNvSpPr>
          <p:nvPr>
            <p:ph type="dt" sz="half" idx="10"/>
          </p:nvPr>
        </p:nvSpPr>
        <p:spPr/>
        <p:txBody>
          <a:bodyPr/>
          <a:lstStyle/>
          <a:p>
            <a:fld id="{D50F9DD0-0FC6-5C45-92C2-87D7A87F073D}" type="datetimeFigureOut">
              <a:rPr lang="en-US" smtClean="0"/>
              <a:t>9/23/25</a:t>
            </a:fld>
            <a:endParaRPr lang="en-US"/>
          </a:p>
        </p:txBody>
      </p:sp>
      <p:sp>
        <p:nvSpPr>
          <p:cNvPr id="5" name="Footer Placeholder 4">
            <a:extLst>
              <a:ext uri="{FF2B5EF4-FFF2-40B4-BE49-F238E27FC236}">
                <a16:creationId xmlns:a16="http://schemas.microsoft.com/office/drawing/2014/main" id="{9F1E03CD-ACED-1039-8A25-5C6BFC2E7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1B96A-2BE8-B945-3CB6-E14305F857E3}"/>
              </a:ext>
            </a:extLst>
          </p:cNvPr>
          <p:cNvSpPr>
            <a:spLocks noGrp="1"/>
          </p:cNvSpPr>
          <p:nvPr>
            <p:ph type="sldNum" sz="quarter" idx="12"/>
          </p:nvPr>
        </p:nvSpPr>
        <p:spPr/>
        <p:txBody>
          <a:bodyPr/>
          <a:lstStyle/>
          <a:p>
            <a:fld id="{D6A17121-44EE-3046-AF47-005E54C9F55B}" type="slidenum">
              <a:rPr lang="en-US" smtClean="0"/>
              <a:t>‹#›</a:t>
            </a:fld>
            <a:endParaRPr lang="en-US"/>
          </a:p>
        </p:txBody>
      </p:sp>
    </p:spTree>
    <p:extLst>
      <p:ext uri="{BB962C8B-B14F-4D97-AF65-F5344CB8AC3E}">
        <p14:creationId xmlns:p14="http://schemas.microsoft.com/office/powerpoint/2010/main" val="4044402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3E1F7F-271E-38F0-E620-1100792D0A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963C01-590B-9C50-283A-969283034C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AF468F-9E8A-EC68-8A9A-847B265A665C}"/>
              </a:ext>
            </a:extLst>
          </p:cNvPr>
          <p:cNvSpPr>
            <a:spLocks noGrp="1"/>
          </p:cNvSpPr>
          <p:nvPr>
            <p:ph type="dt" sz="half" idx="10"/>
          </p:nvPr>
        </p:nvSpPr>
        <p:spPr/>
        <p:txBody>
          <a:bodyPr/>
          <a:lstStyle/>
          <a:p>
            <a:fld id="{D50F9DD0-0FC6-5C45-92C2-87D7A87F073D}" type="datetimeFigureOut">
              <a:rPr lang="en-US" smtClean="0"/>
              <a:t>9/23/25</a:t>
            </a:fld>
            <a:endParaRPr lang="en-US"/>
          </a:p>
        </p:txBody>
      </p:sp>
      <p:sp>
        <p:nvSpPr>
          <p:cNvPr id="5" name="Footer Placeholder 4">
            <a:extLst>
              <a:ext uri="{FF2B5EF4-FFF2-40B4-BE49-F238E27FC236}">
                <a16:creationId xmlns:a16="http://schemas.microsoft.com/office/drawing/2014/main" id="{5575DEFD-D375-A046-F45E-6B73552CF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F7AD7B-71E2-DA6C-31A9-A4DE2AF0E3D5}"/>
              </a:ext>
            </a:extLst>
          </p:cNvPr>
          <p:cNvSpPr>
            <a:spLocks noGrp="1"/>
          </p:cNvSpPr>
          <p:nvPr>
            <p:ph type="sldNum" sz="quarter" idx="12"/>
          </p:nvPr>
        </p:nvSpPr>
        <p:spPr/>
        <p:txBody>
          <a:bodyPr/>
          <a:lstStyle/>
          <a:p>
            <a:fld id="{D6A17121-44EE-3046-AF47-005E54C9F55B}" type="slidenum">
              <a:rPr lang="en-US" smtClean="0"/>
              <a:t>‹#›</a:t>
            </a:fld>
            <a:endParaRPr lang="en-US"/>
          </a:p>
        </p:txBody>
      </p:sp>
    </p:spTree>
    <p:extLst>
      <p:ext uri="{BB962C8B-B14F-4D97-AF65-F5344CB8AC3E}">
        <p14:creationId xmlns:p14="http://schemas.microsoft.com/office/powerpoint/2010/main" val="317062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970B-A472-6125-9E25-2F4A48BE39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7D63A0-E3AB-E970-4978-B7E3D55082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2B079-AD4A-23EE-425F-9E3E33DFD5C1}"/>
              </a:ext>
            </a:extLst>
          </p:cNvPr>
          <p:cNvSpPr>
            <a:spLocks noGrp="1"/>
          </p:cNvSpPr>
          <p:nvPr>
            <p:ph type="dt" sz="half" idx="10"/>
          </p:nvPr>
        </p:nvSpPr>
        <p:spPr/>
        <p:txBody>
          <a:bodyPr/>
          <a:lstStyle/>
          <a:p>
            <a:fld id="{D50F9DD0-0FC6-5C45-92C2-87D7A87F073D}" type="datetimeFigureOut">
              <a:rPr lang="en-US" smtClean="0"/>
              <a:t>9/23/25</a:t>
            </a:fld>
            <a:endParaRPr lang="en-US"/>
          </a:p>
        </p:txBody>
      </p:sp>
      <p:sp>
        <p:nvSpPr>
          <p:cNvPr id="5" name="Footer Placeholder 4">
            <a:extLst>
              <a:ext uri="{FF2B5EF4-FFF2-40B4-BE49-F238E27FC236}">
                <a16:creationId xmlns:a16="http://schemas.microsoft.com/office/drawing/2014/main" id="{5AD41D9E-5CD9-6F0E-F928-3B85294B1E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A6629-B946-5BB6-29AF-EF2AD4DF0591}"/>
              </a:ext>
            </a:extLst>
          </p:cNvPr>
          <p:cNvSpPr>
            <a:spLocks noGrp="1"/>
          </p:cNvSpPr>
          <p:nvPr>
            <p:ph type="sldNum" sz="quarter" idx="12"/>
          </p:nvPr>
        </p:nvSpPr>
        <p:spPr/>
        <p:txBody>
          <a:bodyPr/>
          <a:lstStyle/>
          <a:p>
            <a:fld id="{D6A17121-44EE-3046-AF47-005E54C9F55B}" type="slidenum">
              <a:rPr lang="en-US" smtClean="0"/>
              <a:t>‹#›</a:t>
            </a:fld>
            <a:endParaRPr lang="en-US"/>
          </a:p>
        </p:txBody>
      </p:sp>
    </p:spTree>
    <p:extLst>
      <p:ext uri="{BB962C8B-B14F-4D97-AF65-F5344CB8AC3E}">
        <p14:creationId xmlns:p14="http://schemas.microsoft.com/office/powerpoint/2010/main" val="4089602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3B51D-5F7B-8E8A-4B86-4E735ABBB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85FEF6-2103-8206-6E35-633F6BDE02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3D3F93-FC9B-74C4-591A-EC52D785F913}"/>
              </a:ext>
            </a:extLst>
          </p:cNvPr>
          <p:cNvSpPr>
            <a:spLocks noGrp="1"/>
          </p:cNvSpPr>
          <p:nvPr>
            <p:ph type="dt" sz="half" idx="10"/>
          </p:nvPr>
        </p:nvSpPr>
        <p:spPr/>
        <p:txBody>
          <a:bodyPr/>
          <a:lstStyle/>
          <a:p>
            <a:fld id="{D50F9DD0-0FC6-5C45-92C2-87D7A87F073D}" type="datetimeFigureOut">
              <a:rPr lang="en-US" smtClean="0"/>
              <a:t>9/23/25</a:t>
            </a:fld>
            <a:endParaRPr lang="en-US"/>
          </a:p>
        </p:txBody>
      </p:sp>
      <p:sp>
        <p:nvSpPr>
          <p:cNvPr id="5" name="Footer Placeholder 4">
            <a:extLst>
              <a:ext uri="{FF2B5EF4-FFF2-40B4-BE49-F238E27FC236}">
                <a16:creationId xmlns:a16="http://schemas.microsoft.com/office/drawing/2014/main" id="{2A12D254-1191-45D2-549C-C89DD03954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CD6FEE-358B-CCA1-F293-15E75AA20E6A}"/>
              </a:ext>
            </a:extLst>
          </p:cNvPr>
          <p:cNvSpPr>
            <a:spLocks noGrp="1"/>
          </p:cNvSpPr>
          <p:nvPr>
            <p:ph type="sldNum" sz="quarter" idx="12"/>
          </p:nvPr>
        </p:nvSpPr>
        <p:spPr/>
        <p:txBody>
          <a:bodyPr/>
          <a:lstStyle/>
          <a:p>
            <a:fld id="{D6A17121-44EE-3046-AF47-005E54C9F55B}" type="slidenum">
              <a:rPr lang="en-US" smtClean="0"/>
              <a:t>‹#›</a:t>
            </a:fld>
            <a:endParaRPr lang="en-US"/>
          </a:p>
        </p:txBody>
      </p:sp>
    </p:spTree>
    <p:extLst>
      <p:ext uri="{BB962C8B-B14F-4D97-AF65-F5344CB8AC3E}">
        <p14:creationId xmlns:p14="http://schemas.microsoft.com/office/powerpoint/2010/main" val="150535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71645-81BD-3E49-D9BB-6466317BD8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68B7A0-73FE-A8D9-8103-DBD9CDBBB9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D58FCC-F549-93F9-3F8B-13C6BCA391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761AC6-E5E4-6E81-15E7-D374D5CED7B9}"/>
              </a:ext>
            </a:extLst>
          </p:cNvPr>
          <p:cNvSpPr>
            <a:spLocks noGrp="1"/>
          </p:cNvSpPr>
          <p:nvPr>
            <p:ph type="dt" sz="half" idx="10"/>
          </p:nvPr>
        </p:nvSpPr>
        <p:spPr/>
        <p:txBody>
          <a:bodyPr/>
          <a:lstStyle/>
          <a:p>
            <a:fld id="{D50F9DD0-0FC6-5C45-92C2-87D7A87F073D}" type="datetimeFigureOut">
              <a:rPr lang="en-US" smtClean="0"/>
              <a:t>9/23/25</a:t>
            </a:fld>
            <a:endParaRPr lang="en-US"/>
          </a:p>
        </p:txBody>
      </p:sp>
      <p:sp>
        <p:nvSpPr>
          <p:cNvPr id="6" name="Footer Placeholder 5">
            <a:extLst>
              <a:ext uri="{FF2B5EF4-FFF2-40B4-BE49-F238E27FC236}">
                <a16:creationId xmlns:a16="http://schemas.microsoft.com/office/drawing/2014/main" id="{87DD259B-4071-F4EB-E87D-1A3C01DB9F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F46547-1C0B-68A7-06AE-A482B3D67DC4}"/>
              </a:ext>
            </a:extLst>
          </p:cNvPr>
          <p:cNvSpPr>
            <a:spLocks noGrp="1"/>
          </p:cNvSpPr>
          <p:nvPr>
            <p:ph type="sldNum" sz="quarter" idx="12"/>
          </p:nvPr>
        </p:nvSpPr>
        <p:spPr/>
        <p:txBody>
          <a:bodyPr/>
          <a:lstStyle/>
          <a:p>
            <a:fld id="{D6A17121-44EE-3046-AF47-005E54C9F55B}" type="slidenum">
              <a:rPr lang="en-US" smtClean="0"/>
              <a:t>‹#›</a:t>
            </a:fld>
            <a:endParaRPr lang="en-US"/>
          </a:p>
        </p:txBody>
      </p:sp>
    </p:spTree>
    <p:extLst>
      <p:ext uri="{BB962C8B-B14F-4D97-AF65-F5344CB8AC3E}">
        <p14:creationId xmlns:p14="http://schemas.microsoft.com/office/powerpoint/2010/main" val="1491719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F9DE-6F13-C914-6FFA-66C04F6531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5F44AF-4B2C-4CDE-E334-F99290FC1C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90CE7C-BC0A-E35D-DC96-209A2FEEBF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FBAFAE-0A8A-48AD-A68C-5E7610396C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CB2289-D172-3459-39E8-3CBC74AB63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CEB37B-015D-872E-FCA7-98EBB12F4490}"/>
              </a:ext>
            </a:extLst>
          </p:cNvPr>
          <p:cNvSpPr>
            <a:spLocks noGrp="1"/>
          </p:cNvSpPr>
          <p:nvPr>
            <p:ph type="dt" sz="half" idx="10"/>
          </p:nvPr>
        </p:nvSpPr>
        <p:spPr/>
        <p:txBody>
          <a:bodyPr/>
          <a:lstStyle/>
          <a:p>
            <a:fld id="{D50F9DD0-0FC6-5C45-92C2-87D7A87F073D}" type="datetimeFigureOut">
              <a:rPr lang="en-US" smtClean="0"/>
              <a:t>9/23/25</a:t>
            </a:fld>
            <a:endParaRPr lang="en-US"/>
          </a:p>
        </p:txBody>
      </p:sp>
      <p:sp>
        <p:nvSpPr>
          <p:cNvPr id="8" name="Footer Placeholder 7">
            <a:extLst>
              <a:ext uri="{FF2B5EF4-FFF2-40B4-BE49-F238E27FC236}">
                <a16:creationId xmlns:a16="http://schemas.microsoft.com/office/drawing/2014/main" id="{79A10A2D-EDE4-DA3E-BCEE-A361DAF817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360555-0785-3293-D932-B3163FF2CD93}"/>
              </a:ext>
            </a:extLst>
          </p:cNvPr>
          <p:cNvSpPr>
            <a:spLocks noGrp="1"/>
          </p:cNvSpPr>
          <p:nvPr>
            <p:ph type="sldNum" sz="quarter" idx="12"/>
          </p:nvPr>
        </p:nvSpPr>
        <p:spPr/>
        <p:txBody>
          <a:bodyPr/>
          <a:lstStyle/>
          <a:p>
            <a:fld id="{D6A17121-44EE-3046-AF47-005E54C9F55B}" type="slidenum">
              <a:rPr lang="en-US" smtClean="0"/>
              <a:t>‹#›</a:t>
            </a:fld>
            <a:endParaRPr lang="en-US"/>
          </a:p>
        </p:txBody>
      </p:sp>
    </p:spTree>
    <p:extLst>
      <p:ext uri="{BB962C8B-B14F-4D97-AF65-F5344CB8AC3E}">
        <p14:creationId xmlns:p14="http://schemas.microsoft.com/office/powerpoint/2010/main" val="2522452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B567D-208E-2FCD-A0D4-414F966A3A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17A538-4538-B70C-C299-01C4436C0FA9}"/>
              </a:ext>
            </a:extLst>
          </p:cNvPr>
          <p:cNvSpPr>
            <a:spLocks noGrp="1"/>
          </p:cNvSpPr>
          <p:nvPr>
            <p:ph type="dt" sz="half" idx="10"/>
          </p:nvPr>
        </p:nvSpPr>
        <p:spPr/>
        <p:txBody>
          <a:bodyPr/>
          <a:lstStyle/>
          <a:p>
            <a:fld id="{D50F9DD0-0FC6-5C45-92C2-87D7A87F073D}" type="datetimeFigureOut">
              <a:rPr lang="en-US" smtClean="0"/>
              <a:t>9/23/25</a:t>
            </a:fld>
            <a:endParaRPr lang="en-US"/>
          </a:p>
        </p:txBody>
      </p:sp>
      <p:sp>
        <p:nvSpPr>
          <p:cNvPr id="4" name="Footer Placeholder 3">
            <a:extLst>
              <a:ext uri="{FF2B5EF4-FFF2-40B4-BE49-F238E27FC236}">
                <a16:creationId xmlns:a16="http://schemas.microsoft.com/office/drawing/2014/main" id="{F3B11895-C705-63EF-74CA-B1932EBA43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763445-3347-D0A6-CEF2-AABD0E06BA70}"/>
              </a:ext>
            </a:extLst>
          </p:cNvPr>
          <p:cNvSpPr>
            <a:spLocks noGrp="1"/>
          </p:cNvSpPr>
          <p:nvPr>
            <p:ph type="sldNum" sz="quarter" idx="12"/>
          </p:nvPr>
        </p:nvSpPr>
        <p:spPr/>
        <p:txBody>
          <a:bodyPr/>
          <a:lstStyle/>
          <a:p>
            <a:fld id="{D6A17121-44EE-3046-AF47-005E54C9F55B}" type="slidenum">
              <a:rPr lang="en-US" smtClean="0"/>
              <a:t>‹#›</a:t>
            </a:fld>
            <a:endParaRPr lang="en-US"/>
          </a:p>
        </p:txBody>
      </p:sp>
    </p:spTree>
    <p:extLst>
      <p:ext uri="{BB962C8B-B14F-4D97-AF65-F5344CB8AC3E}">
        <p14:creationId xmlns:p14="http://schemas.microsoft.com/office/powerpoint/2010/main" val="1864130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BEDC51-086A-76D3-C2AB-DC5DBDD7B218}"/>
              </a:ext>
            </a:extLst>
          </p:cNvPr>
          <p:cNvSpPr>
            <a:spLocks noGrp="1"/>
          </p:cNvSpPr>
          <p:nvPr>
            <p:ph type="dt" sz="half" idx="10"/>
          </p:nvPr>
        </p:nvSpPr>
        <p:spPr/>
        <p:txBody>
          <a:bodyPr/>
          <a:lstStyle/>
          <a:p>
            <a:fld id="{D50F9DD0-0FC6-5C45-92C2-87D7A87F073D}" type="datetimeFigureOut">
              <a:rPr lang="en-US" smtClean="0"/>
              <a:t>9/23/25</a:t>
            </a:fld>
            <a:endParaRPr lang="en-US"/>
          </a:p>
        </p:txBody>
      </p:sp>
      <p:sp>
        <p:nvSpPr>
          <p:cNvPr id="3" name="Footer Placeholder 2">
            <a:extLst>
              <a:ext uri="{FF2B5EF4-FFF2-40B4-BE49-F238E27FC236}">
                <a16:creationId xmlns:a16="http://schemas.microsoft.com/office/drawing/2014/main" id="{6DCCACB9-F565-5916-B6F0-D0CEAAEB07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132F78-6018-0B7D-0DD0-B72FDFD0B610}"/>
              </a:ext>
            </a:extLst>
          </p:cNvPr>
          <p:cNvSpPr>
            <a:spLocks noGrp="1"/>
          </p:cNvSpPr>
          <p:nvPr>
            <p:ph type="sldNum" sz="quarter" idx="12"/>
          </p:nvPr>
        </p:nvSpPr>
        <p:spPr/>
        <p:txBody>
          <a:bodyPr/>
          <a:lstStyle/>
          <a:p>
            <a:fld id="{D6A17121-44EE-3046-AF47-005E54C9F55B}" type="slidenum">
              <a:rPr lang="en-US" smtClean="0"/>
              <a:t>‹#›</a:t>
            </a:fld>
            <a:endParaRPr lang="en-US"/>
          </a:p>
        </p:txBody>
      </p:sp>
    </p:spTree>
    <p:extLst>
      <p:ext uri="{BB962C8B-B14F-4D97-AF65-F5344CB8AC3E}">
        <p14:creationId xmlns:p14="http://schemas.microsoft.com/office/powerpoint/2010/main" val="3522428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0577E-88DA-BB6E-868A-F9983B3E66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8C2F89-21AF-E421-C3AE-A6CE905698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737452-7156-2D75-3A60-7A447B2021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55B1EE-66E8-DD6F-EFF1-07B6638AE073}"/>
              </a:ext>
            </a:extLst>
          </p:cNvPr>
          <p:cNvSpPr>
            <a:spLocks noGrp="1"/>
          </p:cNvSpPr>
          <p:nvPr>
            <p:ph type="dt" sz="half" idx="10"/>
          </p:nvPr>
        </p:nvSpPr>
        <p:spPr/>
        <p:txBody>
          <a:bodyPr/>
          <a:lstStyle/>
          <a:p>
            <a:fld id="{D50F9DD0-0FC6-5C45-92C2-87D7A87F073D}" type="datetimeFigureOut">
              <a:rPr lang="en-US" smtClean="0"/>
              <a:t>9/23/25</a:t>
            </a:fld>
            <a:endParaRPr lang="en-US"/>
          </a:p>
        </p:txBody>
      </p:sp>
      <p:sp>
        <p:nvSpPr>
          <p:cNvPr id="6" name="Footer Placeholder 5">
            <a:extLst>
              <a:ext uri="{FF2B5EF4-FFF2-40B4-BE49-F238E27FC236}">
                <a16:creationId xmlns:a16="http://schemas.microsoft.com/office/drawing/2014/main" id="{85298276-DD12-BF2F-4650-A319DE63E7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FF21CB-F3AA-595A-E2F5-7EA58C63D125}"/>
              </a:ext>
            </a:extLst>
          </p:cNvPr>
          <p:cNvSpPr>
            <a:spLocks noGrp="1"/>
          </p:cNvSpPr>
          <p:nvPr>
            <p:ph type="sldNum" sz="quarter" idx="12"/>
          </p:nvPr>
        </p:nvSpPr>
        <p:spPr/>
        <p:txBody>
          <a:bodyPr/>
          <a:lstStyle/>
          <a:p>
            <a:fld id="{D6A17121-44EE-3046-AF47-005E54C9F55B}" type="slidenum">
              <a:rPr lang="en-US" smtClean="0"/>
              <a:t>‹#›</a:t>
            </a:fld>
            <a:endParaRPr lang="en-US"/>
          </a:p>
        </p:txBody>
      </p:sp>
    </p:spTree>
    <p:extLst>
      <p:ext uri="{BB962C8B-B14F-4D97-AF65-F5344CB8AC3E}">
        <p14:creationId xmlns:p14="http://schemas.microsoft.com/office/powerpoint/2010/main" val="1710110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20F4D-FB44-70CD-0056-CEFDD8E882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9EA157-A988-C266-2978-C0CBC3C614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97B0FB-248C-9E14-EAB6-F54E86198F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BE4F9F-2CD5-5A4A-4680-2567A75D3908}"/>
              </a:ext>
            </a:extLst>
          </p:cNvPr>
          <p:cNvSpPr>
            <a:spLocks noGrp="1"/>
          </p:cNvSpPr>
          <p:nvPr>
            <p:ph type="dt" sz="half" idx="10"/>
          </p:nvPr>
        </p:nvSpPr>
        <p:spPr/>
        <p:txBody>
          <a:bodyPr/>
          <a:lstStyle/>
          <a:p>
            <a:fld id="{D50F9DD0-0FC6-5C45-92C2-87D7A87F073D}" type="datetimeFigureOut">
              <a:rPr lang="en-US" smtClean="0"/>
              <a:t>9/23/25</a:t>
            </a:fld>
            <a:endParaRPr lang="en-US"/>
          </a:p>
        </p:txBody>
      </p:sp>
      <p:sp>
        <p:nvSpPr>
          <p:cNvPr id="6" name="Footer Placeholder 5">
            <a:extLst>
              <a:ext uri="{FF2B5EF4-FFF2-40B4-BE49-F238E27FC236}">
                <a16:creationId xmlns:a16="http://schemas.microsoft.com/office/drawing/2014/main" id="{60A3878A-7C74-70C9-AD64-044681C5C0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82918A-9598-3C84-A922-78147078D36D}"/>
              </a:ext>
            </a:extLst>
          </p:cNvPr>
          <p:cNvSpPr>
            <a:spLocks noGrp="1"/>
          </p:cNvSpPr>
          <p:nvPr>
            <p:ph type="sldNum" sz="quarter" idx="12"/>
          </p:nvPr>
        </p:nvSpPr>
        <p:spPr/>
        <p:txBody>
          <a:bodyPr/>
          <a:lstStyle/>
          <a:p>
            <a:fld id="{D6A17121-44EE-3046-AF47-005E54C9F55B}" type="slidenum">
              <a:rPr lang="en-US" smtClean="0"/>
              <a:t>‹#›</a:t>
            </a:fld>
            <a:endParaRPr lang="en-US"/>
          </a:p>
        </p:txBody>
      </p:sp>
    </p:spTree>
    <p:extLst>
      <p:ext uri="{BB962C8B-B14F-4D97-AF65-F5344CB8AC3E}">
        <p14:creationId xmlns:p14="http://schemas.microsoft.com/office/powerpoint/2010/main" val="3780464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0E219A-022F-B01D-FBF5-A1B90134C3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06CED0-F874-0C05-3D03-6D26A3BEBF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9CB174-ADD0-2FAF-7992-B9E9550708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0F9DD0-0FC6-5C45-92C2-87D7A87F073D}" type="datetimeFigureOut">
              <a:rPr lang="en-US" smtClean="0"/>
              <a:t>9/23/25</a:t>
            </a:fld>
            <a:endParaRPr lang="en-US"/>
          </a:p>
        </p:txBody>
      </p:sp>
      <p:sp>
        <p:nvSpPr>
          <p:cNvPr id="5" name="Footer Placeholder 4">
            <a:extLst>
              <a:ext uri="{FF2B5EF4-FFF2-40B4-BE49-F238E27FC236}">
                <a16:creationId xmlns:a16="http://schemas.microsoft.com/office/drawing/2014/main" id="{E5EFBEE8-D5B3-9884-6C01-ED4081BCCA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98208A1-215C-9CCA-6AA3-0FF5236889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A17121-44EE-3046-AF47-005E54C9F55B}" type="slidenum">
              <a:rPr lang="en-US" smtClean="0"/>
              <a:t>‹#›</a:t>
            </a:fld>
            <a:endParaRPr lang="en-US"/>
          </a:p>
        </p:txBody>
      </p:sp>
    </p:spTree>
    <p:extLst>
      <p:ext uri="{BB962C8B-B14F-4D97-AF65-F5344CB8AC3E}">
        <p14:creationId xmlns:p14="http://schemas.microsoft.com/office/powerpoint/2010/main" val="2637157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Circling Molecule">
            <a:extLst>
              <a:ext uri="{FF2B5EF4-FFF2-40B4-BE49-F238E27FC236}">
                <a16:creationId xmlns:a16="http://schemas.microsoft.com/office/drawing/2014/main" id="{E07F79AA-6F7A-3584-0866-3FCD6C5462B2}"/>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4" r="1" b="1"/>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0C57D0-84C6-CC49-C0B7-CFD833087A4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Some Important Ternary and Quaternary Structures</a:t>
            </a:r>
          </a:p>
        </p:txBody>
      </p:sp>
    </p:spTree>
    <p:extLst>
      <p:ext uri="{BB962C8B-B14F-4D97-AF65-F5344CB8AC3E}">
        <p14:creationId xmlns:p14="http://schemas.microsoft.com/office/powerpoint/2010/main" val="143523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03_time_00488.5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05_ANNOT_time_00560.5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07_time_00567.0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30F591-5BFF-5F3F-5784-82AEE605425C}"/>
              </a:ext>
            </a:extLst>
          </p:cNvPr>
          <p:cNvPicPr>
            <a:picLocks noChangeAspect="1"/>
          </p:cNvPicPr>
          <p:nvPr/>
        </p:nvPicPr>
        <p:blipFill>
          <a:blip r:embed="rId3"/>
          <a:stretch>
            <a:fillRect/>
          </a:stretch>
        </p:blipFill>
        <p:spPr>
          <a:xfrm>
            <a:off x="1553749" y="27709"/>
            <a:ext cx="9084501" cy="6802582"/>
          </a:xfrm>
          <a:prstGeom prst="rect">
            <a:avLst/>
          </a:prstGeom>
        </p:spPr>
      </p:pic>
    </p:spTree>
    <p:extLst>
      <p:ext uri="{BB962C8B-B14F-4D97-AF65-F5344CB8AC3E}">
        <p14:creationId xmlns:p14="http://schemas.microsoft.com/office/powerpoint/2010/main" val="3104229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08_time_00666.0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C7B14C-42D1-AB18-0502-724873C5051C}"/>
              </a:ext>
            </a:extLst>
          </p:cNvPr>
          <p:cNvPicPr>
            <a:picLocks noChangeAspect="1"/>
          </p:cNvPicPr>
          <p:nvPr/>
        </p:nvPicPr>
        <p:blipFill>
          <a:blip r:embed="rId2"/>
          <a:stretch>
            <a:fillRect/>
          </a:stretch>
        </p:blipFill>
        <p:spPr>
          <a:xfrm>
            <a:off x="1155699" y="0"/>
            <a:ext cx="9055101" cy="678675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12_ANNOT_time_00736.5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090EFB-F8B7-88E6-188D-9DDA1D5EA1A7}"/>
              </a:ext>
            </a:extLst>
          </p:cNvPr>
          <p:cNvPicPr>
            <a:picLocks noChangeAspect="1"/>
          </p:cNvPicPr>
          <p:nvPr/>
        </p:nvPicPr>
        <p:blipFill>
          <a:blip r:embed="rId3"/>
          <a:stretch>
            <a:fillRect/>
          </a:stretch>
        </p:blipFill>
        <p:spPr>
          <a:xfrm>
            <a:off x="1665940" y="0"/>
            <a:ext cx="8860120" cy="66421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B621EE-4E5F-E813-069B-8874200E599C}"/>
              </a:ext>
            </a:extLst>
          </p:cNvPr>
          <p:cNvPicPr>
            <a:picLocks noChangeAspect="1"/>
          </p:cNvPicPr>
          <p:nvPr/>
        </p:nvPicPr>
        <p:blipFill>
          <a:blip r:embed="rId3"/>
          <a:stretch>
            <a:fillRect/>
          </a:stretch>
        </p:blipFill>
        <p:spPr>
          <a:xfrm>
            <a:off x="1392381" y="0"/>
            <a:ext cx="9106829" cy="6858000"/>
          </a:xfrm>
          <a:prstGeom prst="rect">
            <a:avLst/>
          </a:prstGeom>
        </p:spPr>
      </p:pic>
    </p:spTree>
    <p:extLst>
      <p:ext uri="{BB962C8B-B14F-4D97-AF65-F5344CB8AC3E}">
        <p14:creationId xmlns:p14="http://schemas.microsoft.com/office/powerpoint/2010/main" val="75550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15_time_00971.5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5F5A32-93AB-C316-7CE3-7B0943BA5AA2}"/>
              </a:ext>
            </a:extLst>
          </p:cNvPr>
          <p:cNvPicPr>
            <a:picLocks noChangeAspect="1"/>
          </p:cNvPicPr>
          <p:nvPr/>
        </p:nvPicPr>
        <p:blipFill>
          <a:blip r:embed="rId2"/>
          <a:stretch>
            <a:fillRect/>
          </a:stretch>
        </p:blipFill>
        <p:spPr>
          <a:xfrm>
            <a:off x="124691" y="1619494"/>
            <a:ext cx="11706571" cy="3619012"/>
          </a:xfrm>
          <a:prstGeom prst="rect">
            <a:avLst/>
          </a:prstGeom>
        </p:spPr>
      </p:pic>
    </p:spTree>
    <p:extLst>
      <p:ext uri="{BB962C8B-B14F-4D97-AF65-F5344CB8AC3E}">
        <p14:creationId xmlns:p14="http://schemas.microsoft.com/office/powerpoint/2010/main" val="2681421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16_time_00976.0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19_time_01054.0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23_time_01120.0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26_time_01248.0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29_time_01298.5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E55D9E-3C45-D095-639F-1F9B4E9978CF}"/>
              </a:ext>
            </a:extLst>
          </p:cNvPr>
          <p:cNvPicPr>
            <a:picLocks noChangeAspect="1"/>
          </p:cNvPicPr>
          <p:nvPr/>
        </p:nvPicPr>
        <p:blipFill>
          <a:blip r:embed="rId2"/>
          <a:stretch>
            <a:fillRect/>
          </a:stretch>
        </p:blipFill>
        <p:spPr>
          <a:xfrm>
            <a:off x="1857085" y="157595"/>
            <a:ext cx="7922509" cy="6520295"/>
          </a:xfrm>
          <a:prstGeom prst="rect">
            <a:avLst/>
          </a:prstGeom>
        </p:spPr>
      </p:pic>
    </p:spTree>
    <p:extLst>
      <p:ext uri="{BB962C8B-B14F-4D97-AF65-F5344CB8AC3E}">
        <p14:creationId xmlns:p14="http://schemas.microsoft.com/office/powerpoint/2010/main" val="536732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01_time_00055.5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13_time_00386.00s.jpg"/>
          <p:cNvPicPr>
            <a:picLocks noChangeAspect="1"/>
          </p:cNvPicPr>
          <p:nvPr/>
        </p:nvPicPr>
        <p:blipFill>
          <a:blip r:embed="rId3"/>
          <a:stretch>
            <a:fillRect/>
          </a:stretch>
        </p:blipFill>
        <p:spPr>
          <a:xfrm>
            <a:off x="542693" y="0"/>
            <a:ext cx="12191695" cy="6858000"/>
          </a:xfrm>
          <a:prstGeom prst="rect">
            <a:avLst/>
          </a:prstGeom>
        </p:spPr>
      </p:pic>
      <p:sp>
        <p:nvSpPr>
          <p:cNvPr id="3" name="TextBox 2">
            <a:extLst>
              <a:ext uri="{FF2B5EF4-FFF2-40B4-BE49-F238E27FC236}">
                <a16:creationId xmlns:a16="http://schemas.microsoft.com/office/drawing/2014/main" id="{AED26B75-B1E0-1222-C321-893E9949D73A}"/>
              </a:ext>
            </a:extLst>
          </p:cNvPr>
          <p:cNvSpPr txBox="1"/>
          <p:nvPr/>
        </p:nvSpPr>
        <p:spPr>
          <a:xfrm>
            <a:off x="4624039" y="4616605"/>
            <a:ext cx="728546" cy="369332"/>
          </a:xfrm>
          <a:prstGeom prst="rect">
            <a:avLst/>
          </a:prstGeom>
          <a:noFill/>
        </p:spPr>
        <p:txBody>
          <a:bodyPr wrap="square" rtlCol="0">
            <a:spAutoFit/>
          </a:bodyPr>
          <a:lstStyle/>
          <a:p>
            <a:r>
              <a:rPr lang="en-US" dirty="0">
                <a:solidFill>
                  <a:srgbClr val="FF0000"/>
                </a:solidFill>
              </a:rPr>
              <a:t>0,0,0</a:t>
            </a:r>
          </a:p>
        </p:txBody>
      </p:sp>
      <p:sp>
        <p:nvSpPr>
          <p:cNvPr id="4" name="TextBox 3">
            <a:extLst>
              <a:ext uri="{FF2B5EF4-FFF2-40B4-BE49-F238E27FC236}">
                <a16:creationId xmlns:a16="http://schemas.microsoft.com/office/drawing/2014/main" id="{C132B252-CA2A-62A5-5F75-80BDD752837A}"/>
              </a:ext>
            </a:extLst>
          </p:cNvPr>
          <p:cNvSpPr txBox="1"/>
          <p:nvPr/>
        </p:nvSpPr>
        <p:spPr>
          <a:xfrm>
            <a:off x="6226099" y="5018643"/>
            <a:ext cx="1103970" cy="369332"/>
          </a:xfrm>
          <a:prstGeom prst="rect">
            <a:avLst/>
          </a:prstGeom>
          <a:noFill/>
        </p:spPr>
        <p:txBody>
          <a:bodyPr wrap="square" rtlCol="0">
            <a:spAutoFit/>
          </a:bodyPr>
          <a:lstStyle/>
          <a:p>
            <a:r>
              <a:rPr lang="en-US" dirty="0">
                <a:solidFill>
                  <a:srgbClr val="FF0000"/>
                </a:solidFill>
              </a:rPr>
              <a:t>1/2,1/2,0</a:t>
            </a:r>
          </a:p>
        </p:txBody>
      </p:sp>
      <p:sp>
        <p:nvSpPr>
          <p:cNvPr id="5" name="TextBox 4">
            <a:extLst>
              <a:ext uri="{FF2B5EF4-FFF2-40B4-BE49-F238E27FC236}">
                <a16:creationId xmlns:a16="http://schemas.microsoft.com/office/drawing/2014/main" id="{8F1F8FAC-C7DD-8297-171B-900D75AD1F1E}"/>
              </a:ext>
            </a:extLst>
          </p:cNvPr>
          <p:cNvSpPr txBox="1"/>
          <p:nvPr/>
        </p:nvSpPr>
        <p:spPr>
          <a:xfrm>
            <a:off x="4624039" y="3650166"/>
            <a:ext cx="1103970" cy="369332"/>
          </a:xfrm>
          <a:prstGeom prst="rect">
            <a:avLst/>
          </a:prstGeom>
          <a:noFill/>
        </p:spPr>
        <p:txBody>
          <a:bodyPr wrap="square" rtlCol="0">
            <a:spAutoFit/>
          </a:bodyPr>
          <a:lstStyle/>
          <a:p>
            <a:r>
              <a:rPr lang="en-US" dirty="0">
                <a:solidFill>
                  <a:srgbClr val="FF0000"/>
                </a:solidFill>
              </a:rPr>
              <a:t>1/2,0,1/2</a:t>
            </a:r>
          </a:p>
        </p:txBody>
      </p:sp>
      <p:sp>
        <p:nvSpPr>
          <p:cNvPr id="6" name="TextBox 5">
            <a:extLst>
              <a:ext uri="{FF2B5EF4-FFF2-40B4-BE49-F238E27FC236}">
                <a16:creationId xmlns:a16="http://schemas.microsoft.com/office/drawing/2014/main" id="{101EC7D2-79D7-377A-487C-3F69E4B51BAA}"/>
              </a:ext>
            </a:extLst>
          </p:cNvPr>
          <p:cNvSpPr txBox="1"/>
          <p:nvPr/>
        </p:nvSpPr>
        <p:spPr>
          <a:xfrm>
            <a:off x="5869258" y="3548618"/>
            <a:ext cx="1103970" cy="369332"/>
          </a:xfrm>
          <a:prstGeom prst="rect">
            <a:avLst/>
          </a:prstGeom>
          <a:noFill/>
        </p:spPr>
        <p:txBody>
          <a:bodyPr wrap="square" rtlCol="0">
            <a:spAutoFit/>
          </a:bodyPr>
          <a:lstStyle/>
          <a:p>
            <a:r>
              <a:rPr lang="en-US" dirty="0">
                <a:solidFill>
                  <a:srgbClr val="FF0000"/>
                </a:solidFill>
              </a:rPr>
              <a:t>0,1/2,1/2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15_time_00823.50s.jpg"/>
          <p:cNvPicPr>
            <a:picLocks noChangeAspect="1"/>
          </p:cNvPicPr>
          <p:nvPr/>
        </p:nvPicPr>
        <p:blipFill>
          <a:blip r:embed="rId3"/>
          <a:stretch>
            <a:fillRect/>
          </a:stretch>
        </p:blipFill>
        <p:spPr>
          <a:xfrm>
            <a:off x="-386499" y="-1225485"/>
            <a:ext cx="12191695"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FCF3FD-D047-61E6-4CB7-9DF51B6F4D87}"/>
              </a:ext>
            </a:extLst>
          </p:cNvPr>
          <p:cNvPicPr>
            <a:picLocks noChangeAspect="1"/>
          </p:cNvPicPr>
          <p:nvPr/>
        </p:nvPicPr>
        <p:blipFill>
          <a:blip r:embed="rId3"/>
          <a:stretch>
            <a:fillRect/>
          </a:stretch>
        </p:blipFill>
        <p:spPr>
          <a:xfrm>
            <a:off x="7292243" y="177800"/>
            <a:ext cx="3797300" cy="6502400"/>
          </a:xfrm>
          <a:prstGeom prst="rect">
            <a:avLst/>
          </a:prstGeom>
        </p:spPr>
      </p:pic>
      <p:sp>
        <p:nvSpPr>
          <p:cNvPr id="3" name="TextBox 2">
            <a:extLst>
              <a:ext uri="{FF2B5EF4-FFF2-40B4-BE49-F238E27FC236}">
                <a16:creationId xmlns:a16="http://schemas.microsoft.com/office/drawing/2014/main" id="{45601FF5-6629-BDBE-01FE-C85BF3BA6EFA}"/>
              </a:ext>
            </a:extLst>
          </p:cNvPr>
          <p:cNvSpPr txBox="1"/>
          <p:nvPr/>
        </p:nvSpPr>
        <p:spPr>
          <a:xfrm>
            <a:off x="7399606" y="323557"/>
            <a:ext cx="942535" cy="369332"/>
          </a:xfrm>
          <a:prstGeom prst="rect">
            <a:avLst/>
          </a:prstGeom>
          <a:noFill/>
        </p:spPr>
        <p:txBody>
          <a:bodyPr wrap="square" rtlCol="0">
            <a:spAutoFit/>
          </a:bodyPr>
          <a:lstStyle/>
          <a:p>
            <a:r>
              <a:rPr lang="en-US" dirty="0"/>
              <a:t>Tb</a:t>
            </a:r>
          </a:p>
        </p:txBody>
      </p:sp>
      <p:pic>
        <p:nvPicPr>
          <p:cNvPr id="4" name="Picture 3">
            <a:extLst>
              <a:ext uri="{FF2B5EF4-FFF2-40B4-BE49-F238E27FC236}">
                <a16:creationId xmlns:a16="http://schemas.microsoft.com/office/drawing/2014/main" id="{A0F6FF68-D103-C298-040D-963B0F245F69}"/>
              </a:ext>
            </a:extLst>
          </p:cNvPr>
          <p:cNvPicPr>
            <a:picLocks noChangeAspect="1"/>
          </p:cNvPicPr>
          <p:nvPr/>
        </p:nvPicPr>
        <p:blipFill>
          <a:blip r:embed="rId4"/>
          <a:stretch>
            <a:fillRect/>
          </a:stretch>
        </p:blipFill>
        <p:spPr>
          <a:xfrm>
            <a:off x="268702" y="1111348"/>
            <a:ext cx="6971776" cy="5236671"/>
          </a:xfrm>
          <a:prstGeom prst="rect">
            <a:avLst/>
          </a:prstGeom>
        </p:spPr>
      </p:pic>
      <p:sp>
        <p:nvSpPr>
          <p:cNvPr id="6" name="TextBox 5">
            <a:extLst>
              <a:ext uri="{FF2B5EF4-FFF2-40B4-BE49-F238E27FC236}">
                <a16:creationId xmlns:a16="http://schemas.microsoft.com/office/drawing/2014/main" id="{0B29F2E9-8046-4525-BDE2-8441328557FE}"/>
              </a:ext>
            </a:extLst>
          </p:cNvPr>
          <p:cNvSpPr txBox="1"/>
          <p:nvPr/>
        </p:nvSpPr>
        <p:spPr>
          <a:xfrm>
            <a:off x="10107637" y="5653426"/>
            <a:ext cx="886264" cy="369332"/>
          </a:xfrm>
          <a:prstGeom prst="rect">
            <a:avLst/>
          </a:prstGeom>
          <a:noFill/>
        </p:spPr>
        <p:txBody>
          <a:bodyPr wrap="square" rtlCol="0">
            <a:spAutoFit/>
          </a:bodyPr>
          <a:lstStyle/>
          <a:p>
            <a:r>
              <a:rPr lang="en-US" dirty="0"/>
              <a:t>B</a:t>
            </a:r>
          </a:p>
        </p:txBody>
      </p:sp>
      <p:sp>
        <p:nvSpPr>
          <p:cNvPr id="7" name="TextBox 6">
            <a:extLst>
              <a:ext uri="{FF2B5EF4-FFF2-40B4-BE49-F238E27FC236}">
                <a16:creationId xmlns:a16="http://schemas.microsoft.com/office/drawing/2014/main" id="{52C9FE11-FBAD-AFD9-FA3A-5BC01013F8FB}"/>
              </a:ext>
            </a:extLst>
          </p:cNvPr>
          <p:cNvSpPr txBox="1"/>
          <p:nvPr/>
        </p:nvSpPr>
        <p:spPr>
          <a:xfrm>
            <a:off x="10273617" y="4626652"/>
            <a:ext cx="886264" cy="369332"/>
          </a:xfrm>
          <a:prstGeom prst="rect">
            <a:avLst/>
          </a:prstGeom>
          <a:noFill/>
        </p:spPr>
        <p:txBody>
          <a:bodyPr wrap="square" rtlCol="0">
            <a:spAutoFit/>
          </a:bodyPr>
          <a:lstStyle/>
          <a:p>
            <a:r>
              <a:rPr lang="en-US" dirty="0"/>
              <a:t>A</a:t>
            </a:r>
          </a:p>
        </p:txBody>
      </p:sp>
      <p:sp>
        <p:nvSpPr>
          <p:cNvPr id="8" name="TextBox 7">
            <a:extLst>
              <a:ext uri="{FF2B5EF4-FFF2-40B4-BE49-F238E27FC236}">
                <a16:creationId xmlns:a16="http://schemas.microsoft.com/office/drawing/2014/main" id="{1463C3E2-6A55-BE30-F39B-C3E2BB588BD7}"/>
              </a:ext>
            </a:extLst>
          </p:cNvPr>
          <p:cNvSpPr txBox="1"/>
          <p:nvPr/>
        </p:nvSpPr>
        <p:spPr>
          <a:xfrm>
            <a:off x="10243135" y="3583299"/>
            <a:ext cx="886264" cy="369332"/>
          </a:xfrm>
          <a:prstGeom prst="rect">
            <a:avLst/>
          </a:prstGeom>
          <a:noFill/>
        </p:spPr>
        <p:txBody>
          <a:bodyPr wrap="square" rtlCol="0">
            <a:spAutoFit/>
          </a:bodyPr>
          <a:lstStyle/>
          <a:p>
            <a:r>
              <a:rPr lang="en-US" dirty="0"/>
              <a:t>B</a:t>
            </a:r>
          </a:p>
        </p:txBody>
      </p:sp>
      <p:sp>
        <p:nvSpPr>
          <p:cNvPr id="9" name="TextBox 8">
            <a:extLst>
              <a:ext uri="{FF2B5EF4-FFF2-40B4-BE49-F238E27FC236}">
                <a16:creationId xmlns:a16="http://schemas.microsoft.com/office/drawing/2014/main" id="{43897369-B4E7-7198-5B4E-681F1D604ADB}"/>
              </a:ext>
            </a:extLst>
          </p:cNvPr>
          <p:cNvSpPr txBox="1"/>
          <p:nvPr/>
        </p:nvSpPr>
        <p:spPr>
          <a:xfrm>
            <a:off x="10107637" y="2539946"/>
            <a:ext cx="886264" cy="369332"/>
          </a:xfrm>
          <a:prstGeom prst="rect">
            <a:avLst/>
          </a:prstGeom>
          <a:noFill/>
        </p:spPr>
        <p:txBody>
          <a:bodyPr wrap="square" rtlCol="0">
            <a:spAutoFit/>
          </a:bodyPr>
          <a:lstStyle/>
          <a:p>
            <a:r>
              <a:rPr lang="en-US" dirty="0"/>
              <a:t>C</a:t>
            </a:r>
          </a:p>
        </p:txBody>
      </p:sp>
      <p:pic>
        <p:nvPicPr>
          <p:cNvPr id="10" name="Picture 9">
            <a:extLst>
              <a:ext uri="{FF2B5EF4-FFF2-40B4-BE49-F238E27FC236}">
                <a16:creationId xmlns:a16="http://schemas.microsoft.com/office/drawing/2014/main" id="{1ED1FC5C-8FF3-097E-827E-ED0754A5C6C5}"/>
              </a:ext>
            </a:extLst>
          </p:cNvPr>
          <p:cNvPicPr>
            <a:picLocks noChangeAspect="1"/>
          </p:cNvPicPr>
          <p:nvPr/>
        </p:nvPicPr>
        <p:blipFill>
          <a:blip r:embed="rId5"/>
          <a:stretch>
            <a:fillRect/>
          </a:stretch>
        </p:blipFill>
        <p:spPr>
          <a:xfrm>
            <a:off x="5308153" y="230515"/>
            <a:ext cx="1982837" cy="1445819"/>
          </a:xfrm>
          <a:prstGeom prst="rect">
            <a:avLst/>
          </a:prstGeom>
        </p:spPr>
      </p:pic>
      <p:sp>
        <p:nvSpPr>
          <p:cNvPr id="11" name="TextBox 10">
            <a:extLst>
              <a:ext uri="{FF2B5EF4-FFF2-40B4-BE49-F238E27FC236}">
                <a16:creationId xmlns:a16="http://schemas.microsoft.com/office/drawing/2014/main" id="{B71E4E27-F7D6-AE20-B83E-B2D02EA2A1D5}"/>
              </a:ext>
            </a:extLst>
          </p:cNvPr>
          <p:cNvSpPr txBox="1"/>
          <p:nvPr/>
        </p:nvSpPr>
        <p:spPr>
          <a:xfrm>
            <a:off x="10243135" y="1692913"/>
            <a:ext cx="886264" cy="369332"/>
          </a:xfrm>
          <a:prstGeom prst="rect">
            <a:avLst/>
          </a:prstGeom>
          <a:noFill/>
        </p:spPr>
        <p:txBody>
          <a:bodyPr wrap="square" rtlCol="0">
            <a:spAutoFit/>
          </a:bodyPr>
          <a:lstStyle/>
          <a:p>
            <a:r>
              <a:rPr lang="en-US" dirty="0"/>
              <a:t>A</a:t>
            </a:r>
          </a:p>
        </p:txBody>
      </p:sp>
      <p:sp>
        <p:nvSpPr>
          <p:cNvPr id="12" name="TextBox 11">
            <a:extLst>
              <a:ext uri="{FF2B5EF4-FFF2-40B4-BE49-F238E27FC236}">
                <a16:creationId xmlns:a16="http://schemas.microsoft.com/office/drawing/2014/main" id="{FCCD8D36-7DBB-4960-19CD-69966110E284}"/>
              </a:ext>
            </a:extLst>
          </p:cNvPr>
          <p:cNvSpPr txBox="1"/>
          <p:nvPr/>
        </p:nvSpPr>
        <p:spPr>
          <a:xfrm>
            <a:off x="9943955" y="613874"/>
            <a:ext cx="886264" cy="369332"/>
          </a:xfrm>
          <a:prstGeom prst="rect">
            <a:avLst/>
          </a:prstGeom>
          <a:noFill/>
        </p:spPr>
        <p:txBody>
          <a:bodyPr wrap="square" rtlCol="0">
            <a:spAutoFit/>
          </a:bodyPr>
          <a:lstStyle/>
          <a:p>
            <a:r>
              <a:rPr lang="en-US" dirty="0"/>
              <a:t>C</a:t>
            </a:r>
          </a:p>
        </p:txBody>
      </p:sp>
      <p:sp>
        <p:nvSpPr>
          <p:cNvPr id="13" name="TextBox 12">
            <a:extLst>
              <a:ext uri="{FF2B5EF4-FFF2-40B4-BE49-F238E27FC236}">
                <a16:creationId xmlns:a16="http://schemas.microsoft.com/office/drawing/2014/main" id="{BE0329BF-F0DB-75C3-38CF-46B4D9688AFE}"/>
              </a:ext>
            </a:extLst>
          </p:cNvPr>
          <p:cNvSpPr txBox="1"/>
          <p:nvPr/>
        </p:nvSpPr>
        <p:spPr>
          <a:xfrm>
            <a:off x="10830219" y="5653426"/>
            <a:ext cx="641605" cy="369332"/>
          </a:xfrm>
          <a:prstGeom prst="rect">
            <a:avLst/>
          </a:prstGeom>
          <a:noFill/>
        </p:spPr>
        <p:txBody>
          <a:bodyPr wrap="square" rtlCol="0">
            <a:spAutoFit/>
          </a:bodyPr>
          <a:lstStyle/>
          <a:p>
            <a:r>
              <a:rPr lang="en-US" dirty="0"/>
              <a:t>h</a:t>
            </a:r>
          </a:p>
        </p:txBody>
      </p:sp>
      <p:sp>
        <p:nvSpPr>
          <p:cNvPr id="14" name="TextBox 13">
            <a:extLst>
              <a:ext uri="{FF2B5EF4-FFF2-40B4-BE49-F238E27FC236}">
                <a16:creationId xmlns:a16="http://schemas.microsoft.com/office/drawing/2014/main" id="{92A4F7C2-4605-1CFE-651D-AA1491E8BEFB}"/>
              </a:ext>
            </a:extLst>
          </p:cNvPr>
          <p:cNvSpPr txBox="1"/>
          <p:nvPr/>
        </p:nvSpPr>
        <p:spPr>
          <a:xfrm>
            <a:off x="10839078" y="4610073"/>
            <a:ext cx="641605" cy="369332"/>
          </a:xfrm>
          <a:prstGeom prst="rect">
            <a:avLst/>
          </a:prstGeom>
          <a:noFill/>
        </p:spPr>
        <p:txBody>
          <a:bodyPr wrap="square" rtlCol="0">
            <a:spAutoFit/>
          </a:bodyPr>
          <a:lstStyle/>
          <a:p>
            <a:r>
              <a:rPr lang="en-US" dirty="0"/>
              <a:t>c</a:t>
            </a:r>
          </a:p>
        </p:txBody>
      </p:sp>
      <p:sp>
        <p:nvSpPr>
          <p:cNvPr id="15" name="TextBox 14">
            <a:extLst>
              <a:ext uri="{FF2B5EF4-FFF2-40B4-BE49-F238E27FC236}">
                <a16:creationId xmlns:a16="http://schemas.microsoft.com/office/drawing/2014/main" id="{DA61422F-A00E-830D-4CF8-C9114FA9298E}"/>
              </a:ext>
            </a:extLst>
          </p:cNvPr>
          <p:cNvSpPr txBox="1"/>
          <p:nvPr/>
        </p:nvSpPr>
        <p:spPr>
          <a:xfrm>
            <a:off x="10808596" y="3537607"/>
            <a:ext cx="641605" cy="369332"/>
          </a:xfrm>
          <a:prstGeom prst="rect">
            <a:avLst/>
          </a:prstGeom>
          <a:noFill/>
        </p:spPr>
        <p:txBody>
          <a:bodyPr wrap="square" rtlCol="0">
            <a:spAutoFit/>
          </a:bodyPr>
          <a:lstStyle/>
          <a:p>
            <a:r>
              <a:rPr lang="en-US" dirty="0"/>
              <a:t>c</a:t>
            </a:r>
          </a:p>
        </p:txBody>
      </p:sp>
      <p:sp>
        <p:nvSpPr>
          <p:cNvPr id="16" name="TextBox 15">
            <a:extLst>
              <a:ext uri="{FF2B5EF4-FFF2-40B4-BE49-F238E27FC236}">
                <a16:creationId xmlns:a16="http://schemas.microsoft.com/office/drawing/2014/main" id="{5858589F-63E8-79C7-C46B-B724EB71235C}"/>
              </a:ext>
            </a:extLst>
          </p:cNvPr>
          <p:cNvSpPr txBox="1"/>
          <p:nvPr/>
        </p:nvSpPr>
        <p:spPr>
          <a:xfrm>
            <a:off x="10808292" y="2536953"/>
            <a:ext cx="641605" cy="369332"/>
          </a:xfrm>
          <a:prstGeom prst="rect">
            <a:avLst/>
          </a:prstGeom>
          <a:noFill/>
        </p:spPr>
        <p:txBody>
          <a:bodyPr wrap="square" rtlCol="0">
            <a:spAutoFit/>
          </a:bodyPr>
          <a:lstStyle/>
          <a:p>
            <a:r>
              <a:rPr lang="en-US" dirty="0"/>
              <a:t>h</a:t>
            </a:r>
          </a:p>
        </p:txBody>
      </p:sp>
      <p:sp>
        <p:nvSpPr>
          <p:cNvPr id="17" name="TextBox 16">
            <a:extLst>
              <a:ext uri="{FF2B5EF4-FFF2-40B4-BE49-F238E27FC236}">
                <a16:creationId xmlns:a16="http://schemas.microsoft.com/office/drawing/2014/main" id="{0B904BF4-DE3D-2B11-CE45-4D6FF071942A}"/>
              </a:ext>
            </a:extLst>
          </p:cNvPr>
          <p:cNvSpPr txBox="1"/>
          <p:nvPr/>
        </p:nvSpPr>
        <p:spPr>
          <a:xfrm>
            <a:off x="10768740" y="1676334"/>
            <a:ext cx="641605" cy="369332"/>
          </a:xfrm>
          <a:prstGeom prst="rect">
            <a:avLst/>
          </a:prstGeom>
          <a:noFill/>
        </p:spPr>
        <p:txBody>
          <a:bodyPr wrap="square" rtlCol="0">
            <a:spAutoFit/>
          </a:bodyPr>
          <a:lstStyle/>
          <a:p>
            <a:r>
              <a:rPr lang="en-US" dirty="0"/>
              <a:t>c</a:t>
            </a:r>
          </a:p>
        </p:txBody>
      </p:sp>
      <p:sp>
        <p:nvSpPr>
          <p:cNvPr id="18" name="TextBox 17">
            <a:extLst>
              <a:ext uri="{FF2B5EF4-FFF2-40B4-BE49-F238E27FC236}">
                <a16:creationId xmlns:a16="http://schemas.microsoft.com/office/drawing/2014/main" id="{A3FC3CE1-1021-727F-2903-5D58E6198446}"/>
              </a:ext>
            </a:extLst>
          </p:cNvPr>
          <p:cNvSpPr txBox="1"/>
          <p:nvPr/>
        </p:nvSpPr>
        <p:spPr>
          <a:xfrm>
            <a:off x="10768739" y="633688"/>
            <a:ext cx="641605" cy="369332"/>
          </a:xfrm>
          <a:prstGeom prst="rect">
            <a:avLst/>
          </a:prstGeom>
          <a:noFill/>
        </p:spPr>
        <p:txBody>
          <a:bodyPr wrap="square" rtlCol="0">
            <a:spAutoFit/>
          </a:bodyPr>
          <a:lstStyle/>
          <a:p>
            <a:r>
              <a:rPr lang="en-US" dirty="0"/>
              <a:t>c</a:t>
            </a:r>
          </a:p>
        </p:txBody>
      </p:sp>
      <p:sp>
        <p:nvSpPr>
          <p:cNvPr id="19" name="TextBox 18">
            <a:extLst>
              <a:ext uri="{FF2B5EF4-FFF2-40B4-BE49-F238E27FC236}">
                <a16:creationId xmlns:a16="http://schemas.microsoft.com/office/drawing/2014/main" id="{5B361BAD-7200-9097-17A0-6C164CE8C93C}"/>
              </a:ext>
            </a:extLst>
          </p:cNvPr>
          <p:cNvSpPr txBox="1"/>
          <p:nvPr/>
        </p:nvSpPr>
        <p:spPr>
          <a:xfrm>
            <a:off x="10550769" y="6348019"/>
            <a:ext cx="1139483" cy="369332"/>
          </a:xfrm>
          <a:prstGeom prst="rect">
            <a:avLst/>
          </a:prstGeom>
          <a:noFill/>
        </p:spPr>
        <p:txBody>
          <a:bodyPr wrap="square" rtlCol="0">
            <a:spAutoFit/>
          </a:bodyPr>
          <a:lstStyle/>
          <a:p>
            <a:r>
              <a:rPr lang="en-US" dirty="0"/>
              <a:t>(</a:t>
            </a:r>
            <a:r>
              <a:rPr lang="en-US" dirty="0" err="1"/>
              <a:t>hcc</a:t>
            </a:r>
            <a:r>
              <a:rPr lang="en-US" dirty="0"/>
              <a:t>)</a:t>
            </a:r>
            <a:r>
              <a:rPr lang="en-US" baseline="-25000" dirty="0"/>
              <a:t>2</a:t>
            </a:r>
            <a:endParaRPr lang="en-US" dirty="0"/>
          </a:p>
        </p:txBody>
      </p:sp>
    </p:spTree>
    <p:extLst>
      <p:ext uri="{BB962C8B-B14F-4D97-AF65-F5344CB8AC3E}">
        <p14:creationId xmlns:p14="http://schemas.microsoft.com/office/powerpoint/2010/main" val="1493038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392683-B45F-09C4-519A-3F38BD4B5428}"/>
              </a:ext>
            </a:extLst>
          </p:cNvPr>
          <p:cNvPicPr>
            <a:picLocks noChangeAspect="1"/>
          </p:cNvPicPr>
          <p:nvPr/>
        </p:nvPicPr>
        <p:blipFill>
          <a:blip r:embed="rId3"/>
          <a:stretch>
            <a:fillRect/>
          </a:stretch>
        </p:blipFill>
        <p:spPr>
          <a:xfrm>
            <a:off x="1371599" y="0"/>
            <a:ext cx="9158391" cy="6858000"/>
          </a:xfrm>
          <a:prstGeom prst="rect">
            <a:avLst/>
          </a:prstGeom>
        </p:spPr>
      </p:pic>
    </p:spTree>
    <p:extLst>
      <p:ext uri="{BB962C8B-B14F-4D97-AF65-F5344CB8AC3E}">
        <p14:creationId xmlns:p14="http://schemas.microsoft.com/office/powerpoint/2010/main" val="2896558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13_time_00484.5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F86FA8-5EAC-57A6-4964-FC951DC44194}"/>
              </a:ext>
            </a:extLst>
          </p:cNvPr>
          <p:cNvPicPr>
            <a:picLocks noChangeAspect="1"/>
          </p:cNvPicPr>
          <p:nvPr/>
        </p:nvPicPr>
        <p:blipFill>
          <a:blip r:embed="rId3"/>
          <a:stretch>
            <a:fillRect/>
          </a:stretch>
        </p:blipFill>
        <p:spPr>
          <a:xfrm>
            <a:off x="1375064" y="0"/>
            <a:ext cx="9028254" cy="6858000"/>
          </a:xfrm>
          <a:prstGeom prst="rect">
            <a:avLst/>
          </a:prstGeom>
        </p:spPr>
      </p:pic>
    </p:spTree>
    <p:extLst>
      <p:ext uri="{BB962C8B-B14F-4D97-AF65-F5344CB8AC3E}">
        <p14:creationId xmlns:p14="http://schemas.microsoft.com/office/powerpoint/2010/main" val="558552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68115A-2B7D-8731-E798-04D1CAA6ADD9}"/>
              </a:ext>
            </a:extLst>
          </p:cNvPr>
          <p:cNvPicPr>
            <a:picLocks noChangeAspect="1"/>
          </p:cNvPicPr>
          <p:nvPr/>
        </p:nvPicPr>
        <p:blipFill>
          <a:blip r:embed="rId3"/>
          <a:stretch>
            <a:fillRect/>
          </a:stretch>
        </p:blipFill>
        <p:spPr>
          <a:xfrm>
            <a:off x="1350818" y="0"/>
            <a:ext cx="9153988" cy="6733309"/>
          </a:xfrm>
          <a:prstGeom prst="rect">
            <a:avLst/>
          </a:prstGeom>
        </p:spPr>
      </p:pic>
    </p:spTree>
    <p:extLst>
      <p:ext uri="{BB962C8B-B14F-4D97-AF65-F5344CB8AC3E}">
        <p14:creationId xmlns:p14="http://schemas.microsoft.com/office/powerpoint/2010/main" val="3866931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891A0F-32E1-AF07-ED8B-7B2EE25A8A6E}"/>
              </a:ext>
            </a:extLst>
          </p:cNvPr>
          <p:cNvPicPr>
            <a:picLocks noChangeAspect="1"/>
          </p:cNvPicPr>
          <p:nvPr/>
        </p:nvPicPr>
        <p:blipFill>
          <a:blip r:embed="rId3"/>
          <a:stretch>
            <a:fillRect/>
          </a:stretch>
        </p:blipFill>
        <p:spPr>
          <a:xfrm>
            <a:off x="1485900" y="0"/>
            <a:ext cx="9042400" cy="6801914"/>
          </a:xfrm>
          <a:prstGeom prst="rect">
            <a:avLst/>
          </a:prstGeom>
        </p:spPr>
      </p:pic>
    </p:spTree>
    <p:extLst>
      <p:ext uri="{BB962C8B-B14F-4D97-AF65-F5344CB8AC3E}">
        <p14:creationId xmlns:p14="http://schemas.microsoft.com/office/powerpoint/2010/main" val="1409912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B99964-FE7C-82B6-D0F4-74FAE7E35EAD}"/>
              </a:ext>
            </a:extLst>
          </p:cNvPr>
          <p:cNvPicPr>
            <a:picLocks noChangeAspect="1"/>
          </p:cNvPicPr>
          <p:nvPr/>
        </p:nvPicPr>
        <p:blipFill>
          <a:blip r:embed="rId3"/>
          <a:stretch>
            <a:fillRect/>
          </a:stretch>
        </p:blipFill>
        <p:spPr>
          <a:xfrm>
            <a:off x="1295400" y="0"/>
            <a:ext cx="9989318" cy="6629400"/>
          </a:xfrm>
          <a:prstGeom prst="rect">
            <a:avLst/>
          </a:prstGeom>
        </p:spPr>
      </p:pic>
    </p:spTree>
    <p:extLst>
      <p:ext uri="{BB962C8B-B14F-4D97-AF65-F5344CB8AC3E}">
        <p14:creationId xmlns:p14="http://schemas.microsoft.com/office/powerpoint/2010/main" val="3887902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4261B4-EF09-9A6D-5D98-ED474B199F4C}"/>
              </a:ext>
            </a:extLst>
          </p:cNvPr>
          <p:cNvPicPr>
            <a:picLocks noChangeAspect="1"/>
          </p:cNvPicPr>
          <p:nvPr/>
        </p:nvPicPr>
        <p:blipFill>
          <a:blip r:embed="rId3"/>
          <a:stretch>
            <a:fillRect/>
          </a:stretch>
        </p:blipFill>
        <p:spPr>
          <a:xfrm>
            <a:off x="1206499" y="0"/>
            <a:ext cx="8838045" cy="6786134"/>
          </a:xfrm>
          <a:prstGeom prst="rect">
            <a:avLst/>
          </a:prstGeom>
        </p:spPr>
      </p:pic>
    </p:spTree>
    <p:extLst>
      <p:ext uri="{BB962C8B-B14F-4D97-AF65-F5344CB8AC3E}">
        <p14:creationId xmlns:p14="http://schemas.microsoft.com/office/powerpoint/2010/main" val="1518057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01_time_00387.5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740</TotalTime>
  <Words>2740</Words>
  <Application>Microsoft Macintosh PowerPoint</Application>
  <PresentationFormat>Widescreen</PresentationFormat>
  <Paragraphs>83</Paragraphs>
  <Slides>30</Slides>
  <Notes>27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Aptos</vt:lpstr>
      <vt:lpstr>Aptos Display</vt:lpstr>
      <vt:lpstr>Arial</vt:lpstr>
      <vt:lpstr>Office Theme</vt:lpstr>
      <vt:lpstr>Some Important Ternary and Quaternary 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Benjamin Wiley, Ph.D.</dc:creator>
  <cp:lastModifiedBy>Benjamin Wiley, Ph.D.</cp:lastModifiedBy>
  <cp:revision>8</cp:revision>
  <cp:lastPrinted>2025-09-23T13:54:21Z</cp:lastPrinted>
  <dcterms:created xsi:type="dcterms:W3CDTF">2025-09-15T13:38:08Z</dcterms:created>
  <dcterms:modified xsi:type="dcterms:W3CDTF">2025-09-23T13:54:51Z</dcterms:modified>
</cp:coreProperties>
</file>