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83" r:id="rId2"/>
    <p:sldId id="274" r:id="rId3"/>
    <p:sldId id="275" r:id="rId4"/>
    <p:sldId id="276" r:id="rId5"/>
    <p:sldId id="277" r:id="rId6"/>
    <p:sldId id="278" r:id="rId7"/>
    <p:sldId id="279" r:id="rId8"/>
    <p:sldId id="280" r:id="rId9"/>
    <p:sldId id="281" r:id="rId10"/>
    <p:sldId id="256" r:id="rId11"/>
    <p:sldId id="257" r:id="rId12"/>
    <p:sldId id="259" r:id="rId13"/>
    <p:sldId id="260" r:id="rId14"/>
    <p:sldId id="282" r:id="rId15"/>
    <p:sldId id="263" r:id="rId16"/>
    <p:sldId id="265" r:id="rId17"/>
    <p:sldId id="266" r:id="rId18"/>
    <p:sldId id="268" r:id="rId19"/>
    <p:sldId id="271" r:id="rId20"/>
    <p:sldId id="273" r:id="rId21"/>
    <p:sldId id="284" r:id="rId22"/>
    <p:sldId id="285" r:id="rId23"/>
    <p:sldId id="286" r:id="rId24"/>
    <p:sldId id="338" r:id="rId25"/>
    <p:sldId id="308" r:id="rId26"/>
    <p:sldId id="287" r:id="rId27"/>
    <p:sldId id="288" r:id="rId28"/>
    <p:sldId id="289" r:id="rId29"/>
    <p:sldId id="290" r:id="rId30"/>
    <p:sldId id="261" r:id="rId31"/>
    <p:sldId id="291" r:id="rId32"/>
    <p:sldId id="264" r:id="rId33"/>
    <p:sldId id="293" r:id="rId34"/>
    <p:sldId id="294" r:id="rId35"/>
    <p:sldId id="270" r:id="rId36"/>
    <p:sldId id="272" r:id="rId37"/>
    <p:sldId id="297" r:id="rId38"/>
    <p:sldId id="300" r:id="rId39"/>
    <p:sldId id="310" r:id="rId40"/>
    <p:sldId id="302" r:id="rId41"/>
    <p:sldId id="309" r:id="rId42"/>
    <p:sldId id="303" r:id="rId43"/>
    <p:sldId id="304" r:id="rId44"/>
    <p:sldId id="305" r:id="rId45"/>
    <p:sldId id="307" r:id="rId46"/>
    <p:sldId id="306" r:id="rId47"/>
    <p:sldId id="340" r:id="rId48"/>
    <p:sldId id="339" r:id="rId49"/>
    <p:sldId id="341" r:id="rId50"/>
    <p:sldId id="343" r:id="rId51"/>
    <p:sldId id="34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6"/>
    <p:restoredTop sz="76814"/>
  </p:normalViewPr>
  <p:slideViewPr>
    <p:cSldViewPr snapToGrid="0" snapToObjects="1">
      <p:cViewPr varScale="1">
        <p:scale>
          <a:sx n="72" d="100"/>
          <a:sy n="72" d="100"/>
        </p:scale>
        <p:origin x="240"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2EA0F-FB86-A845-9AAE-98EE9EE39FE4}"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F53D1-0BE6-7147-B943-A0E5E7912E23}" type="slidenum">
              <a:rPr lang="en-US" smtClean="0"/>
              <a:t>‹#›</a:t>
            </a:fld>
            <a:endParaRPr lang="en-US"/>
          </a:p>
        </p:txBody>
      </p:sp>
    </p:spTree>
    <p:extLst>
      <p:ext uri="{BB962C8B-B14F-4D97-AF65-F5344CB8AC3E}">
        <p14:creationId xmlns:p14="http://schemas.microsoft.com/office/powerpoint/2010/main" val="146589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linked empirical formulas to coordination numbers. The next step is to see how those coordination numbers define the </a:t>
            </a:r>
            <a:r>
              <a:rPr lang="en-US" i="1" dirty="0"/>
              <a:t>topology</a:t>
            </a:r>
            <a:r>
              <a:rPr lang="en-US" dirty="0"/>
              <a:t> of crystal structures—how atoms connect in </a:t>
            </a:r>
            <a:r>
              <a:rPr lang="en-US" i="1" dirty="0"/>
              <a:t>networks</a:t>
            </a:r>
            <a:r>
              <a:rPr lang="en-US" dirty="0"/>
              <a:t>. This framework is useful for simple binary compounds and especially for extended frameworks like zeolites and MOFs.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a:t>
            </a:fld>
            <a:endParaRPr lang="en-US"/>
          </a:p>
        </p:txBody>
      </p:sp>
    </p:spTree>
    <p:extLst>
      <p:ext uri="{BB962C8B-B14F-4D97-AF65-F5344CB8AC3E}">
        <p14:creationId xmlns:p14="http://schemas.microsoft.com/office/powerpoint/2010/main" val="81330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a:t>
            </a:r>
            <a:r>
              <a:rPr lang="en-US" b="1" dirty="0"/>
              <a:t>bcc net</a:t>
            </a:r>
            <a:r>
              <a:rPr lang="en-US" dirty="0"/>
              <a:t> and introduce site ordering, we obtain the </a:t>
            </a:r>
            <a:r>
              <a:rPr lang="en-US" b="1" dirty="0" err="1"/>
              <a:t>CsCl</a:t>
            </a:r>
            <a:r>
              <a:rPr lang="en-US" b="1" dirty="0"/>
              <a:t> structure</a:t>
            </a:r>
            <a:r>
              <a:rPr lang="en-US" dirty="0"/>
              <a:t>. Similarly, many familiar compound structures—</a:t>
            </a:r>
            <a:r>
              <a:rPr lang="en-US" b="1" dirty="0"/>
              <a:t>wurtzite, sphalerite, NaCl, </a:t>
            </a:r>
            <a:r>
              <a:rPr lang="en-US" b="1" dirty="0" err="1"/>
              <a:t>CsCl</a:t>
            </a:r>
            <a:r>
              <a:rPr lang="en-US" dirty="0"/>
              <a:t>—can be seen as ordered versions of high-symmetry </a:t>
            </a:r>
            <a:r>
              <a:rPr lang="en-US" dirty="0" err="1"/>
              <a:t>uninodal</a:t>
            </a:r>
            <a:r>
              <a:rPr lang="en-US" dirty="0"/>
              <a:t> nets.</a:t>
            </a:r>
          </a:p>
          <a:p>
            <a:r>
              <a:rPr lang="en-US" dirty="0"/>
              <a:t>Recall:</a:t>
            </a:r>
          </a:p>
          <a:p>
            <a:pPr>
              <a:buFont typeface="Arial" panose="020B0604020202020204" pitchFamily="34" charset="0"/>
              <a:buChar char="•"/>
            </a:pPr>
            <a:r>
              <a:rPr lang="en-US" b="1" dirty="0"/>
              <a:t>Sphalerite (ZnS)</a:t>
            </a:r>
            <a:r>
              <a:rPr lang="en-US" dirty="0"/>
              <a:t> = </a:t>
            </a:r>
            <a:r>
              <a:rPr lang="en-US" dirty="0" err="1"/>
              <a:t>ccp</a:t>
            </a:r>
            <a:r>
              <a:rPr lang="en-US" dirty="0"/>
              <a:t> array of anions with half of the tetrahedral holes filled.</a:t>
            </a:r>
          </a:p>
          <a:p>
            <a:pPr>
              <a:buFont typeface="Arial" panose="020B0604020202020204" pitchFamily="34" charset="0"/>
              <a:buChar char="•"/>
            </a:pPr>
            <a:r>
              <a:rPr lang="en-US" b="1" dirty="0"/>
              <a:t>NaCl</a:t>
            </a:r>
            <a:r>
              <a:rPr lang="en-US" dirty="0"/>
              <a:t> = </a:t>
            </a:r>
            <a:r>
              <a:rPr lang="en-US" dirty="0" err="1"/>
              <a:t>ccp</a:t>
            </a:r>
            <a:r>
              <a:rPr lang="en-US" dirty="0"/>
              <a:t> anions with all octahedral holes filled.</a:t>
            </a:r>
          </a:p>
          <a:p>
            <a:r>
              <a:rPr lang="en-US" dirty="0"/>
              <a:t>Thus, these compound structures can be derived either from close-packing arguments or by ordering symmetric </a:t>
            </a:r>
            <a:r>
              <a:rPr lang="en-US" dirty="0" err="1"/>
              <a:t>uninodal</a:t>
            </a:r>
            <a:r>
              <a:rPr lang="en-US" dirty="0"/>
              <a:t> nets.</a:t>
            </a:r>
          </a:p>
          <a:p>
            <a:endParaRPr lang="en-US" dirty="0"/>
          </a:p>
          <a:p>
            <a:r>
              <a:rPr lang="en-US" dirty="0"/>
              <a:t>A key point is </a:t>
            </a:r>
            <a:r>
              <a:rPr lang="en-US" b="1" dirty="0"/>
              <a:t>symmetry reduction</a:t>
            </a:r>
            <a:r>
              <a:rPr lang="en-US" dirty="0"/>
              <a:t> during ordering:</a:t>
            </a:r>
          </a:p>
          <a:p>
            <a:pPr>
              <a:buFont typeface="Arial" panose="020B0604020202020204" pitchFamily="34" charset="0"/>
              <a:buChar char="•"/>
            </a:pPr>
            <a:r>
              <a:rPr lang="en-US" b="1" dirty="0"/>
              <a:t>Diamond → Sphalerite</a:t>
            </a:r>
            <a:r>
              <a:rPr lang="en-US" dirty="0"/>
              <a:t>: same cell size, but symmetry drops from </a:t>
            </a:r>
            <a:r>
              <a:rPr lang="en-US" i="1" dirty="0"/>
              <a:t>m3̅m</a:t>
            </a:r>
            <a:r>
              <a:rPr lang="en-US" dirty="0"/>
              <a:t> to </a:t>
            </a:r>
            <a:r>
              <a:rPr lang="en-US" i="1" dirty="0"/>
              <a:t>4̅3m</a:t>
            </a:r>
            <a:r>
              <a:rPr lang="en-US" dirty="0"/>
              <a:t>.</a:t>
            </a:r>
          </a:p>
          <a:p>
            <a:pPr>
              <a:buFont typeface="Arial" panose="020B0604020202020204" pitchFamily="34" charset="0"/>
              <a:buChar char="•"/>
            </a:pPr>
            <a:r>
              <a:rPr lang="en-US" b="1" dirty="0" err="1"/>
              <a:t>Lonsdaleite</a:t>
            </a:r>
            <a:r>
              <a:rPr lang="en-US" b="1" dirty="0"/>
              <a:t> → Wurtzite</a:t>
            </a:r>
            <a:r>
              <a:rPr lang="en-US" dirty="0"/>
              <a:t>: same cell size, but symmetry drops from </a:t>
            </a:r>
            <a:r>
              <a:rPr lang="en-US" i="1" dirty="0"/>
              <a:t>6/mmm</a:t>
            </a:r>
            <a:r>
              <a:rPr lang="en-US" dirty="0"/>
              <a:t> to </a:t>
            </a:r>
            <a:r>
              <a:rPr lang="en-US" i="1" dirty="0"/>
              <a:t>6mm</a:t>
            </a:r>
            <a:r>
              <a:rPr lang="en-US" dirty="0"/>
              <a:t>.</a:t>
            </a:r>
          </a:p>
          <a:p>
            <a:pPr>
              <a:buFont typeface="Arial" panose="020B0604020202020204" pitchFamily="34" charset="0"/>
              <a:buChar char="•"/>
            </a:pPr>
            <a:r>
              <a:rPr lang="en-US" dirty="0"/>
              <a:t>This happens because in the element nets, all sites are equivalent, but ordering creates inequivalent sites and eliminates some symmetry operations.</a:t>
            </a:r>
          </a:p>
          <a:p>
            <a:endParaRPr lang="en-US" dirty="0"/>
          </a:p>
          <a:p>
            <a:r>
              <a:rPr lang="en-US" dirty="0"/>
              <a:t>For </a:t>
            </a:r>
            <a:r>
              <a:rPr lang="en-US" b="1" dirty="0"/>
              <a:t>primitive cubic → NaCl</a:t>
            </a:r>
            <a:r>
              <a:rPr lang="en-US" dirty="0"/>
              <a:t> and </a:t>
            </a:r>
            <a:r>
              <a:rPr lang="en-US" b="1" dirty="0"/>
              <a:t>bcc → </a:t>
            </a:r>
            <a:r>
              <a:rPr lang="en-US" b="1" dirty="0" err="1"/>
              <a:t>CsCl</a:t>
            </a:r>
            <a:r>
              <a:rPr lang="en-US" dirty="0"/>
              <a:t>:</a:t>
            </a:r>
          </a:p>
          <a:p>
            <a:pPr>
              <a:buFont typeface="Arial" panose="020B0604020202020204" pitchFamily="34" charset="0"/>
              <a:buChar char="•"/>
            </a:pPr>
            <a:r>
              <a:rPr lang="en-US" dirty="0"/>
              <a:t>The </a:t>
            </a:r>
            <a:r>
              <a:rPr lang="en-US" b="1" dirty="0"/>
              <a:t>point symmetry remains m3̅m</a:t>
            </a:r>
            <a:r>
              <a:rPr lang="en-US" dirty="0"/>
              <a:t>, but translational symmetry changes.</a:t>
            </a:r>
          </a:p>
          <a:p>
            <a:pPr>
              <a:buFont typeface="Arial" panose="020B0604020202020204" pitchFamily="34" charset="0"/>
              <a:buChar char="•"/>
            </a:pPr>
            <a:r>
              <a:rPr lang="en-US" b="1" dirty="0"/>
              <a:t>pc → NaCl</a:t>
            </a:r>
            <a:r>
              <a:rPr lang="en-US" dirty="0"/>
              <a:t>: unit cell doubles in all three directions, moving from primitive cubic to </a:t>
            </a:r>
            <a:r>
              <a:rPr lang="en-US" dirty="0" err="1"/>
              <a:t>fcc</a:t>
            </a:r>
            <a:r>
              <a:rPr lang="en-US" dirty="0"/>
              <a:t> Bravais lattice.</a:t>
            </a:r>
          </a:p>
          <a:p>
            <a:pPr>
              <a:buFont typeface="Arial" panose="020B0604020202020204" pitchFamily="34" charset="0"/>
              <a:buChar char="•"/>
            </a:pPr>
            <a:r>
              <a:rPr lang="en-US" b="1" dirty="0"/>
              <a:t>bcc → </a:t>
            </a:r>
            <a:r>
              <a:rPr lang="en-US" b="1" dirty="0" err="1"/>
              <a:t>CsCl</a:t>
            </a:r>
            <a:r>
              <a:rPr lang="en-US" dirty="0"/>
              <a:t>: unit cell size unchanged, but the body-centered lattice becomes primitive cubic.</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10</a:t>
            </a:fld>
            <a:endParaRPr lang="en-US"/>
          </a:p>
        </p:txBody>
      </p:sp>
    </p:spTree>
    <p:extLst>
      <p:ext uri="{BB962C8B-B14F-4D97-AF65-F5344CB8AC3E}">
        <p14:creationId xmlns:p14="http://schemas.microsoft.com/office/powerpoint/2010/main" val="211719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we can go from an element in a unilateral net to a compound is that we could do something called network expansion. And by that, I mean we're going to keep the same vertices but we're going to change the linker.</a:t>
            </a:r>
          </a:p>
        </p:txBody>
      </p:sp>
      <p:sp>
        <p:nvSpPr>
          <p:cNvPr id="4" name="Slide Number Placeholder 3"/>
          <p:cNvSpPr>
            <a:spLocks noGrp="1"/>
          </p:cNvSpPr>
          <p:nvPr>
            <p:ph type="sldNum" sz="quarter" idx="5"/>
          </p:nvPr>
        </p:nvSpPr>
        <p:spPr/>
        <p:txBody>
          <a:bodyPr/>
          <a:lstStyle/>
          <a:p>
            <a:fld id="{A51F53D1-0BE6-7147-B943-A0E5E7912E23}" type="slidenum">
              <a:rPr lang="en-US" smtClean="0"/>
              <a:t>11</a:t>
            </a:fld>
            <a:endParaRPr lang="en-US"/>
          </a:p>
        </p:txBody>
      </p:sp>
    </p:spTree>
    <p:extLst>
      <p:ext uri="{BB962C8B-B14F-4D97-AF65-F5344CB8AC3E}">
        <p14:creationId xmlns:p14="http://schemas.microsoft.com/office/powerpoint/2010/main" val="82337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take the lawn-</a:t>
            </a:r>
            <a:r>
              <a:rPr lang="en-US" dirty="0" err="1"/>
              <a:t>stallite</a:t>
            </a:r>
            <a:r>
              <a:rPr lang="en-US" dirty="0"/>
              <a:t> structure and we were to put an oxygen atom as the linker between the two silicon say, then we would get one of the polymorphs of SiO2. This is called the </a:t>
            </a:r>
            <a:r>
              <a:rPr lang="en-US" dirty="0" err="1"/>
              <a:t>tritomide</a:t>
            </a:r>
            <a:r>
              <a:rPr lang="en-US" dirty="0"/>
              <a:t> structure and it's hexagon.</a:t>
            </a:r>
          </a:p>
        </p:txBody>
      </p:sp>
      <p:sp>
        <p:nvSpPr>
          <p:cNvPr id="4" name="Slide Number Placeholder 3"/>
          <p:cNvSpPr>
            <a:spLocks noGrp="1"/>
          </p:cNvSpPr>
          <p:nvPr>
            <p:ph type="sldNum" sz="quarter" idx="5"/>
          </p:nvPr>
        </p:nvSpPr>
        <p:spPr/>
        <p:txBody>
          <a:bodyPr/>
          <a:lstStyle/>
          <a:p>
            <a:fld id="{A51F53D1-0BE6-7147-B943-A0E5E7912E23}" type="slidenum">
              <a:rPr lang="en-US" smtClean="0"/>
              <a:t>12</a:t>
            </a:fld>
            <a:endParaRPr lang="en-US"/>
          </a:p>
        </p:txBody>
      </p:sp>
    </p:spTree>
    <p:extLst>
      <p:ext uri="{BB962C8B-B14F-4D97-AF65-F5344CB8AC3E}">
        <p14:creationId xmlns:p14="http://schemas.microsoft.com/office/powerpoint/2010/main" val="347973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diamond structure and put an oxygen atom between each silicon right at the midpoint of the bond, we would get what's called the idealized crystal-belite structure. And that's another polymorph of SiO2. </a:t>
            </a:r>
          </a:p>
        </p:txBody>
      </p:sp>
      <p:sp>
        <p:nvSpPr>
          <p:cNvPr id="4" name="Slide Number Placeholder 3"/>
          <p:cNvSpPr>
            <a:spLocks noGrp="1"/>
          </p:cNvSpPr>
          <p:nvPr>
            <p:ph type="sldNum" sz="quarter" idx="5"/>
          </p:nvPr>
        </p:nvSpPr>
        <p:spPr/>
        <p:txBody>
          <a:bodyPr/>
          <a:lstStyle/>
          <a:p>
            <a:fld id="{A51F53D1-0BE6-7147-B943-A0E5E7912E23}" type="slidenum">
              <a:rPr lang="en-US" smtClean="0"/>
              <a:t>13</a:t>
            </a:fld>
            <a:endParaRPr lang="en-US"/>
          </a:p>
        </p:txBody>
      </p:sp>
    </p:spTree>
    <p:extLst>
      <p:ext uri="{BB962C8B-B14F-4D97-AF65-F5344CB8AC3E}">
        <p14:creationId xmlns:p14="http://schemas.microsoft.com/office/powerpoint/2010/main" val="344934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a:t>
            </a:r>
            <a:r>
              <a:rPr lang="en-US" b="1" dirty="0"/>
              <a:t>primitive cubic net</a:t>
            </a:r>
            <a:r>
              <a:rPr lang="en-US" dirty="0"/>
              <a:t> and place oxygen atoms between the vertices, we obtain the </a:t>
            </a:r>
            <a:r>
              <a:rPr lang="en-US" b="1" dirty="0" err="1"/>
              <a:t>ReO</a:t>
            </a:r>
            <a:r>
              <a:rPr lang="en-US" b="1" dirty="0"/>
              <a:t>₃ structure</a:t>
            </a:r>
            <a:r>
              <a:rPr lang="en-US" dirty="0"/>
              <a:t>.</a:t>
            </a:r>
          </a:p>
          <a:p>
            <a:pPr>
              <a:buFont typeface="Arial" panose="020B0604020202020204" pitchFamily="34" charset="0"/>
              <a:buChar char="•"/>
            </a:pPr>
            <a:r>
              <a:rPr lang="en-US" dirty="0"/>
              <a:t>Adding a large cation at the cube center converts this into the </a:t>
            </a:r>
            <a:r>
              <a:rPr lang="en-US" b="1" dirty="0"/>
              <a:t>perovskite structure</a:t>
            </a:r>
            <a:r>
              <a:rPr lang="en-US" dirty="0"/>
              <a:t>, one of the most important ternary structure types (we’ll return to this later).</a:t>
            </a:r>
          </a:p>
          <a:p>
            <a:pPr>
              <a:buFont typeface="Arial" panose="020B0604020202020204" pitchFamily="34" charset="0"/>
              <a:buChar char="•"/>
            </a:pPr>
            <a:r>
              <a:rPr lang="en-US" dirty="0"/>
              <a:t>As another example, </a:t>
            </a:r>
            <a:r>
              <a:rPr lang="en-US" b="1" dirty="0" err="1"/>
              <a:t>Na₃N</a:t>
            </a:r>
            <a:r>
              <a:rPr lang="en-US" dirty="0"/>
              <a:t> (though unstable) was eventually synthesized and found to adopt the </a:t>
            </a:r>
            <a:r>
              <a:rPr lang="en-US" b="1" dirty="0" err="1"/>
              <a:t>ReO</a:t>
            </a:r>
            <a:r>
              <a:rPr lang="en-US" b="1" dirty="0"/>
              <a:t>₃-type</a:t>
            </a:r>
            <a:r>
              <a:rPr lang="en-US" dirty="0"/>
              <a:t> structure, with nitrogen at cube corners, each surrounded by six sodium atoms. This highlights the </a:t>
            </a:r>
            <a:r>
              <a:rPr lang="en-US" b="1" dirty="0"/>
              <a:t>2-coordinate nature of sodium</a:t>
            </a:r>
            <a:r>
              <a:rPr lang="en-US" dirty="0"/>
              <a:t> in this arrangement. Na would be the red atoms and N would be the blue. 1 atoms from all the corners, 3 atoms from all the edges. </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14</a:t>
            </a:fld>
            <a:endParaRPr lang="en-US"/>
          </a:p>
        </p:txBody>
      </p:sp>
    </p:spTree>
    <p:extLst>
      <p:ext uri="{BB962C8B-B14F-4D97-AF65-F5344CB8AC3E}">
        <p14:creationId xmlns:p14="http://schemas.microsoft.com/office/powerpoint/2010/main" val="46480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modification we can make to a network is </a:t>
            </a:r>
            <a:r>
              <a:rPr lang="en-US" b="1" dirty="0"/>
              <a:t>decoration</a:t>
            </a:r>
            <a:r>
              <a:rPr lang="en-US" dirty="0"/>
              <a:t>—replacing some or all vertices with more complex groups of atoms.</a:t>
            </a:r>
          </a:p>
          <a:p>
            <a:r>
              <a:rPr lang="en-US" dirty="0"/>
              <a:t>Example:</a:t>
            </a:r>
          </a:p>
          <a:p>
            <a:pPr>
              <a:buFont typeface="Arial" panose="020B0604020202020204" pitchFamily="34" charset="0"/>
              <a:buChar char="•"/>
            </a:pPr>
            <a:r>
              <a:rPr lang="en-US" dirty="0"/>
              <a:t>The </a:t>
            </a:r>
            <a:r>
              <a:rPr lang="en-US" b="1" dirty="0" err="1"/>
              <a:t>CsCl</a:t>
            </a:r>
            <a:r>
              <a:rPr lang="en-US" b="1" dirty="0"/>
              <a:t> structure</a:t>
            </a:r>
            <a:r>
              <a:rPr lang="en-US" dirty="0"/>
              <a:t> (also seen in </a:t>
            </a:r>
            <a:r>
              <a:rPr lang="en-US" dirty="0" err="1"/>
              <a:t>CaTe</a:t>
            </a:r>
            <a:r>
              <a:rPr lang="en-US" dirty="0"/>
              <a:t>).</a:t>
            </a:r>
          </a:p>
          <a:p>
            <a:pPr>
              <a:buFont typeface="Arial" panose="020B0604020202020204" pitchFamily="34" charset="0"/>
              <a:buChar char="•"/>
            </a:pPr>
            <a:r>
              <a:rPr lang="en-US" dirty="0"/>
              <a:t>If the Te²⁻ ion is replaced with a </a:t>
            </a:r>
            <a:r>
              <a:rPr lang="en-US" b="1" dirty="0"/>
              <a:t>B₆ cluster</a:t>
            </a:r>
            <a:r>
              <a:rPr lang="en-US" dirty="0"/>
              <a:t>, the result is </a:t>
            </a:r>
            <a:r>
              <a:rPr lang="en-US" b="1" dirty="0" err="1"/>
              <a:t>CaB</a:t>
            </a:r>
            <a:r>
              <a:rPr lang="en-US" b="1" dirty="0"/>
              <a:t>₆</a:t>
            </a:r>
            <a:r>
              <a:rPr lang="en-US" dirty="0"/>
              <a:t>.</a:t>
            </a:r>
          </a:p>
          <a:p>
            <a:r>
              <a:rPr lang="en-US" dirty="0"/>
              <a:t>This transformation is an example of </a:t>
            </a:r>
            <a:r>
              <a:rPr lang="en-US" b="1" dirty="0"/>
              <a:t>decorating a network</a:t>
            </a:r>
            <a:r>
              <a:rPr lang="en-US" dirty="0"/>
              <a:t> by substituting simple vertices with polyatomic groups.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15</a:t>
            </a:fld>
            <a:endParaRPr lang="en-US"/>
          </a:p>
        </p:txBody>
      </p:sp>
    </p:spTree>
    <p:extLst>
      <p:ext uri="{BB962C8B-B14F-4D97-AF65-F5344CB8AC3E}">
        <p14:creationId xmlns:p14="http://schemas.microsoft.com/office/powerpoint/2010/main" val="25211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r>
              <a:rPr lang="en-US" b="1" dirty="0" err="1"/>
              <a:t>Cu₂O</a:t>
            </a:r>
            <a:endParaRPr lang="en-US" dirty="0"/>
          </a:p>
          <a:p>
            <a:pPr>
              <a:buFont typeface="Arial" panose="020B0604020202020204" pitchFamily="34" charset="0"/>
              <a:buChar char="•"/>
            </a:pPr>
            <a:r>
              <a:rPr lang="en-US" dirty="0"/>
              <a:t>Oxygen is 4-coordinate (tetrahedral).</a:t>
            </a:r>
          </a:p>
          <a:p>
            <a:pPr>
              <a:buFont typeface="Arial" panose="020B0604020202020204" pitchFamily="34" charset="0"/>
              <a:buChar char="•"/>
            </a:pPr>
            <a:r>
              <a:rPr lang="en-US" dirty="0"/>
              <a:t>Cu⁺ is 2-coordinate (linear).</a:t>
            </a:r>
          </a:p>
          <a:p>
            <a:pPr>
              <a:buFont typeface="Arial" panose="020B0604020202020204" pitchFamily="34" charset="0"/>
              <a:buChar char="•"/>
            </a:pPr>
            <a:r>
              <a:rPr lang="en-US" dirty="0"/>
              <a:t>This resembles the </a:t>
            </a:r>
            <a:r>
              <a:rPr lang="el-GR" b="1" dirty="0"/>
              <a:t>β-</a:t>
            </a:r>
            <a:r>
              <a:rPr lang="en-US" b="1" dirty="0"/>
              <a:t>cristobalite (</a:t>
            </a:r>
            <a:r>
              <a:rPr lang="en-US" b="1" dirty="0" err="1"/>
              <a:t>SiO</a:t>
            </a:r>
            <a:r>
              <a:rPr lang="en-US" b="1" dirty="0"/>
              <a:t>₂)</a:t>
            </a:r>
            <a:r>
              <a:rPr lang="en-US" dirty="0"/>
              <a:t> network but with cations and anions switched.</a:t>
            </a:r>
            <a:br>
              <a:rPr lang="en-US" dirty="0"/>
            </a:br>
            <a:endParaRPr lang="en-US" dirty="0"/>
          </a:p>
          <a:p>
            <a:r>
              <a:rPr lang="en-US" dirty="0"/>
              <a:t>However, </a:t>
            </a:r>
            <a:r>
              <a:rPr lang="en-US" dirty="0" err="1"/>
              <a:t>Cu₂O</a:t>
            </a:r>
            <a:r>
              <a:rPr lang="en-US" dirty="0"/>
              <a:t> differs because its structure consists of </a:t>
            </a:r>
            <a:r>
              <a:rPr lang="en-US" b="1" dirty="0"/>
              <a:t>two interpenetrating cristobalite-like nets</a:t>
            </a:r>
            <a:r>
              <a:rPr lang="en-US" dirty="0"/>
              <a:t>:</a:t>
            </a:r>
          </a:p>
          <a:p>
            <a:pPr>
              <a:buFont typeface="Arial" panose="020B0604020202020204" pitchFamily="34" charset="0"/>
              <a:buChar char="•"/>
            </a:pPr>
            <a:r>
              <a:rPr lang="en-US" dirty="0"/>
              <a:t>One network contains the pink O and green Cu atoms.</a:t>
            </a:r>
          </a:p>
          <a:p>
            <a:pPr>
              <a:buFont typeface="Arial" panose="020B0604020202020204" pitchFamily="34" charset="0"/>
              <a:buChar char="•"/>
            </a:pPr>
            <a:r>
              <a:rPr lang="en-US" dirty="0"/>
              <a:t>The other contains the red O and copper-colored Cu atoms.</a:t>
            </a:r>
          </a:p>
          <a:p>
            <a:pPr>
              <a:buFont typeface="Arial" panose="020B0604020202020204" pitchFamily="34" charset="0"/>
              <a:buChar char="•"/>
            </a:pPr>
            <a:r>
              <a:rPr lang="en-US" dirty="0"/>
              <a:t>These two frameworks do not connect to each other.</a:t>
            </a:r>
          </a:p>
          <a:p>
            <a:pPr>
              <a:buFont typeface="Arial" panose="020B0604020202020204" pitchFamily="34" charset="0"/>
              <a:buChar char="•"/>
            </a:pPr>
            <a:endParaRPr lang="en-US" dirty="0"/>
          </a:p>
          <a:p>
            <a:r>
              <a:rPr lang="en-US" dirty="0"/>
              <a:t>Interpenetration is especially important in </a:t>
            </a:r>
            <a:r>
              <a:rPr lang="en-US" b="1" dirty="0"/>
              <a:t>framework structures with large pores</a:t>
            </a:r>
            <a:r>
              <a:rPr lang="en-US" dirty="0"/>
              <a:t>, since multiple networks can weave through the same volume, reducing available pore space.</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16</a:t>
            </a:fld>
            <a:endParaRPr lang="en-US"/>
          </a:p>
        </p:txBody>
      </p:sp>
    </p:spTree>
    <p:extLst>
      <p:ext uri="{BB962C8B-B14F-4D97-AF65-F5344CB8AC3E}">
        <p14:creationId xmlns:p14="http://schemas.microsoft.com/office/powerpoint/2010/main" val="204525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several key </a:t>
            </a:r>
            <a:r>
              <a:rPr lang="en-US" b="1" dirty="0"/>
              <a:t>binodal networks</a:t>
            </a:r>
            <a:r>
              <a:rPr lang="en-US" dirty="0"/>
              <a:t>. Earlier we saw how elemental </a:t>
            </a:r>
            <a:r>
              <a:rPr lang="en-US" dirty="0" err="1"/>
              <a:t>uninodal</a:t>
            </a:r>
            <a:r>
              <a:rPr lang="en-US" dirty="0"/>
              <a:t> nets can be converted to compounds through </a:t>
            </a:r>
            <a:r>
              <a:rPr lang="en-US" b="1" dirty="0"/>
              <a:t>site ordering</a:t>
            </a:r>
            <a:r>
              <a:rPr lang="en-US" dirty="0"/>
              <a:t> or </a:t>
            </a:r>
            <a:r>
              <a:rPr lang="en-US" b="1" dirty="0"/>
              <a:t>network expansion</a:t>
            </a:r>
            <a:r>
              <a:rPr lang="en-US" dirty="0"/>
              <a:t>. But those same structures can also be described directly as </a:t>
            </a:r>
            <a:r>
              <a:rPr lang="en-US" b="1" dirty="0"/>
              <a:t>binodal nets</a:t>
            </a:r>
            <a:r>
              <a:rPr lang="en-US" dirty="0"/>
              <a:t>.</a:t>
            </a:r>
          </a:p>
          <a:p>
            <a:r>
              <a:rPr lang="en-US" dirty="0"/>
              <a:t>Examples:</a:t>
            </a:r>
          </a:p>
          <a:p>
            <a:pPr>
              <a:buFont typeface="Arial" panose="020B0604020202020204" pitchFamily="34" charset="0"/>
              <a:buChar char="•"/>
            </a:pPr>
            <a:r>
              <a:rPr lang="en-US" b="1" dirty="0"/>
              <a:t>Sphalerite and Wurtzite</a:t>
            </a:r>
            <a:r>
              <a:rPr lang="en-US" dirty="0"/>
              <a:t>: derived from diamond and </a:t>
            </a:r>
            <a:r>
              <a:rPr lang="en-US" dirty="0" err="1"/>
              <a:t>lonsdaleite</a:t>
            </a:r>
            <a:r>
              <a:rPr lang="en-US" dirty="0"/>
              <a:t> nets, but ordered into binary compounds → </a:t>
            </a:r>
            <a:r>
              <a:rPr lang="en-US" b="1" dirty="0"/>
              <a:t>4–4 binodal nets</a:t>
            </a:r>
            <a:r>
              <a:rPr lang="en-US" dirty="0"/>
              <a:t>.</a:t>
            </a:r>
          </a:p>
          <a:p>
            <a:pPr>
              <a:buFont typeface="Arial" panose="020B0604020202020204" pitchFamily="34" charset="0"/>
              <a:buChar char="•"/>
            </a:pPr>
            <a:r>
              <a:rPr lang="en-US" b="1" dirty="0" err="1"/>
              <a:t>SiO</a:t>
            </a:r>
            <a:r>
              <a:rPr lang="en-US" b="1" dirty="0"/>
              <a:t>₂ polymorphs</a:t>
            </a:r>
            <a:r>
              <a:rPr lang="en-US" dirty="0"/>
              <a:t>: connectivity balance gives Si (4-coordinate, tetrahedral) and O (2-coordinate, linear), producing cristobalite, tridymite, etc.</a:t>
            </a:r>
          </a:p>
          <a:p>
            <a:pPr>
              <a:buFont typeface="Arial" panose="020B0604020202020204" pitchFamily="34" charset="0"/>
              <a:buChar char="•"/>
            </a:pPr>
            <a:r>
              <a:rPr lang="en-US" b="1" dirty="0" err="1"/>
              <a:t>Si₃N</a:t>
            </a:r>
            <a:r>
              <a:rPr lang="en-US" b="1" dirty="0"/>
              <a:t>₄</a:t>
            </a:r>
            <a:r>
              <a:rPr lang="en-US" dirty="0"/>
              <a:t>: Si is tetrahedral (CN=4), N must be 3-coordinate, giving triangular vertices → the silicon nitride net.</a:t>
            </a:r>
          </a:p>
          <a:p>
            <a:r>
              <a:rPr lang="en-US" dirty="0"/>
              <a:t>Important point: </a:t>
            </a:r>
            <a:r>
              <a:rPr lang="en-US" b="1" dirty="0"/>
              <a:t>coordination number does not uniquely define geometry</a:t>
            </a:r>
            <a:r>
              <a:rPr lang="en-US" dirty="0"/>
              <a:t>.</a:t>
            </a:r>
          </a:p>
          <a:p>
            <a:pPr>
              <a:buFont typeface="Arial" panose="020B0604020202020204" pitchFamily="34" charset="0"/>
              <a:buChar char="•"/>
            </a:pPr>
            <a:r>
              <a:rPr lang="en-US" dirty="0"/>
              <a:t>CN=4 usually → tetrahedron, but sometimes square planar.</a:t>
            </a:r>
          </a:p>
          <a:p>
            <a:pPr>
              <a:buFont typeface="Arial" panose="020B0604020202020204" pitchFamily="34" charset="0"/>
              <a:buChar char="•"/>
            </a:pPr>
            <a:r>
              <a:rPr lang="en-US" dirty="0"/>
              <a:t>Squares + triangles → </a:t>
            </a:r>
            <a:r>
              <a:rPr lang="en-US" dirty="0" err="1"/>
              <a:t>Pt₃O</a:t>
            </a:r>
            <a:r>
              <a:rPr lang="en-US" dirty="0"/>
              <a:t>₄ structure.</a:t>
            </a:r>
          </a:p>
          <a:p>
            <a:pPr>
              <a:buFont typeface="Arial" panose="020B0604020202020204" pitchFamily="34" charset="0"/>
              <a:buChar char="•"/>
            </a:pPr>
            <a:r>
              <a:rPr lang="en-US" dirty="0"/>
              <a:t>Squares + squares → </a:t>
            </a:r>
            <a:r>
              <a:rPr lang="en-US" dirty="0" err="1"/>
              <a:t>Nb₂O</a:t>
            </a:r>
            <a:r>
              <a:rPr lang="en-US" dirty="0"/>
              <a:t> structure.</a:t>
            </a:r>
          </a:p>
          <a:p>
            <a:pPr>
              <a:buFont typeface="Arial" panose="020B0604020202020204" pitchFamily="34" charset="0"/>
              <a:buChar char="•"/>
            </a:pPr>
            <a:r>
              <a:rPr lang="en-US" dirty="0"/>
              <a:t>Squares + tetrahedra → </a:t>
            </a:r>
            <a:r>
              <a:rPr lang="en-US" dirty="0" err="1"/>
              <a:t>Cu₂O</a:t>
            </a:r>
            <a:r>
              <a:rPr lang="en-US" dirty="0"/>
              <a:t> or </a:t>
            </a:r>
            <a:r>
              <a:rPr lang="en-US" dirty="0" err="1"/>
              <a:t>PtS.</a:t>
            </a:r>
            <a:endParaRPr lang="en-US" dirty="0"/>
          </a:p>
          <a:p>
            <a:endParaRPr lang="en-US" dirty="0"/>
          </a:p>
          <a:p>
            <a:r>
              <a:rPr lang="en-US" dirty="0"/>
              <a:t>Other examples from </a:t>
            </a:r>
            <a:r>
              <a:rPr lang="en-US" b="1" dirty="0"/>
              <a:t>octahedral cations</a:t>
            </a:r>
            <a:r>
              <a:rPr lang="en-US" dirty="0"/>
              <a:t>:</a:t>
            </a:r>
          </a:p>
          <a:p>
            <a:pPr>
              <a:buFont typeface="Arial" panose="020B0604020202020204" pitchFamily="34" charset="0"/>
              <a:buChar char="•"/>
            </a:pPr>
            <a:r>
              <a:rPr lang="en-US" dirty="0"/>
              <a:t>Octahedron + linear → </a:t>
            </a:r>
            <a:r>
              <a:rPr lang="en-US" dirty="0" err="1"/>
              <a:t>ReO</a:t>
            </a:r>
            <a:r>
              <a:rPr lang="en-US" dirty="0"/>
              <a:t>₃.</a:t>
            </a:r>
          </a:p>
          <a:p>
            <a:pPr>
              <a:buFont typeface="Arial" panose="020B0604020202020204" pitchFamily="34" charset="0"/>
              <a:buChar char="•"/>
            </a:pPr>
            <a:r>
              <a:rPr lang="en-US" dirty="0"/>
              <a:t>Octahedron + triangle → rutile/anatase (</a:t>
            </a:r>
            <a:r>
              <a:rPr lang="en-US" dirty="0" err="1"/>
              <a:t>TiO</a:t>
            </a:r>
            <a:r>
              <a:rPr lang="en-US" dirty="0"/>
              <a:t>₂).</a:t>
            </a:r>
          </a:p>
          <a:p>
            <a:pPr>
              <a:buFont typeface="Arial" panose="020B0604020202020204" pitchFamily="34" charset="0"/>
              <a:buChar char="•"/>
            </a:pPr>
            <a:r>
              <a:rPr lang="en-US" dirty="0"/>
              <a:t>Octahedron + tetrahedron → corundum.</a:t>
            </a:r>
          </a:p>
          <a:p>
            <a:pPr>
              <a:buFont typeface="Arial" panose="020B0604020202020204" pitchFamily="34" charset="0"/>
              <a:buChar char="•"/>
            </a:pPr>
            <a:r>
              <a:rPr lang="en-US" dirty="0"/>
              <a:t>Octahedron + octahedron → rock salt.</a:t>
            </a:r>
          </a:p>
          <a:p>
            <a:pPr>
              <a:buFont typeface="Arial" panose="020B0604020202020204" pitchFamily="34" charset="0"/>
              <a:buChar char="•"/>
            </a:pPr>
            <a:r>
              <a:rPr lang="en-US" dirty="0"/>
              <a:t>Octahedron + trigonal prism → </a:t>
            </a:r>
            <a:r>
              <a:rPr lang="en-US" dirty="0" err="1"/>
              <a:t>NiAs</a:t>
            </a:r>
            <a:r>
              <a:rPr lang="en-US" dirty="0"/>
              <a:t>.</a:t>
            </a:r>
          </a:p>
          <a:p>
            <a:endParaRPr lang="en-US" dirty="0"/>
          </a:p>
          <a:p>
            <a:r>
              <a:rPr lang="en-US" dirty="0"/>
              <a:t>Finally, some cations act as </a:t>
            </a:r>
            <a:r>
              <a:rPr lang="en-US" b="1" dirty="0"/>
              <a:t>cubic vertices</a:t>
            </a:r>
            <a:r>
              <a:rPr lang="en-US" dirty="0"/>
              <a:t>. As n and m increase (higher coordination numbers), the number of possible nets decreases.</a:t>
            </a:r>
          </a:p>
          <a:p>
            <a:r>
              <a:rPr lang="en-US" dirty="0"/>
              <a:t>Thus, binodal nets provide a systematic way to connect empirical formulas, coordination numbers, and real crystal structures.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17</a:t>
            </a:fld>
            <a:endParaRPr lang="en-US"/>
          </a:p>
        </p:txBody>
      </p:sp>
    </p:spTree>
    <p:extLst>
      <p:ext uri="{BB962C8B-B14F-4D97-AF65-F5344CB8AC3E}">
        <p14:creationId xmlns:p14="http://schemas.microsoft.com/office/powerpoint/2010/main" val="1010818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some </a:t>
            </a:r>
            <a:r>
              <a:rPr lang="en-US" b="1" dirty="0"/>
              <a:t>4–4 nets</a:t>
            </a:r>
            <a:r>
              <a:rPr lang="en-US" dirty="0"/>
              <a:t> with square-planar cations:</a:t>
            </a:r>
          </a:p>
          <a:p>
            <a:pPr>
              <a:buFont typeface="Arial" panose="020B0604020202020204" pitchFamily="34" charset="0"/>
              <a:buChar char="•"/>
            </a:pPr>
            <a:r>
              <a:rPr lang="en-US" b="1" dirty="0"/>
              <a:t>Cuprite (</a:t>
            </a:r>
            <a:r>
              <a:rPr lang="en-US" b="1" dirty="0" err="1"/>
              <a:t>Cu₂O</a:t>
            </a:r>
            <a:r>
              <a:rPr lang="en-US" b="1" dirty="0"/>
              <a:t>)</a:t>
            </a:r>
            <a:r>
              <a:rPr lang="en-US" dirty="0"/>
              <a:t>: square-planar Pt²⁺ (in </a:t>
            </a:r>
            <a:r>
              <a:rPr lang="en-US" dirty="0" err="1"/>
              <a:t>PtS</a:t>
            </a:r>
            <a:r>
              <a:rPr lang="en-US" dirty="0"/>
              <a:t>) with tetrahedral S²⁻.</a:t>
            </a:r>
          </a:p>
          <a:p>
            <a:pPr>
              <a:buFont typeface="Arial" panose="020B0604020202020204" pitchFamily="34" charset="0"/>
              <a:buChar char="•"/>
            </a:pPr>
            <a:r>
              <a:rPr lang="en-US" b="1" dirty="0" err="1"/>
              <a:t>Nb₂O</a:t>
            </a:r>
            <a:r>
              <a:rPr lang="en-US" dirty="0"/>
              <a:t>: unusual case with both Nb and O in </a:t>
            </a:r>
            <a:r>
              <a:rPr lang="en-US" b="1" dirty="0"/>
              <a:t>square-planar coordination</a:t>
            </a:r>
            <a:r>
              <a:rPr lang="en-US" dirty="0"/>
              <a:t>.</a:t>
            </a:r>
          </a:p>
          <a:p>
            <a:endParaRPr lang="en-US" dirty="0"/>
          </a:p>
          <a:p>
            <a:r>
              <a:rPr lang="en-US" dirty="0"/>
              <a:t>If we treat all vertices as equivalent, the </a:t>
            </a:r>
            <a:r>
              <a:rPr lang="en-US" dirty="0" err="1"/>
              <a:t>Nb₂O</a:t>
            </a:r>
            <a:r>
              <a:rPr lang="en-US" dirty="0"/>
              <a:t> net becomes a </a:t>
            </a:r>
            <a:r>
              <a:rPr lang="en-US" b="1" dirty="0"/>
              <a:t>regular network</a:t>
            </a:r>
            <a:r>
              <a:rPr lang="en-US" dirty="0"/>
              <a:t>: all vertices, edges, and angles are the same. This makes it the </a:t>
            </a:r>
            <a:r>
              <a:rPr lang="en-US" b="1" dirty="0"/>
              <a:t>fifth and final example of a regular 3D network</a:t>
            </a:r>
            <a:r>
              <a:rPr lang="en-US" dirty="0"/>
              <a:t>.</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18</a:t>
            </a:fld>
            <a:endParaRPr lang="en-US"/>
          </a:p>
        </p:txBody>
      </p:sp>
    </p:spTree>
    <p:extLst>
      <p:ext uri="{BB962C8B-B14F-4D97-AF65-F5344CB8AC3E}">
        <p14:creationId xmlns:p14="http://schemas.microsoft.com/office/powerpoint/2010/main" val="116198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6–3 nets</a:t>
            </a:r>
            <a:r>
              <a:rPr lang="en-US" dirty="0"/>
              <a:t> that describe </a:t>
            </a:r>
            <a:r>
              <a:rPr lang="en-US" b="1" dirty="0" err="1"/>
              <a:t>TiO</a:t>
            </a:r>
            <a:r>
              <a:rPr lang="en-US" b="1" dirty="0"/>
              <a:t>₂ structures</a:t>
            </a:r>
            <a:r>
              <a:rPr lang="en-US" dirty="0"/>
              <a:t>, the two most common are:</a:t>
            </a:r>
          </a:p>
          <a:p>
            <a:pPr>
              <a:buFont typeface="Arial" panose="020B0604020202020204" pitchFamily="34" charset="0"/>
              <a:buChar char="•"/>
            </a:pPr>
            <a:r>
              <a:rPr lang="en-US" b="1" dirty="0"/>
              <a:t>Rutile (left)</a:t>
            </a:r>
            <a:r>
              <a:rPr lang="en-US" dirty="0"/>
              <a:t>: Ti is octahedral; O is nearly trigonal planar but slightly distorted. Site symmetry of O is </a:t>
            </a:r>
            <a:r>
              <a:rPr lang="en-US" i="1" dirty="0" err="1"/>
              <a:t>C₂v</a:t>
            </a:r>
            <a:r>
              <a:rPr lang="en-US" i="1" dirty="0"/>
              <a:t> (2mm)</a:t>
            </a:r>
            <a:r>
              <a:rPr lang="en-US" dirty="0"/>
              <a:t>.</a:t>
            </a:r>
          </a:p>
          <a:p>
            <a:pPr>
              <a:buFont typeface="Arial" panose="020B0604020202020204" pitchFamily="34" charset="0"/>
              <a:buChar char="•"/>
            </a:pPr>
            <a:r>
              <a:rPr lang="en-US" b="1" dirty="0"/>
              <a:t>Anatase (right)</a:t>
            </a:r>
            <a:r>
              <a:rPr lang="en-US" dirty="0"/>
              <a:t>: Ti is octahedral; O is clearly 3-coordinate but geometry is closer to </a:t>
            </a:r>
            <a:r>
              <a:rPr lang="en-US" b="1" dirty="0"/>
              <a:t>T-shaped</a:t>
            </a:r>
            <a:r>
              <a:rPr lang="en-US" dirty="0"/>
              <a:t> than trigonal planar.</a:t>
            </a:r>
          </a:p>
          <a:p>
            <a:pPr>
              <a:buFont typeface="Arial" panose="020B0604020202020204" pitchFamily="34" charset="0"/>
              <a:buChar char="•"/>
            </a:pPr>
            <a:r>
              <a:rPr lang="en-US" b="1" dirty="0"/>
              <a:t>Brookite</a:t>
            </a:r>
            <a:r>
              <a:rPr lang="en-US" dirty="0"/>
              <a:t>: a high-pressure </a:t>
            </a:r>
            <a:r>
              <a:rPr lang="en-US" dirty="0" err="1"/>
              <a:t>TiO</a:t>
            </a:r>
            <a:r>
              <a:rPr lang="en-US" dirty="0"/>
              <a:t>₂ polymorph, also based on the 6–3 net.</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19</a:t>
            </a:fld>
            <a:endParaRPr lang="en-US"/>
          </a:p>
        </p:txBody>
      </p:sp>
    </p:spTree>
    <p:extLst>
      <p:ext uri="{BB962C8B-B14F-4D97-AF65-F5344CB8AC3E}">
        <p14:creationId xmlns:p14="http://schemas.microsoft.com/office/powerpoint/2010/main" val="169635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key terms:</a:t>
            </a:r>
          </a:p>
          <a:p>
            <a:pPr>
              <a:buFont typeface="Arial" panose="020B0604020202020204" pitchFamily="34" charset="0"/>
              <a:buChar char="•"/>
            </a:pPr>
            <a:r>
              <a:rPr lang="en-US" b="1" dirty="0"/>
              <a:t>Vertex</a:t>
            </a:r>
            <a:r>
              <a:rPr lang="en-US" dirty="0"/>
              <a:t> = linking point (usually an atom, but in complex structures can be a cluster).</a:t>
            </a:r>
          </a:p>
          <a:p>
            <a:pPr>
              <a:buFont typeface="Arial" panose="020B0604020202020204" pitchFamily="34" charset="0"/>
              <a:buChar char="•"/>
            </a:pPr>
            <a:r>
              <a:rPr lang="en-US" b="1" dirty="0"/>
              <a:t>Edge/Linker</a:t>
            </a:r>
            <a:r>
              <a:rPr lang="en-US" dirty="0"/>
              <a:t> = connection between vertices. In simple compounds this is a bond, but it may also be an atom (e.g., oxygen in zeolites), a polyatomic anion (e.g., CN⁻ in Prussian blue), or a larger molecule (e.g., dicarboxylic acid in MOFs).</a:t>
            </a:r>
          </a:p>
          <a:p>
            <a:endParaRPr lang="en-US" dirty="0"/>
          </a:p>
          <a:p>
            <a:r>
              <a:rPr lang="en-US" dirty="0"/>
              <a:t>We describe structures as networks of vertices and linkers.</a:t>
            </a:r>
          </a:p>
          <a:p>
            <a:pPr>
              <a:buFont typeface="Arial" panose="020B0604020202020204" pitchFamily="34" charset="0"/>
              <a:buChar char="•"/>
            </a:pPr>
            <a:r>
              <a:rPr lang="en-US" dirty="0"/>
              <a:t>Networks with identical vertices = </a:t>
            </a:r>
            <a:r>
              <a:rPr lang="en-US" b="1" dirty="0" err="1"/>
              <a:t>uninodal</a:t>
            </a:r>
            <a:r>
              <a:rPr lang="en-US" dirty="0"/>
              <a:t>.</a:t>
            </a:r>
          </a:p>
          <a:p>
            <a:pPr>
              <a:buFont typeface="Arial" panose="020B0604020202020204" pitchFamily="34" charset="0"/>
              <a:buChar char="•"/>
            </a:pPr>
            <a:r>
              <a:rPr lang="en-US" dirty="0"/>
              <a:t>Networks with two kinds of vertices = </a:t>
            </a:r>
            <a:r>
              <a:rPr lang="en-US" b="1" dirty="0"/>
              <a:t>binodal</a:t>
            </a:r>
            <a:r>
              <a:rPr lang="en-US" dirty="0"/>
              <a:t>.</a:t>
            </a:r>
          </a:p>
          <a:p>
            <a:pPr>
              <a:buFont typeface="Arial" panose="020B0604020202020204" pitchFamily="34" charset="0"/>
              <a:buChar char="•"/>
            </a:pPr>
            <a:r>
              <a:rPr lang="en-US" dirty="0"/>
              <a:t>Example: </a:t>
            </a:r>
            <a:r>
              <a:rPr lang="en-US" dirty="0" err="1"/>
              <a:t>TiO</a:t>
            </a:r>
            <a:r>
              <a:rPr lang="en-US" dirty="0"/>
              <a:t>₂ has Ti (6-coordinate) and O (3-coordinate), forming a 6–3 binodal net.</a:t>
            </a:r>
          </a:p>
          <a:p>
            <a:endParaRPr lang="en-US" dirty="0"/>
          </a:p>
          <a:p>
            <a:r>
              <a:rPr lang="en-US" dirty="0"/>
              <a:t>Some networks are highly symmetric, with all vertices, edges, and angles equivalent. These are </a:t>
            </a:r>
            <a:r>
              <a:rPr lang="en-US" b="1" dirty="0"/>
              <a:t>regular networks</a:t>
            </a:r>
            <a:r>
              <a:rPr lang="en-US" dirty="0"/>
              <a:t>.</a:t>
            </a:r>
          </a:p>
          <a:p>
            <a:r>
              <a:rPr lang="en-US" dirty="0"/>
              <a:t>While infinitely many topologies exist, crystal chemistry relies on a finite, well-studied set. The foundational reference is by Michael O’Keeffe and Omar </a:t>
            </a:r>
            <a:r>
              <a:rPr lang="en-US" dirty="0" err="1"/>
              <a:t>Yaghi</a:t>
            </a:r>
            <a:r>
              <a:rPr lang="en-US" dirty="0"/>
              <a:t> (2001), with many follow-ups</a:t>
            </a:r>
            <a:r>
              <a:rPr lang="en-US"/>
              <a:t>. </a:t>
            </a:r>
          </a:p>
          <a:p>
            <a:r>
              <a:rPr lang="en-US"/>
              <a:t>A </a:t>
            </a:r>
            <a:r>
              <a:rPr lang="en-US" dirty="0"/>
              <a:t>deep understanding of this field is especially valuable for work on MOFs and zeolites, though here we focus on the basics.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a:t>
            </a:fld>
            <a:endParaRPr lang="en-US"/>
          </a:p>
        </p:txBody>
      </p:sp>
    </p:spTree>
    <p:extLst>
      <p:ext uri="{BB962C8B-B14F-4D97-AF65-F5344CB8AC3E}">
        <p14:creationId xmlns:p14="http://schemas.microsoft.com/office/powerpoint/2010/main" val="68507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take a closer look at </a:t>
            </a:r>
            <a:r>
              <a:rPr lang="en-US" b="1" dirty="0"/>
              <a:t>corundum (</a:t>
            </a:r>
            <a:r>
              <a:rPr lang="en-US" b="1" dirty="0" err="1"/>
              <a:t>Al₂O</a:t>
            </a:r>
            <a:r>
              <a:rPr lang="en-US" b="1" dirty="0"/>
              <a:t>₃)</a:t>
            </a:r>
            <a:r>
              <a:rPr lang="en-US" dirty="0"/>
              <a:t>.</a:t>
            </a:r>
          </a:p>
          <a:p>
            <a:pPr>
              <a:buFont typeface="Arial" panose="020B0604020202020204" pitchFamily="34" charset="0"/>
              <a:buChar char="•"/>
            </a:pPr>
            <a:r>
              <a:rPr lang="en-US" dirty="0"/>
              <a:t>Structure: hexagonal close-packed array of O²⁻ with Al³⁺ filling </a:t>
            </a:r>
            <a:r>
              <a:rPr lang="en-US" b="1" dirty="0"/>
              <a:t>two-thirds of the octahedral sites</a:t>
            </a:r>
            <a:r>
              <a:rPr lang="en-US" dirty="0"/>
              <a:t>. The vacancies are ordered so the Al cations shift apart from each other.</a:t>
            </a:r>
          </a:p>
          <a:p>
            <a:pPr>
              <a:buFont typeface="Arial" panose="020B0604020202020204" pitchFamily="34" charset="0"/>
              <a:buChar char="•"/>
            </a:pPr>
            <a:r>
              <a:rPr lang="en-US" dirty="0"/>
              <a:t>Coordination:</a:t>
            </a:r>
          </a:p>
          <a:p>
            <a:pPr>
              <a:buFont typeface="Arial" panose="020B0604020202020204" pitchFamily="34" charset="0"/>
              <a:buChar char="•"/>
            </a:pPr>
            <a:r>
              <a:rPr lang="en-US" dirty="0"/>
              <a:t>Al is </a:t>
            </a:r>
            <a:r>
              <a:rPr lang="en-US" b="1" dirty="0"/>
              <a:t>octahedral</a:t>
            </a:r>
            <a:r>
              <a:rPr lang="en-US" dirty="0"/>
              <a:t>,</a:t>
            </a:r>
          </a:p>
          <a:p>
            <a:pPr>
              <a:buFont typeface="Arial" panose="020B0604020202020204" pitchFamily="34" charset="0"/>
              <a:buChar char="•"/>
            </a:pPr>
            <a:r>
              <a:rPr lang="en-US" dirty="0"/>
              <a:t>O is </a:t>
            </a:r>
            <a:r>
              <a:rPr lang="en-US" b="1" dirty="0"/>
              <a:t>tetrahedral</a:t>
            </a:r>
            <a:r>
              <a:rPr lang="en-US" dirty="0"/>
              <a:t>.</a:t>
            </a:r>
          </a:p>
          <a:p>
            <a:pPr>
              <a:buFont typeface="Arial" panose="020B0604020202020204" pitchFamily="34" charset="0"/>
              <a:buChar char="•"/>
            </a:pPr>
            <a:r>
              <a:rPr lang="en-US" dirty="0"/>
              <a:t>These are among the two most common coordination environments in inorganic chemistry.</a:t>
            </a:r>
          </a:p>
          <a:p>
            <a:r>
              <a:rPr lang="en-US" dirty="0"/>
              <a:t>However, the network is not perfectly symmetric:</a:t>
            </a:r>
          </a:p>
          <a:p>
            <a:pPr>
              <a:buFont typeface="Arial" panose="020B0604020202020204" pitchFamily="34" charset="0"/>
              <a:buChar char="•"/>
            </a:pPr>
            <a:r>
              <a:rPr lang="en-US" dirty="0"/>
              <a:t>Corundum is </a:t>
            </a:r>
            <a:r>
              <a:rPr lang="en-US" b="1" dirty="0"/>
              <a:t>rhombohedral, not cubic</a:t>
            </a:r>
            <a:r>
              <a:rPr lang="en-US" dirty="0"/>
              <a:t>, so neither the octahedra nor tetrahedra are ideal.</a:t>
            </a:r>
          </a:p>
          <a:p>
            <a:pPr>
              <a:buFont typeface="Arial" panose="020B0604020202020204" pitchFamily="34" charset="0"/>
              <a:buChar char="•"/>
            </a:pPr>
            <a:r>
              <a:rPr lang="en-US" dirty="0"/>
              <a:t>Al octahedra are noticeably distorted, and the O tetrahedra are highly distorted as well.</a:t>
            </a:r>
          </a:p>
          <a:p>
            <a:r>
              <a:rPr lang="en-US" dirty="0"/>
              <a:t>This distortion reflects the lower symmetry of the rhombohedral space group compared to cubic structures, where perfect octahedral or tetrahedral coordination would occur.</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20</a:t>
            </a:fld>
            <a:endParaRPr lang="en-US"/>
          </a:p>
        </p:txBody>
      </p:sp>
    </p:spTree>
    <p:extLst>
      <p:ext uri="{BB962C8B-B14F-4D97-AF65-F5344CB8AC3E}">
        <p14:creationId xmlns:p14="http://schemas.microsoft.com/office/powerpoint/2010/main" val="151886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22</a:t>
            </a:fld>
            <a:endParaRPr lang="en-US"/>
          </a:p>
        </p:txBody>
      </p:sp>
    </p:spTree>
    <p:extLst>
      <p:ext uri="{BB962C8B-B14F-4D97-AF65-F5344CB8AC3E}">
        <p14:creationId xmlns:p14="http://schemas.microsoft.com/office/powerpoint/2010/main" val="3383107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build on networks to study </a:t>
            </a:r>
            <a:r>
              <a:rPr lang="en-US" b="1" dirty="0"/>
              <a:t>silicates</a:t>
            </a:r>
            <a:r>
              <a:rPr lang="en-US" dirty="0"/>
              <a:t> and </a:t>
            </a:r>
            <a:r>
              <a:rPr lang="en-US" b="1" dirty="0"/>
              <a:t>microporous solids</a:t>
            </a:r>
            <a:r>
              <a:rPr lang="en-US" dirty="0"/>
              <a:t> like </a:t>
            </a:r>
            <a:r>
              <a:rPr lang="en-US" b="1" dirty="0"/>
              <a:t>zeolites</a:t>
            </a:r>
            <a:r>
              <a:rPr lang="en-US" dirty="0"/>
              <a:t> and </a:t>
            </a:r>
            <a:r>
              <a:rPr lang="en-US" b="1" dirty="0"/>
              <a:t>MOFs</a:t>
            </a:r>
            <a:r>
              <a:rPr lang="en-US" dirty="0"/>
              <a:t>.</a:t>
            </a:r>
          </a:p>
          <a:p>
            <a:pPr>
              <a:buFont typeface="Arial" panose="020B0604020202020204" pitchFamily="34" charset="0"/>
              <a:buChar char="•"/>
            </a:pPr>
            <a:r>
              <a:rPr lang="en-US" b="1" dirty="0"/>
              <a:t>Silicates</a:t>
            </a:r>
            <a:r>
              <a:rPr lang="en-US" dirty="0"/>
              <a:t>: most abundant minerals in Earth’s crust, representing a huge fraction of known inorganic structures.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about 30–35% of all known inorganic crystal structures are silicates</a:t>
            </a:r>
            <a:r>
              <a:rPr lang="en-US" dirty="0"/>
              <a:t>.</a:t>
            </a:r>
          </a:p>
          <a:p>
            <a:pPr>
              <a:buFont typeface="Arial" panose="020B0604020202020204" pitchFamily="34" charset="0"/>
              <a:buChar char="•"/>
            </a:pPr>
            <a:r>
              <a:rPr lang="en-US" b="1" dirty="0"/>
              <a:t>Common features</a:t>
            </a:r>
            <a:r>
              <a:rPr lang="en-US" dirty="0"/>
              <a:t>:</a:t>
            </a:r>
          </a:p>
          <a:p>
            <a:pPr>
              <a:buFont typeface="Arial" panose="020B0604020202020204" pitchFamily="34" charset="0"/>
              <a:buChar char="•"/>
            </a:pPr>
            <a:r>
              <a:rPr lang="en-US" dirty="0"/>
              <a:t>Almost all contain </a:t>
            </a:r>
            <a:r>
              <a:rPr lang="en-US" b="1" dirty="0"/>
              <a:t>Si⁴⁺ tetrahedrally coordinated by O²⁻</a:t>
            </a:r>
            <a:r>
              <a:rPr lang="en-US" dirty="0"/>
              <a:t>.</a:t>
            </a:r>
          </a:p>
          <a:p>
            <a:pPr>
              <a:buFont typeface="Arial" panose="020B0604020202020204" pitchFamily="34" charset="0"/>
              <a:buChar char="•"/>
            </a:pPr>
            <a:r>
              <a:rPr lang="en-US" dirty="0"/>
              <a:t>Tetrahedra connect </a:t>
            </a:r>
            <a:r>
              <a:rPr lang="en-US" b="1" dirty="0"/>
              <a:t>only by corner-sharing</a:t>
            </a:r>
            <a:r>
              <a:rPr lang="en-US" dirty="0"/>
              <a:t> (not edge- or face-sharing).</a:t>
            </a:r>
          </a:p>
          <a:p>
            <a:pPr>
              <a:buFont typeface="Arial" panose="020B0604020202020204" pitchFamily="34" charset="0"/>
              <a:buChar char="•"/>
            </a:pPr>
            <a:r>
              <a:rPr lang="en-US" b="1" dirty="0"/>
              <a:t>Implication</a:t>
            </a:r>
            <a:r>
              <a:rPr lang="en-US" dirty="0"/>
              <a:t>: Because tetrahedra are the building blocks and corner-sharing is the rule, the </a:t>
            </a:r>
            <a:r>
              <a:rPr lang="en-US" b="1" dirty="0" err="1"/>
              <a:t>O:Si</a:t>
            </a:r>
            <a:r>
              <a:rPr lang="en-US" b="1" dirty="0"/>
              <a:t> ratio</a:t>
            </a:r>
            <a:r>
              <a:rPr lang="en-US" dirty="0"/>
              <a:t> directly reflects how tetrahedra are connected, and becomes a useful tool for analyzing silicate formulas.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25</a:t>
            </a:fld>
            <a:endParaRPr lang="en-US"/>
          </a:p>
        </p:txBody>
      </p:sp>
    </p:spTree>
    <p:extLst>
      <p:ext uri="{BB962C8B-B14F-4D97-AF65-F5344CB8AC3E}">
        <p14:creationId xmlns:p14="http://schemas.microsoft.com/office/powerpoint/2010/main" val="2090583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a:t>
            </a:r>
            <a:r>
              <a:rPr lang="en-US" dirty="0" err="1"/>
              <a:t>Nikle</a:t>
            </a:r>
            <a:r>
              <a:rPr lang="en-US" dirty="0"/>
              <a:t> formula using one silicate example: </a:t>
            </a:r>
            <a:r>
              <a:rPr lang="en-US" b="1" dirty="0" err="1"/>
              <a:t>Sc₂Si₂O</a:t>
            </a:r>
            <a:r>
              <a:rPr lang="en-US" b="1" dirty="0"/>
              <a:t>₇</a:t>
            </a:r>
            <a:r>
              <a:rPr lang="en-US" dirty="0"/>
              <a:t>. We can think of this as Sc³⁺ cations and polyatomic </a:t>
            </a:r>
            <a:r>
              <a:rPr lang="en-US" dirty="0" err="1"/>
              <a:t>Si₂O</a:t>
            </a:r>
            <a:r>
              <a:rPr lang="en-US" dirty="0"/>
              <a:t>₇⁶⁻ anions. In the crystal, each </a:t>
            </a:r>
            <a:r>
              <a:rPr lang="en-US" dirty="0" err="1"/>
              <a:t>Si₂O</a:t>
            </a:r>
            <a:r>
              <a:rPr lang="en-US" dirty="0"/>
              <a:t>₇ group consists of two </a:t>
            </a:r>
            <a:r>
              <a:rPr lang="en-US" dirty="0" err="1"/>
              <a:t>SiO</a:t>
            </a:r>
            <a:r>
              <a:rPr lang="en-US" dirty="0"/>
              <a:t>₄ tetrahedra sharing a vertex—called a </a:t>
            </a:r>
            <a:r>
              <a:rPr lang="en-US" b="1" dirty="0" err="1"/>
              <a:t>pyrosilicate</a:t>
            </a:r>
            <a:r>
              <a:rPr lang="en-US" b="1" dirty="0"/>
              <a:t> ion</a:t>
            </a:r>
            <a:r>
              <a:rPr lang="en-US" dirty="0"/>
              <a:t>.</a:t>
            </a:r>
          </a:p>
          <a:p>
            <a:r>
              <a:rPr lang="en-US" dirty="0"/>
              <a:t>The </a:t>
            </a:r>
            <a:r>
              <a:rPr lang="en-US" dirty="0" err="1"/>
              <a:t>Nikle</a:t>
            </a:r>
            <a:r>
              <a:rPr lang="en-US" dirty="0"/>
              <a:t> formula expresses this as</a:t>
            </a:r>
            <a:br>
              <a:rPr lang="en-US" dirty="0"/>
            </a:br>
            <a:r>
              <a:rPr lang="en-US" dirty="0"/>
              <a:t>{</a:t>
            </a:r>
            <a:r>
              <a:rPr lang="en-US" dirty="0" err="1"/>
              <a:t>SiO</a:t>
            </a:r>
            <a:r>
              <a:rPr lang="en-US" dirty="0"/>
              <a:t>}_3/1 + O/2</a:t>
            </a:r>
          </a:p>
          <a:p>
            <a:r>
              <a:rPr lang="en-US" dirty="0"/>
              <a:t>Here’s what it means:</a:t>
            </a:r>
          </a:p>
          <a:p>
            <a:pPr>
              <a:buFont typeface="Arial" panose="020B0604020202020204" pitchFamily="34" charset="0"/>
              <a:buChar char="•"/>
            </a:pPr>
            <a:r>
              <a:rPr lang="en-US" dirty="0"/>
              <a:t>The first atom is the cation at the polyhedron center (silicon in the tetrahedron).</a:t>
            </a:r>
          </a:p>
          <a:p>
            <a:pPr>
              <a:buFont typeface="Arial" panose="020B0604020202020204" pitchFamily="34" charset="0"/>
              <a:buChar char="•"/>
            </a:pPr>
            <a:r>
              <a:rPr lang="en-US" dirty="0"/>
              <a:t>The fractions describe anions:</a:t>
            </a:r>
          </a:p>
          <a:p>
            <a:pPr>
              <a:buFont typeface="Arial" panose="020B0604020202020204" pitchFamily="34" charset="0"/>
              <a:buChar char="•"/>
            </a:pPr>
            <a:r>
              <a:rPr lang="en-US" b="1" dirty="0"/>
              <a:t>3/1</a:t>
            </a:r>
            <a:r>
              <a:rPr lang="en-US" dirty="0"/>
              <a:t> = three “terminal” oxygens bonded only to one silicon (not shared).</a:t>
            </a:r>
          </a:p>
          <a:p>
            <a:pPr>
              <a:buFont typeface="Arial" panose="020B0604020202020204" pitchFamily="34" charset="0"/>
              <a:buChar char="•"/>
            </a:pPr>
            <a:r>
              <a:rPr lang="en-US" b="1" dirty="0"/>
              <a:t>1/2</a:t>
            </a:r>
            <a:r>
              <a:rPr lang="en-US" dirty="0"/>
              <a:t> = one “bridging” oxygen shared between two tetrahedra.</a:t>
            </a:r>
          </a:p>
          <a:p>
            <a:r>
              <a:rPr lang="en-US" dirty="0"/>
              <a:t>Adding the numerators (3 + 1 = 4) gives the coordination number of Si (tetrahedral). Adding the full values (3 + ½ = 3.5) gives the effective </a:t>
            </a:r>
            <a:r>
              <a:rPr lang="en-US" dirty="0" err="1"/>
              <a:t>Si:O</a:t>
            </a:r>
            <a:r>
              <a:rPr lang="en-US" dirty="0"/>
              <a:t> ratio, matching the </a:t>
            </a:r>
            <a:r>
              <a:rPr lang="en-US" b="1" dirty="0"/>
              <a:t>3.5 oxygens per silicon</a:t>
            </a:r>
            <a:r>
              <a:rPr lang="en-US" dirty="0"/>
              <a:t> in </a:t>
            </a:r>
            <a:r>
              <a:rPr lang="en-US" dirty="0" err="1"/>
              <a:t>Sc₂Si₂O</a:t>
            </a:r>
            <a:r>
              <a:rPr lang="en-US" dirty="0"/>
              <a:t>₇.</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26</a:t>
            </a:fld>
            <a:endParaRPr lang="en-US"/>
          </a:p>
        </p:txBody>
      </p:sp>
    </p:spTree>
    <p:extLst>
      <p:ext uri="{BB962C8B-B14F-4D97-AF65-F5344CB8AC3E}">
        <p14:creationId xmlns:p14="http://schemas.microsoft.com/office/powerpoint/2010/main" val="65859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the </a:t>
            </a:r>
            <a:r>
              <a:rPr lang="en-US" dirty="0" err="1"/>
              <a:t>Nikle</a:t>
            </a:r>
            <a:r>
              <a:rPr lang="en-US" dirty="0"/>
              <a:t> formula, we can examine oxygen-to-silicon ratios in silicates. When every corner of each </a:t>
            </a:r>
            <a:r>
              <a:rPr lang="en-US" dirty="0" err="1"/>
              <a:t>SiO</a:t>
            </a:r>
            <a:r>
              <a:rPr lang="en-US" dirty="0"/>
              <a:t>₄ tetrahedron is shared, as in </a:t>
            </a:r>
            <a:r>
              <a:rPr lang="en-US" dirty="0" err="1"/>
              <a:t>SiO</a:t>
            </a:r>
            <a:r>
              <a:rPr lang="en-US" dirty="0"/>
              <a:t>₂ polymorphs, the </a:t>
            </a:r>
            <a:r>
              <a:rPr lang="en-US" dirty="0" err="1"/>
              <a:t>Nikle</a:t>
            </a:r>
            <a:r>
              <a:rPr lang="en-US" dirty="0"/>
              <a:t> formula is </a:t>
            </a:r>
            <a:r>
              <a:rPr lang="en-US" dirty="0" err="1"/>
              <a:t>SiO</a:t>
            </a:r>
            <a:r>
              <a:rPr lang="en-US" dirty="0"/>
              <a:t>₄/2, giving an </a:t>
            </a:r>
            <a:r>
              <a:rPr lang="en-US" dirty="0" err="1"/>
              <a:t>O:Si</a:t>
            </a:r>
            <a:r>
              <a:rPr lang="en-US" dirty="0"/>
              <a:t> ratio of 2:1. This indicates a 3D network of corner-connected tetrahedra. At the other extreme, an </a:t>
            </a:r>
            <a:r>
              <a:rPr lang="en-US" dirty="0" err="1"/>
              <a:t>O:Si</a:t>
            </a:r>
            <a:r>
              <a:rPr lang="en-US" dirty="0"/>
              <a:t> ratio of 4:1 means no oxygens are shared, producing isolated tetrahedra, as in zircon (</a:t>
            </a:r>
            <a:r>
              <a:rPr lang="en-US" dirty="0" err="1"/>
              <a:t>ZrSiO</a:t>
            </a:r>
            <a:r>
              <a:rPr lang="en-US" dirty="0"/>
              <a:t>₄).</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27</a:t>
            </a:fld>
            <a:endParaRPr lang="en-US"/>
          </a:p>
        </p:txBody>
      </p:sp>
    </p:spTree>
    <p:extLst>
      <p:ext uri="{BB962C8B-B14F-4D97-AF65-F5344CB8AC3E}">
        <p14:creationId xmlns:p14="http://schemas.microsoft.com/office/powerpoint/2010/main" val="58009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learn from intermediate oxygen to silicon ratios? Well, if it's 2.5, that would correspond to 1 terminal oxygen and 3 bridging or shared oxygens. When you have that combination, the most common structural motif is going to be a 2-dimensional sheet of corner connected tetrahedra.</a:t>
            </a:r>
          </a:p>
        </p:txBody>
      </p:sp>
      <p:sp>
        <p:nvSpPr>
          <p:cNvPr id="4" name="Slide Number Placeholder 3"/>
          <p:cNvSpPr>
            <a:spLocks noGrp="1"/>
          </p:cNvSpPr>
          <p:nvPr>
            <p:ph type="sldNum" sz="quarter" idx="5"/>
          </p:nvPr>
        </p:nvSpPr>
        <p:spPr/>
        <p:txBody>
          <a:bodyPr/>
          <a:lstStyle/>
          <a:p>
            <a:fld id="{A51F53D1-0BE6-7147-B943-A0E5E7912E23}" type="slidenum">
              <a:rPr lang="en-US" smtClean="0"/>
              <a:t>28</a:t>
            </a:fld>
            <a:endParaRPr lang="en-US"/>
          </a:p>
        </p:txBody>
      </p:sp>
    </p:spTree>
    <p:extLst>
      <p:ext uri="{BB962C8B-B14F-4D97-AF65-F5344CB8AC3E}">
        <p14:creationId xmlns:p14="http://schemas.microsoft.com/office/powerpoint/2010/main" val="2840581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an oxygen to silicon ratio of 3, that is 2 terminal oxygens and 2 bridging oxygens, there's a variety of structural motifs that can give you that, most notably an infinite one-d chain. And when you have 3.5 oxygens for every silicon, that would be 3 terminal oxygens and 1 bridging oxygen. You have this dimers of corner connected tetrahedra that we saw on the last slide. </a:t>
            </a:r>
          </a:p>
        </p:txBody>
      </p:sp>
      <p:sp>
        <p:nvSpPr>
          <p:cNvPr id="4" name="Slide Number Placeholder 3"/>
          <p:cNvSpPr>
            <a:spLocks noGrp="1"/>
          </p:cNvSpPr>
          <p:nvPr>
            <p:ph type="sldNum" sz="quarter" idx="5"/>
          </p:nvPr>
        </p:nvSpPr>
        <p:spPr/>
        <p:txBody>
          <a:bodyPr/>
          <a:lstStyle/>
          <a:p>
            <a:fld id="{A51F53D1-0BE6-7147-B943-A0E5E7912E23}" type="slidenum">
              <a:rPr lang="en-US" smtClean="0"/>
              <a:t>29</a:t>
            </a:fld>
            <a:endParaRPr lang="en-US"/>
          </a:p>
        </p:txBody>
      </p:sp>
    </p:spTree>
    <p:extLst>
      <p:ext uri="{BB962C8B-B14F-4D97-AF65-F5344CB8AC3E}">
        <p14:creationId xmlns:p14="http://schemas.microsoft.com/office/powerpoint/2010/main" val="40413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Visually, the </a:t>
            </a:r>
            <a:r>
              <a:rPr lang="en-US" dirty="0" err="1"/>
              <a:t>O:Si</a:t>
            </a:r>
            <a:r>
              <a:rPr lang="en-US" dirty="0"/>
              <a:t> ratio of 1:3 does not uniquely define the structure. On the left, we see a six-membered ring of tetrahedra in beryl; with Cr doping, this becomes emerald. Below, sodium silicate shows the same ratio but forms an infinite 1D chain of corner-connected tetrahedra. In the upper right, mica illustrates an infinite 2D sheet of tetrahedra. In the lower right, scandium silicate shows a </a:t>
            </a:r>
            <a:r>
              <a:rPr lang="en-US" dirty="0" err="1"/>
              <a:t>pyrosilicate</a:t>
            </a:r>
            <a:r>
              <a:rPr lang="en-US" dirty="0"/>
              <a:t> group—a dimer of corner-connected tetrahedra.</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30</a:t>
            </a:fld>
            <a:endParaRPr lang="en-US"/>
          </a:p>
        </p:txBody>
      </p:sp>
    </p:spTree>
    <p:extLst>
      <p:ext uri="{BB962C8B-B14F-4D97-AF65-F5344CB8AC3E}">
        <p14:creationId xmlns:p14="http://schemas.microsoft.com/office/powerpoint/2010/main" val="4265493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Focusing on 3D networks of corner-connected tetrahedra, a key class is </a:t>
            </a:r>
            <a:r>
              <a:rPr lang="en-US" b="1" dirty="0"/>
              <a:t>zeolites</a:t>
            </a:r>
            <a:r>
              <a:rPr lang="en-US" dirty="0"/>
              <a:t>. These frameworks consist of Si and Al tetrahedra. The name “zeolite” (“boiling stone”) comes from their early discovery, when heating released trapped solvents like water, causing them to fizz. The term </a:t>
            </a:r>
            <a:r>
              <a:rPr lang="en-US" b="1" dirty="0"/>
              <a:t>zeolite</a:t>
            </a:r>
            <a:r>
              <a:rPr lang="en-US" dirty="0"/>
              <a:t> was coined in </a:t>
            </a:r>
            <a:r>
              <a:rPr lang="en-US" b="1" dirty="0"/>
              <a:t>1756</a:t>
            </a:r>
            <a:r>
              <a:rPr lang="en-US" dirty="0"/>
              <a:t> by Swedish mineralogist Axel Fredrik </a:t>
            </a:r>
            <a:r>
              <a:rPr lang="en-US" dirty="0" err="1"/>
              <a:t>Cronstedt</a:t>
            </a:r>
            <a:r>
              <a:rPr lang="en-US" dirty="0"/>
              <a:t>, when he heated stilbite and observed it “boiling” due to release of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Synthetic zeolites started being produced in the mid-20th century (e.g. Barrer’s work in the 1940s) for industrial uses.</a:t>
            </a:r>
          </a:p>
          <a:p>
            <a:r>
              <a:rPr lang="en-US" dirty="0"/>
              <a:t>Zeolites are crucial in many applications: ion exchange, catalysis (e.g., petroleum cracking to gasoline), detergents, molecular sieves, and gas separation.</a:t>
            </a:r>
          </a:p>
          <a:p>
            <a:endParaRPr lang="en-US" dirty="0"/>
          </a:p>
          <a:p>
            <a:r>
              <a:rPr lang="en-US" dirty="0"/>
              <a:t>A related class, </a:t>
            </a:r>
            <a:r>
              <a:rPr lang="en-US" b="1" dirty="0" err="1"/>
              <a:t>zeotypes</a:t>
            </a:r>
            <a:r>
              <a:rPr lang="en-US" dirty="0"/>
              <a:t>, share the same framework structures but substitute other elements for Si and Al. Finally, </a:t>
            </a:r>
            <a:r>
              <a:rPr lang="en-US" b="1" dirty="0"/>
              <a:t>metal–organic frameworks (MOFs)</a:t>
            </a:r>
            <a:r>
              <a:rPr lang="en-US" dirty="0"/>
              <a:t> are coordination polymers with open pores, built from metal ions or clusters linked by multidentate organic ligands.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31</a:t>
            </a:fld>
            <a:endParaRPr lang="en-US"/>
          </a:p>
        </p:txBody>
      </p:sp>
    </p:spTree>
    <p:extLst>
      <p:ext uri="{BB962C8B-B14F-4D97-AF65-F5344CB8AC3E}">
        <p14:creationId xmlns:p14="http://schemas.microsoft.com/office/powerpoint/2010/main" val="39147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classify porous materials as microporous, mesoporous, or </a:t>
            </a:r>
            <a:r>
              <a:rPr lang="en-US" dirty="0" err="1"/>
              <a:t>macroporous</a:t>
            </a:r>
            <a:r>
              <a:rPr lang="en-US" dirty="0"/>
              <a:t> depending on the size of the pores by which molecules can come in or out of the material. By and large, when we talk about zeolites and metal organic frameworks, we're talking about microporous materials.</a:t>
            </a:r>
          </a:p>
        </p:txBody>
      </p:sp>
      <p:sp>
        <p:nvSpPr>
          <p:cNvPr id="4" name="Slide Number Placeholder 3"/>
          <p:cNvSpPr>
            <a:spLocks noGrp="1"/>
          </p:cNvSpPr>
          <p:nvPr>
            <p:ph type="sldNum" sz="quarter" idx="5"/>
          </p:nvPr>
        </p:nvSpPr>
        <p:spPr/>
        <p:txBody>
          <a:bodyPr/>
          <a:lstStyle/>
          <a:p>
            <a:fld id="{A51F53D1-0BE6-7147-B943-A0E5E7912E23}" type="slidenum">
              <a:rPr lang="en-US" smtClean="0"/>
              <a:t>32</a:t>
            </a:fld>
            <a:endParaRPr lang="en-US"/>
          </a:p>
        </p:txBody>
      </p:sp>
    </p:spTree>
    <p:extLst>
      <p:ext uri="{BB962C8B-B14F-4D97-AF65-F5344CB8AC3E}">
        <p14:creationId xmlns:p14="http://schemas.microsoft.com/office/powerpoint/2010/main" val="319188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some </a:t>
            </a:r>
            <a:r>
              <a:rPr lang="en-US" b="1" dirty="0" err="1"/>
              <a:t>uninodal</a:t>
            </a:r>
            <a:r>
              <a:rPr lang="en-US" b="1" dirty="0"/>
              <a:t> networks</a:t>
            </a:r>
            <a:r>
              <a:rPr lang="en-US" dirty="0"/>
              <a:t>, where every vertex is the same. Here are two examples of </a:t>
            </a:r>
            <a:r>
              <a:rPr lang="en-US" b="1" dirty="0"/>
              <a:t>3-connected networks</a:t>
            </a:r>
            <a:r>
              <a:rPr lang="en-US" dirty="0"/>
              <a:t>, meaning each vertex links to three others.</a:t>
            </a:r>
          </a:p>
          <a:p>
            <a:pPr>
              <a:buFont typeface="Arial" panose="020B0604020202020204" pitchFamily="34" charset="0"/>
              <a:buChar char="•"/>
            </a:pPr>
            <a:r>
              <a:rPr lang="en-US" b="1" dirty="0"/>
              <a:t>Graphite net</a:t>
            </a:r>
            <a:r>
              <a:rPr lang="en-US" dirty="0"/>
              <a:t> (left): a familiar, highly symmetric 2D three-connected network.</a:t>
            </a:r>
          </a:p>
          <a:p>
            <a:pPr>
              <a:buFont typeface="Arial" panose="020B0604020202020204" pitchFamily="34" charset="0"/>
              <a:buChar char="•"/>
            </a:pPr>
            <a:r>
              <a:rPr lang="en-US" b="1" dirty="0" err="1"/>
              <a:t>SrSi</a:t>
            </a:r>
            <a:r>
              <a:rPr lang="en-US" b="1" dirty="0"/>
              <a:t>₂ (a </a:t>
            </a:r>
            <a:r>
              <a:rPr lang="en-US" b="1" dirty="0" err="1"/>
              <a:t>Zintl</a:t>
            </a:r>
            <a:r>
              <a:rPr lang="en-US" b="1" dirty="0"/>
              <a:t> phase)</a:t>
            </a:r>
            <a:r>
              <a:rPr lang="en-US" dirty="0"/>
              <a:t> (right): strontium donates two electrons to the silicon network. Each silicon has 5 valence electrons, forming </a:t>
            </a:r>
            <a:r>
              <a:rPr lang="en-US" b="1" dirty="0"/>
              <a:t>three Si–Si bonds</a:t>
            </a:r>
            <a:r>
              <a:rPr lang="en-US" dirty="0"/>
              <a:t> plus one lone pair. This produces an </a:t>
            </a:r>
            <a:r>
              <a:rPr lang="en-US" b="1" dirty="0"/>
              <a:t>idealized 3D triangular network</a:t>
            </a:r>
            <a:r>
              <a:rPr lang="en-US" dirty="0"/>
              <a:t>, the most symmetric way to connect triangles in space—a </a:t>
            </a:r>
            <a:r>
              <a:rPr lang="en-US" b="1" dirty="0"/>
              <a:t>regular network</a:t>
            </a:r>
            <a:r>
              <a:rPr lang="en-US" dirty="0"/>
              <a:t>.</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a:t>
            </a:fld>
            <a:endParaRPr lang="en-US"/>
          </a:p>
        </p:txBody>
      </p:sp>
    </p:spTree>
    <p:extLst>
      <p:ext uri="{BB962C8B-B14F-4D97-AF65-F5344CB8AC3E}">
        <p14:creationId xmlns:p14="http://schemas.microsoft.com/office/powerpoint/2010/main" val="19215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important zeolites illustrate the key concepts. </a:t>
            </a:r>
            <a:r>
              <a:rPr lang="en-US" b="1" dirty="0"/>
              <a:t>Sodalite, zeolite A, and </a:t>
            </a:r>
            <a:r>
              <a:rPr lang="en-US" b="1" dirty="0" err="1"/>
              <a:t>faujasite</a:t>
            </a:r>
            <a:r>
              <a:rPr lang="en-US" dirty="0"/>
              <a:t> all share the same basic building block—the sodalite cage. Though sodalite itself is not porous, the others are. In sodalite and zeolite A, the </a:t>
            </a:r>
            <a:r>
              <a:rPr lang="en-US" dirty="0" err="1"/>
              <a:t>Si:Al</a:t>
            </a:r>
            <a:r>
              <a:rPr lang="en-US" dirty="0"/>
              <a:t> ratio is 1:1, with alternating Si and Al tetrahedra. Replacing Si⁴⁺ with Al³⁺ introduces negative charges in the framework, which are balanced by cations (often Na⁺) and their waters of solvation inside the pores. These counterbalancing ions are crucial—without them, the framework would likely collapse into a dense silicate rather than a porous one.</a:t>
            </a:r>
          </a:p>
          <a:p>
            <a:endParaRPr lang="en-US" dirty="0"/>
          </a:p>
          <a:p>
            <a:r>
              <a:rPr lang="en-US" dirty="0"/>
              <a:t>Key structural features include the ring sizes, the fraction of accessible pore volume (about </a:t>
            </a:r>
            <a:r>
              <a:rPr lang="en-US" b="1" dirty="0"/>
              <a:t>25% in zeolite A and </a:t>
            </a:r>
            <a:r>
              <a:rPr lang="en-US" b="1" dirty="0" err="1"/>
              <a:t>faujasite</a:t>
            </a:r>
            <a:r>
              <a:rPr lang="en-US" dirty="0"/>
              <a:t> for a 2.8 </a:t>
            </a:r>
            <a:r>
              <a:rPr lang="en-US" dirty="0" err="1"/>
              <a:t>Å</a:t>
            </a:r>
            <a:r>
              <a:rPr lang="en-US" dirty="0"/>
              <a:t> probe sphere), and the dimensions of pore openings that control molecular access. Next, we focus more closely on the sodalite cage as the fundamental building block of these frameworks.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33</a:t>
            </a:fld>
            <a:endParaRPr lang="en-US"/>
          </a:p>
        </p:txBody>
      </p:sp>
    </p:spTree>
    <p:extLst>
      <p:ext uri="{BB962C8B-B14F-4D97-AF65-F5344CB8AC3E}">
        <p14:creationId xmlns:p14="http://schemas.microsoft.com/office/powerpoint/2010/main" val="2489752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connect with our lecture on nets: recall </a:t>
            </a:r>
            <a:r>
              <a:rPr lang="en-US" b="1" dirty="0" err="1"/>
              <a:t>uninodal</a:t>
            </a:r>
            <a:r>
              <a:rPr lang="en-US" b="1" dirty="0"/>
              <a:t> four-connected nets</a:t>
            </a:r>
            <a:r>
              <a:rPr lang="en-US" dirty="0"/>
              <a:t>. The most symmetric is the </a:t>
            </a:r>
            <a:r>
              <a:rPr lang="en-US" b="1" dirty="0"/>
              <a:t>diamond net</a:t>
            </a:r>
            <a:r>
              <a:rPr lang="en-US" dirty="0"/>
              <a:t>, where every vertex has perfect tetrahedral symmetry. Another is </a:t>
            </a:r>
            <a:r>
              <a:rPr lang="en-US" b="1" dirty="0" err="1"/>
              <a:t>lonsdaleite</a:t>
            </a:r>
            <a:r>
              <a:rPr lang="en-US" dirty="0"/>
              <a:t>, also four-connected but with hexagonal rather than cubic symmetry. Other important four-connected nets include </a:t>
            </a:r>
            <a:r>
              <a:rPr lang="en-US" b="1" dirty="0"/>
              <a:t>quartz</a:t>
            </a:r>
            <a:r>
              <a:rPr lang="en-US" dirty="0"/>
              <a:t>, and in the context of zeolites, the highly symmetric </a:t>
            </a:r>
            <a:r>
              <a:rPr lang="en-US" b="1" dirty="0"/>
              <a:t>sodalite net</a:t>
            </a:r>
            <a:r>
              <a:rPr lang="en-US" dirty="0"/>
              <a:t>.</a:t>
            </a:r>
          </a:p>
          <a:p>
            <a:endParaRPr lang="en-US" dirty="0"/>
          </a:p>
          <a:p>
            <a:r>
              <a:rPr lang="en-US" dirty="0"/>
              <a:t>In the sodalite net, each vertex is four-connected in a geometry close to a tetrahedron. The exact site symmetry is \bar{4}m2 (</a:t>
            </a:r>
            <a:r>
              <a:rPr lang="en-US" dirty="0" err="1"/>
              <a:t>D₂d</a:t>
            </a:r>
            <a:r>
              <a:rPr lang="en-US" dirty="0"/>
              <a:t>)—not perfectly tetrahedral, but still high, and higher than </a:t>
            </a:r>
            <a:r>
              <a:rPr lang="en-US" dirty="0" err="1"/>
              <a:t>lonsdaleite</a:t>
            </a:r>
            <a:r>
              <a:rPr lang="en-US" dirty="0"/>
              <a:t>. This network underlies the </a:t>
            </a:r>
            <a:r>
              <a:rPr lang="en-US" b="1" dirty="0"/>
              <a:t>sodalite cage</a:t>
            </a:r>
            <a:r>
              <a:rPr lang="en-US" dirty="0"/>
              <a:t> found in zeolites.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34</a:t>
            </a:fld>
            <a:endParaRPr lang="en-US"/>
          </a:p>
        </p:txBody>
      </p:sp>
    </p:spTree>
    <p:extLst>
      <p:ext uri="{BB962C8B-B14F-4D97-AF65-F5344CB8AC3E}">
        <p14:creationId xmlns:p14="http://schemas.microsoft.com/office/powerpoint/2010/main" val="3036331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sodalite network</a:t>
            </a:r>
            <a:r>
              <a:rPr lang="en-US" dirty="0"/>
              <a:t> takes its name from the mineral sodalite (Na–Al–Si–O–Cl). Its framework contains cages shaped like </a:t>
            </a:r>
            <a:r>
              <a:rPr lang="en-US" b="1" dirty="0"/>
              <a:t>truncated octahedra</a:t>
            </a:r>
            <a:r>
              <a:rPr lang="en-US" dirty="0"/>
              <a:t>, resembling blue soccer balls. These cages have </a:t>
            </a:r>
            <a:r>
              <a:rPr lang="en-US" b="1" dirty="0"/>
              <a:t>hexagonal faces (six-rings)</a:t>
            </a:r>
            <a:r>
              <a:rPr lang="en-US" dirty="0"/>
              <a:t> and </a:t>
            </a:r>
            <a:r>
              <a:rPr lang="en-US" b="1" dirty="0"/>
              <a:t>square/diamond faces (four-rings)</a:t>
            </a:r>
            <a:r>
              <a:rPr lang="en-US" dirty="0"/>
              <a:t>. This geometry matches the </a:t>
            </a:r>
            <a:r>
              <a:rPr lang="en-US" b="1" dirty="0"/>
              <a:t>sodalite net topology</a:t>
            </a:r>
            <a:r>
              <a:rPr lang="en-US" dirty="0"/>
              <a:t> discussed earlier. In sodalite itself, </a:t>
            </a:r>
            <a:r>
              <a:rPr lang="en-US" b="1" dirty="0"/>
              <a:t>Cl⁻ ions occupy the cage centers</a:t>
            </a:r>
            <a:r>
              <a:rPr lang="en-US" dirty="0"/>
              <a:t>; Na and O are not shown here. While this cage is the fundamental building unit of many zeolites, in sodalite the cages are fused in a way that makes the structure </a:t>
            </a:r>
            <a:r>
              <a:rPr lang="en-US" b="1" dirty="0"/>
              <a:t>non-porous</a:t>
            </a:r>
            <a:r>
              <a:rPr lang="en-US" dirty="0"/>
              <a:t>, preventing molecular access.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35</a:t>
            </a:fld>
            <a:endParaRPr lang="en-US"/>
          </a:p>
        </p:txBody>
      </p:sp>
    </p:spTree>
    <p:extLst>
      <p:ext uri="{BB962C8B-B14F-4D97-AF65-F5344CB8AC3E}">
        <p14:creationId xmlns:p14="http://schemas.microsoft.com/office/powerpoint/2010/main" val="1710434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a single sodalite cage, we can apply </a:t>
            </a:r>
            <a:r>
              <a:rPr lang="en-US" b="1" dirty="0"/>
              <a:t>site ordering</a:t>
            </a:r>
            <a:r>
              <a:rPr lang="en-US" dirty="0"/>
              <a:t> to form a </a:t>
            </a:r>
            <a:r>
              <a:rPr lang="en-US" dirty="0" err="1"/>
              <a:t>homeotype</a:t>
            </a:r>
            <a:r>
              <a:rPr lang="en-US" dirty="0"/>
              <a:t>: alternating Al–Si–Al–Si around the vertices. Next, the framework incorporates </a:t>
            </a:r>
            <a:r>
              <a:rPr lang="en-US" b="1" dirty="0"/>
              <a:t>oxygen bridges</a:t>
            </a:r>
            <a:r>
              <a:rPr lang="en-US" dirty="0"/>
              <a:t>—Al and Si do not bond directly but connect through O atoms at the tetrahedral vertices. Importantly, the O does not sit on the edge midpoint (which would give a linear 180° Al–O–Si bond). Instead, the bond angle is ~145°, maintaining a continuous tetrahedral network of Al and Si atoms.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36</a:t>
            </a:fld>
            <a:endParaRPr lang="en-US"/>
          </a:p>
        </p:txBody>
      </p:sp>
    </p:spTree>
    <p:extLst>
      <p:ext uri="{BB962C8B-B14F-4D97-AF65-F5344CB8AC3E}">
        <p14:creationId xmlns:p14="http://schemas.microsoft.com/office/powerpoint/2010/main" val="3712605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look at the soda light cage in a variety of ways. Here is another view from chapter 14 of the textbook. And in this image, we're not distinguishing between aluminum and silicon, but you can see the corner connected tetrahedron. You can see that there is open space within that cage. Here's a </a:t>
            </a:r>
            <a:r>
              <a:rPr lang="en-US" dirty="0" err="1"/>
              <a:t>polyhedrial</a:t>
            </a:r>
            <a:r>
              <a:rPr lang="en-US" dirty="0"/>
              <a:t> view. Here's another view where we just connect the vertices by a line. That's kind of like the network view. And then the view on the far right is where we are drawing the oxygens at their proper radius. And when you look at it that way, you can see that in fact, this is not really porous. There's no real space big enough for molecules to get in and out. I think this space right here is about two and a half angstroms by maybe one and a half angstroms. And that's just not big enough for any molecules to go in and out.</a:t>
            </a:r>
          </a:p>
        </p:txBody>
      </p:sp>
      <p:sp>
        <p:nvSpPr>
          <p:cNvPr id="4" name="Slide Number Placeholder 3"/>
          <p:cNvSpPr>
            <a:spLocks noGrp="1"/>
          </p:cNvSpPr>
          <p:nvPr>
            <p:ph type="sldNum" sz="quarter" idx="5"/>
          </p:nvPr>
        </p:nvSpPr>
        <p:spPr/>
        <p:txBody>
          <a:bodyPr/>
          <a:lstStyle/>
          <a:p>
            <a:fld id="{A51F53D1-0BE6-7147-B943-A0E5E7912E23}" type="slidenum">
              <a:rPr lang="en-US" smtClean="0"/>
              <a:t>37</a:t>
            </a:fld>
            <a:endParaRPr lang="en-US"/>
          </a:p>
        </p:txBody>
      </p:sp>
    </p:spTree>
    <p:extLst>
      <p:ext uri="{BB962C8B-B14F-4D97-AF65-F5344CB8AC3E}">
        <p14:creationId xmlns:p14="http://schemas.microsoft.com/office/powerpoint/2010/main" val="1050134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sodalite cage porous, we avoid fusing cages directly and instead link them through </a:t>
            </a:r>
            <a:r>
              <a:rPr lang="en-US" b="1" dirty="0"/>
              <a:t>oxygen bridges (Si–O–Si)</a:t>
            </a:r>
            <a:r>
              <a:rPr lang="en-US" dirty="0"/>
              <a:t>. When cages connect via the </a:t>
            </a:r>
            <a:r>
              <a:rPr lang="en-US" b="1" dirty="0"/>
              <a:t>square four-rings</a:t>
            </a:r>
            <a:r>
              <a:rPr lang="en-US" dirty="0"/>
              <a:t>, the result is </a:t>
            </a:r>
            <a:r>
              <a:rPr lang="en-US" b="1" dirty="0"/>
              <a:t>zeolite A</a:t>
            </a:r>
            <a:r>
              <a:rPr lang="en-US" dirty="0"/>
              <a:t>, a primitive cubic network of sodalite cages with ~4 </a:t>
            </a:r>
            <a:r>
              <a:rPr lang="en-US" dirty="0" err="1"/>
              <a:t>Å</a:t>
            </a:r>
            <a:r>
              <a:rPr lang="en-US" dirty="0"/>
              <a:t> pores—large enough for small molecules, ions, and solvents to pass.</a:t>
            </a:r>
          </a:p>
          <a:p>
            <a:endParaRPr lang="en-US" dirty="0"/>
          </a:p>
          <a:p>
            <a:r>
              <a:rPr lang="en-US" dirty="0"/>
              <a:t>If the cages link through the </a:t>
            </a:r>
            <a:r>
              <a:rPr lang="en-US" b="1" dirty="0"/>
              <a:t>hexagonal faces</a:t>
            </a:r>
            <a:r>
              <a:rPr lang="en-US" dirty="0"/>
              <a:t>, the structure is </a:t>
            </a:r>
            <a:r>
              <a:rPr lang="en-US" b="1" dirty="0" err="1"/>
              <a:t>faujasite</a:t>
            </a:r>
            <a:r>
              <a:rPr lang="en-US" dirty="0"/>
              <a:t>, which has larger ~7.4 </a:t>
            </a:r>
            <a:r>
              <a:rPr lang="en-US" dirty="0" err="1"/>
              <a:t>Å</a:t>
            </a:r>
            <a:r>
              <a:rPr lang="en-US" dirty="0"/>
              <a:t> pores that can admit moderately large molecules. Structurally, this can be viewed as a </a:t>
            </a:r>
            <a:r>
              <a:rPr lang="en-US" b="1" dirty="0"/>
              <a:t>diamond-type network</a:t>
            </a:r>
            <a:r>
              <a:rPr lang="en-US" dirty="0"/>
              <a:t>, where each vertex is a sodalite cage linked by oxygen atoms—essentially a supramolecular diamond lattice.</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38</a:t>
            </a:fld>
            <a:endParaRPr lang="en-US"/>
          </a:p>
        </p:txBody>
      </p:sp>
    </p:spTree>
    <p:extLst>
      <p:ext uri="{BB962C8B-B14F-4D97-AF65-F5344CB8AC3E}">
        <p14:creationId xmlns:p14="http://schemas.microsoft.com/office/powerpoint/2010/main" val="929079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catalytic cracking (FCC) started in the 1940s with simple silica–alumina catalysts, but their activity was limited. In 1962, Union Carbide introduced Zeolite Y, a synthetic aluminosilicate with strong acid sites and large pores that allowed bulky oil molecules to enter and react. This doubled gasoline yields, boosted octane numbers, and gave longer catalyst life. Later improvements, like </a:t>
            </a:r>
            <a:r>
              <a:rPr lang="en-US" dirty="0" err="1"/>
              <a:t>ultrastable</a:t>
            </a:r>
            <a:r>
              <a:rPr lang="en-US" dirty="0"/>
              <a:t> Y (USY), rare-earth exchange, and ZSM-5 additives, made FCC the backbone of refining.</a:t>
            </a:r>
          </a:p>
          <a:p>
            <a:endParaRPr lang="en-US" dirty="0"/>
          </a:p>
          <a:p>
            <a:r>
              <a:rPr lang="en-US" dirty="0"/>
              <a:t>Zeolite Y has a crystalline framework (</a:t>
            </a:r>
            <a:r>
              <a:rPr lang="en-US" dirty="0" err="1"/>
              <a:t>faujasite</a:t>
            </a:r>
            <a:r>
              <a:rPr lang="en-US" dirty="0"/>
              <a:t>) built from </a:t>
            </a:r>
            <a:r>
              <a:rPr lang="en-US" dirty="0" err="1"/>
              <a:t>AlO</a:t>
            </a:r>
            <a:r>
              <a:rPr lang="en-US" dirty="0"/>
              <a:t>₄ and </a:t>
            </a:r>
            <a:r>
              <a:rPr lang="en-US" dirty="0" err="1"/>
              <a:t>SiO</a:t>
            </a:r>
            <a:r>
              <a:rPr lang="en-US" dirty="0"/>
              <a:t>₄ tetrahedra that form spacious cages (~12 </a:t>
            </a:r>
            <a:r>
              <a:rPr lang="en-US" dirty="0" err="1"/>
              <a:t>Å</a:t>
            </a:r>
            <a:r>
              <a:rPr lang="en-US" dirty="0"/>
              <a:t>) connected by 12-membered oxygen rings. Negative charges from Al atoms are balanced by cations (like Na⁺), which can be exchanged for protons (H⁺) to create </a:t>
            </a:r>
            <a:r>
              <a:rPr lang="en-US" dirty="0" err="1"/>
              <a:t>Brønsted</a:t>
            </a:r>
            <a:r>
              <a:rPr lang="en-US" dirty="0"/>
              <a:t> acid sites. These sites drive hydrocarbon cracking by protonating molecules to form carbocations. At ~500 °C in the FCC riser, these carbocations undergo bond scission (</a:t>
            </a:r>
            <a:r>
              <a:rPr lang="el-GR" dirty="0"/>
              <a:t>β-</a:t>
            </a:r>
            <a:r>
              <a:rPr lang="en-US" dirty="0"/>
              <a:t>scission), isomerization, hydride transfer, and aromatization, producing gasoline-range alkanes and alkenes along with lighter gases. Coke also forms on the catalyst, blocking sites, but is burned off in the regenerator so the catalyst can be reused.</a:t>
            </a:r>
            <a:br>
              <a:rPr lang="en-US" dirty="0"/>
            </a:br>
            <a:endParaRPr lang="en-US" dirty="0"/>
          </a:p>
          <a:p>
            <a:r>
              <a:rPr lang="en-US" dirty="0"/>
              <a:t>Zeolite Y is especially effective because its pores are just wide enough (~7.4 </a:t>
            </a:r>
            <a:r>
              <a:rPr lang="en-US" dirty="0" err="1"/>
              <a:t>Å</a:t>
            </a:r>
            <a:r>
              <a:rPr lang="en-US" dirty="0"/>
              <a:t>) for heavy hydrocarbons, it offers an enormous surface area (~900 m²/g), and its shape selectivity limits over-cracking while steering reactions toward high-octane products. The result was a jump in gasoline yield from ~45% to ~70%, higher octane from more branched alkanes and olefins, and tunable outputs of gasoline, propylene, or diesel. Today, FCC with zeolite Y processes about 40% of global crude oil.</a:t>
            </a:r>
          </a:p>
        </p:txBody>
      </p:sp>
      <p:sp>
        <p:nvSpPr>
          <p:cNvPr id="4" name="Slide Number Placeholder 3"/>
          <p:cNvSpPr>
            <a:spLocks noGrp="1"/>
          </p:cNvSpPr>
          <p:nvPr>
            <p:ph type="sldNum" sz="quarter" idx="5"/>
          </p:nvPr>
        </p:nvSpPr>
        <p:spPr/>
        <p:txBody>
          <a:bodyPr/>
          <a:lstStyle/>
          <a:p>
            <a:fld id="{A51F53D1-0BE6-7147-B943-A0E5E7912E23}" type="slidenum">
              <a:rPr lang="en-US" smtClean="0"/>
              <a:t>39</a:t>
            </a:fld>
            <a:endParaRPr lang="en-US"/>
          </a:p>
        </p:txBody>
      </p:sp>
    </p:spTree>
    <p:extLst>
      <p:ext uri="{BB962C8B-B14F-4D97-AF65-F5344CB8AC3E}">
        <p14:creationId xmlns:p14="http://schemas.microsoft.com/office/powerpoint/2010/main" val="74090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MOFs</a:t>
            </a:r>
            <a:r>
              <a:rPr lang="en-US" dirty="0"/>
              <a:t> (metal–organic frameworks) are a whole field, alongside </a:t>
            </a:r>
            <a:r>
              <a:rPr lang="en-US" b="1" dirty="0"/>
              <a:t>COFs</a:t>
            </a:r>
            <a:r>
              <a:rPr lang="en-US" dirty="0"/>
              <a:t> (covalent organic frameworks). To illustrate, consider </a:t>
            </a:r>
            <a:r>
              <a:rPr lang="en-US" b="1" dirty="0"/>
              <a:t>MOF-5</a:t>
            </a:r>
            <a:r>
              <a:rPr lang="en-US" dirty="0"/>
              <a:t>, one of the most important examples. Omar </a:t>
            </a:r>
            <a:r>
              <a:rPr lang="en-US" dirty="0" err="1"/>
              <a:t>yagi</a:t>
            </a:r>
            <a:r>
              <a:rPr lang="en-US" dirty="0"/>
              <a:t>  introduced this structure in a Nature paper in 1999. it demonstrated exceptionally high permanent porosity (free volume, very large internal cavity), very high surface area, and established many of the design principles for what later became the large field of MOFs. It helped move the field from proof of concept to practical relevance (especially for gas storage). </a:t>
            </a:r>
          </a:p>
          <a:p>
            <a:r>
              <a:rPr lang="en-US" dirty="0"/>
              <a:t>Its structure can be built from a </a:t>
            </a:r>
            <a:r>
              <a:rPr lang="en-US" b="1" dirty="0"/>
              <a:t>simple cubic net</a:t>
            </a:r>
            <a:r>
              <a:rPr lang="en-US" dirty="0"/>
              <a:t>. At each vertex sits an </a:t>
            </a:r>
            <a:r>
              <a:rPr lang="en-US" b="1" dirty="0" err="1"/>
              <a:t>OZn</a:t>
            </a:r>
            <a:r>
              <a:rPr lang="en-US" b="1" dirty="0"/>
              <a:t>₄ cluster</a:t>
            </a:r>
            <a:r>
              <a:rPr lang="en-US" dirty="0"/>
              <a:t>: an oxygen atom surrounded by four Zn²⁺ cations. These clusters are then connected by </a:t>
            </a:r>
            <a:r>
              <a:rPr lang="en-US" b="1" dirty="0"/>
              <a:t>benzene dicarboxylate linkers</a:t>
            </a:r>
            <a:r>
              <a:rPr lang="en-US" dirty="0"/>
              <a:t>—benzene rings with deprotonated carboxylate groups at both ends, which coordinate to Zn. The Zn atoms end up tetrahedrally coordinated.</a:t>
            </a:r>
          </a:p>
          <a:p>
            <a:endParaRPr lang="en-US" dirty="0"/>
          </a:p>
          <a:p>
            <a:r>
              <a:rPr lang="en-US" dirty="0"/>
              <a:t>Decorating the cubic vertices this way and linking them with extended organic ligands yields MOF-5. A whole series of MOFs can be made by enlarging the linker, which increases pore size. However, when the void space grows too large, </a:t>
            </a:r>
            <a:r>
              <a:rPr lang="en-US" b="1" dirty="0"/>
              <a:t>interpenetration</a:t>
            </a:r>
            <a:r>
              <a:rPr lang="en-US" dirty="0"/>
              <a:t> can occur—multiple frameworks weaving through each other. Avoiding this is a central design challenge in MOF chemistry. A reference at the bottom of the slide discusses the relationships between MOF frameworks and inorganic crystal structures.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40</a:t>
            </a:fld>
            <a:endParaRPr lang="en-US"/>
          </a:p>
        </p:txBody>
      </p:sp>
    </p:spTree>
    <p:extLst>
      <p:ext uri="{BB962C8B-B14F-4D97-AF65-F5344CB8AC3E}">
        <p14:creationId xmlns:p14="http://schemas.microsoft.com/office/powerpoint/2010/main" val="3236601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Mof</a:t>
            </a:r>
            <a:r>
              <a:rPr lang="en-US" dirty="0"/>
              <a:t> field really go going when Omar Yagi published this paper in 1999. The 1999 </a:t>
            </a:r>
            <a:r>
              <a:rPr lang="en-US" i="1" dirty="0"/>
              <a:t>Nature</a:t>
            </a:r>
            <a:r>
              <a:rPr lang="en-US" dirty="0"/>
              <a:t> paper on MOF-5 was pivotal because it showed, for the first time, that you could deliberately build a crystalline solid with </a:t>
            </a:r>
            <a:r>
              <a:rPr lang="en-US" b="1" dirty="0"/>
              <a:t>permanent porosity</a:t>
            </a:r>
            <a:r>
              <a:rPr lang="en-US" dirty="0"/>
              <a:t>, </a:t>
            </a:r>
            <a:r>
              <a:rPr lang="en-US" b="1" dirty="0"/>
              <a:t>very high surface area (~2900 m²/g)</a:t>
            </a:r>
            <a:r>
              <a:rPr lang="en-US" dirty="0"/>
              <a:t>, and </a:t>
            </a:r>
            <a:r>
              <a:rPr lang="en-US" b="1" dirty="0"/>
              <a:t>modular designability</a:t>
            </a:r>
            <a:r>
              <a:rPr lang="en-US" dirty="0"/>
              <a:t>. Unlike earlier coordination polymers that collapsed on solvent removal, MOF-5 remained stable, proving that metal clusters and organic linkers could be stitched into robust, tunable frameworks. This launched the concept of </a:t>
            </a:r>
            <a:r>
              <a:rPr lang="en-US" b="1" dirty="0"/>
              <a:t>reticular chemistry</a:t>
            </a:r>
            <a:r>
              <a:rPr lang="en-US" dirty="0"/>
              <a:t>—designing solids from molecular building blocks—and made clear that MOFs could rival zeolites and carbons but with vastly greater flexibility. That single result transformed MOFs from a curiosity into a </a:t>
            </a:r>
            <a:r>
              <a:rPr lang="en-US" b="1" dirty="0"/>
              <a:t>general design platform for gas storage, separations, and catalysis</a:t>
            </a:r>
            <a:r>
              <a:rPr lang="en-US" dirty="0"/>
              <a:t>, igniting the field that’s now central to porous materials research.</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41</a:t>
            </a:fld>
            <a:endParaRPr lang="en-US"/>
          </a:p>
        </p:txBody>
      </p:sp>
    </p:spTree>
    <p:extLst>
      <p:ext uri="{BB962C8B-B14F-4D97-AF65-F5344CB8AC3E}">
        <p14:creationId xmlns:p14="http://schemas.microsoft.com/office/powerpoint/2010/main" val="2667710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Is there any application? Currently there is one</a:t>
            </a:r>
          </a:p>
          <a:p>
            <a:pPr>
              <a:buFont typeface="Arial" panose="020B0604020202020204" pitchFamily="34" charset="0"/>
              <a:buChar char="•"/>
            </a:pPr>
            <a:r>
              <a:rPr lang="en-US" b="1" dirty="0"/>
              <a:t>Sub-atmospheric dopant-gas delivery (semiconductor ion-implant).</a:t>
            </a:r>
            <a:endParaRPr lang="en-US" dirty="0"/>
          </a:p>
          <a:p>
            <a:pPr>
              <a:buFont typeface="Arial" panose="020B0604020202020204" pitchFamily="34" charset="0"/>
              <a:buChar char="•"/>
            </a:pPr>
            <a:r>
              <a:rPr lang="en-US" dirty="0" err="1"/>
              <a:t>NuMat’s</a:t>
            </a:r>
            <a:r>
              <a:rPr lang="en-US" dirty="0"/>
              <a:t> </a:t>
            </a:r>
            <a:r>
              <a:rPr lang="en-US" b="1" dirty="0"/>
              <a:t>ION-X®</a:t>
            </a:r>
            <a:r>
              <a:rPr lang="en-US" dirty="0"/>
              <a:t> cylinders use MOFs to adsorb arsine, phosphine, BF₃, etc., enabling sub-atmospheric storage and delivery that replaces high-pressure bottles in fabs. This product is sold into mainstream ion-implant tools and has been evaluated against incumbents at </a:t>
            </a:r>
            <a:r>
              <a:rPr lang="en-US" dirty="0" err="1"/>
              <a:t>Axcelis</a:t>
            </a:r>
            <a:r>
              <a:rPr lang="en-US" dirty="0"/>
              <a:t>; </a:t>
            </a:r>
            <a:r>
              <a:rPr lang="en-US" dirty="0" err="1"/>
              <a:t>NuMat</a:t>
            </a:r>
            <a:r>
              <a:rPr lang="en-US" dirty="0"/>
              <a:t> positions ION-X as the </a:t>
            </a:r>
            <a:r>
              <a:rPr lang="en-US" b="1" dirty="0"/>
              <a:t>first commercial MOF product</a:t>
            </a:r>
            <a:r>
              <a:rPr lang="en-US" dirty="0"/>
              <a:t> in semiconductors. </a:t>
            </a:r>
          </a:p>
          <a:p>
            <a:endParaRPr lang="en-US" dirty="0"/>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42</a:t>
            </a:fld>
            <a:endParaRPr lang="en-US"/>
          </a:p>
        </p:txBody>
      </p:sp>
    </p:spTree>
    <p:extLst>
      <p:ext uri="{BB962C8B-B14F-4D97-AF65-F5344CB8AC3E}">
        <p14:creationId xmlns:p14="http://schemas.microsoft.com/office/powerpoint/2010/main" val="119807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some </a:t>
            </a:r>
            <a:r>
              <a:rPr lang="en-US" b="1" dirty="0"/>
              <a:t>4-connected nets</a:t>
            </a:r>
            <a:r>
              <a:rPr lang="en-US" dirty="0"/>
              <a:t>.</a:t>
            </a:r>
          </a:p>
          <a:p>
            <a:pPr>
              <a:buFont typeface="Arial" panose="020B0604020202020204" pitchFamily="34" charset="0"/>
              <a:buChar char="•"/>
            </a:pPr>
            <a:r>
              <a:rPr lang="en-US" b="1" dirty="0"/>
              <a:t>Diamond network</a:t>
            </a:r>
            <a:r>
              <a:rPr lang="en-US" dirty="0"/>
              <a:t>: Each carbon sits in a perfect tetrahedral site symmetry; the structure is fully regular.</a:t>
            </a:r>
          </a:p>
          <a:p>
            <a:pPr>
              <a:buFont typeface="Arial" panose="020B0604020202020204" pitchFamily="34" charset="0"/>
              <a:buChar char="•"/>
            </a:pPr>
            <a:r>
              <a:rPr lang="en-US" b="1" dirty="0" err="1"/>
              <a:t>Lonsdaleite</a:t>
            </a:r>
            <a:r>
              <a:rPr lang="en-US" b="1" dirty="0"/>
              <a:t> network</a:t>
            </a:r>
            <a:r>
              <a:rPr lang="en-US" dirty="0"/>
              <a:t>: Also made of tetrahedral vertices, but with different symmetry. Its space group is </a:t>
            </a:r>
            <a:r>
              <a:rPr lang="en-US" i="1" dirty="0"/>
              <a:t>P6₃/mmc</a:t>
            </a:r>
            <a:r>
              <a:rPr lang="en-US" dirty="0"/>
              <a:t> (hexagonal), and each site has </a:t>
            </a:r>
            <a:r>
              <a:rPr lang="en-US" b="1" dirty="0"/>
              <a:t>C3v (3m) symmetry</a:t>
            </a:r>
            <a:r>
              <a:rPr lang="en-US" dirty="0"/>
              <a:t> rather than perfect tetrahedral symmetry.</a:t>
            </a:r>
          </a:p>
          <a:p>
            <a:endParaRPr lang="en-US" dirty="0"/>
          </a:p>
          <a:p>
            <a:r>
              <a:rPr lang="en-US" dirty="0"/>
              <a:t>Thus, </a:t>
            </a:r>
            <a:r>
              <a:rPr lang="en-US" dirty="0" err="1"/>
              <a:t>Lonsdaleite</a:t>
            </a:r>
            <a:r>
              <a:rPr lang="en-US" dirty="0"/>
              <a:t> is a valid 4-connected tetrahedral net, but not a regular one. The difference is in the stacking:</a:t>
            </a:r>
          </a:p>
          <a:p>
            <a:pPr>
              <a:buFont typeface="Arial" panose="020B0604020202020204" pitchFamily="34" charset="0"/>
              <a:buChar char="•"/>
            </a:pPr>
            <a:r>
              <a:rPr lang="en-US" b="1" dirty="0"/>
              <a:t>Diamond</a:t>
            </a:r>
            <a:r>
              <a:rPr lang="en-US" dirty="0"/>
              <a:t>: tetrahedra follow an </a:t>
            </a:r>
            <a:r>
              <a:rPr lang="en-US" b="1" dirty="0"/>
              <a:t>ABCABC</a:t>
            </a:r>
            <a:r>
              <a:rPr lang="en-US" dirty="0"/>
              <a:t> repeating sequence.</a:t>
            </a:r>
          </a:p>
          <a:p>
            <a:pPr>
              <a:buFont typeface="Arial" panose="020B0604020202020204" pitchFamily="34" charset="0"/>
              <a:buChar char="•"/>
            </a:pPr>
            <a:r>
              <a:rPr lang="en-US" b="1" dirty="0" err="1"/>
              <a:t>Lonsdaleite</a:t>
            </a:r>
            <a:r>
              <a:rPr lang="en-US" dirty="0"/>
              <a:t>: tetrahedra follow an </a:t>
            </a:r>
            <a:r>
              <a:rPr lang="en-US" b="1" dirty="0"/>
              <a:t>ABAB</a:t>
            </a:r>
            <a:r>
              <a:rPr lang="en-US" dirty="0"/>
              <a:t> sequence.</a:t>
            </a:r>
          </a:p>
          <a:p>
            <a:endParaRPr lang="en-US" dirty="0"/>
          </a:p>
          <a:p>
            <a:r>
              <a:rPr lang="en-US" dirty="0"/>
              <a:t>This shows that the same local geometry (tetrahedral vertices) can generate distinct networks with different overall topologies.</a:t>
            </a:r>
          </a:p>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4</a:t>
            </a:fld>
            <a:endParaRPr lang="en-US"/>
          </a:p>
        </p:txBody>
      </p:sp>
    </p:spTree>
    <p:extLst>
      <p:ext uri="{BB962C8B-B14F-4D97-AF65-F5344CB8AC3E}">
        <p14:creationId xmlns:p14="http://schemas.microsoft.com/office/powerpoint/2010/main" val="134402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Actuallyt</a:t>
            </a:r>
            <a:r>
              <a:rPr lang="en-US" dirty="0"/>
              <a:t> the result is not that great, so the greater value is in purification of the gas. </a:t>
            </a:r>
          </a:p>
        </p:txBody>
      </p:sp>
      <p:sp>
        <p:nvSpPr>
          <p:cNvPr id="4" name="Slide Number Placeholder 3"/>
          <p:cNvSpPr>
            <a:spLocks noGrp="1"/>
          </p:cNvSpPr>
          <p:nvPr>
            <p:ph type="sldNum" sz="quarter" idx="5"/>
          </p:nvPr>
        </p:nvSpPr>
        <p:spPr/>
        <p:txBody>
          <a:bodyPr/>
          <a:lstStyle/>
          <a:p>
            <a:fld id="{A51F53D1-0BE6-7147-B943-A0E5E7912E23}" type="slidenum">
              <a:rPr lang="en-US" smtClean="0"/>
              <a:t>45</a:t>
            </a:fld>
            <a:endParaRPr lang="en-US"/>
          </a:p>
        </p:txBody>
      </p:sp>
    </p:spTree>
    <p:extLst>
      <p:ext uri="{BB962C8B-B14F-4D97-AF65-F5344CB8AC3E}">
        <p14:creationId xmlns:p14="http://schemas.microsoft.com/office/powerpoint/2010/main" val="2687544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problem 1.22.</a:t>
            </a:r>
          </a:p>
        </p:txBody>
      </p:sp>
      <p:sp>
        <p:nvSpPr>
          <p:cNvPr id="4" name="Slide Number Placeholder 3"/>
          <p:cNvSpPr>
            <a:spLocks noGrp="1"/>
          </p:cNvSpPr>
          <p:nvPr>
            <p:ph type="sldNum" sz="quarter" idx="5"/>
          </p:nvPr>
        </p:nvSpPr>
        <p:spPr/>
        <p:txBody>
          <a:bodyPr/>
          <a:lstStyle/>
          <a:p>
            <a:fld id="{A51F53D1-0BE6-7147-B943-A0E5E7912E23}" type="slidenum">
              <a:rPr lang="en-US" smtClean="0"/>
              <a:t>48</a:t>
            </a:fld>
            <a:endParaRPr lang="en-US"/>
          </a:p>
        </p:txBody>
      </p:sp>
    </p:spTree>
    <p:extLst>
      <p:ext uri="{BB962C8B-B14F-4D97-AF65-F5344CB8AC3E}">
        <p14:creationId xmlns:p14="http://schemas.microsoft.com/office/powerpoint/2010/main" val="3788330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2/2 is 1 and 2/1 is 2, so we recover CrO3</a:t>
            </a:r>
          </a:p>
        </p:txBody>
      </p:sp>
      <p:sp>
        <p:nvSpPr>
          <p:cNvPr id="4" name="Slide Number Placeholder 3"/>
          <p:cNvSpPr>
            <a:spLocks noGrp="1"/>
          </p:cNvSpPr>
          <p:nvPr>
            <p:ph type="sldNum" sz="quarter" idx="5"/>
          </p:nvPr>
        </p:nvSpPr>
        <p:spPr/>
        <p:txBody>
          <a:bodyPr/>
          <a:lstStyle/>
          <a:p>
            <a:fld id="{A51F53D1-0BE6-7147-B943-A0E5E7912E23}" type="slidenum">
              <a:rPr lang="en-US" smtClean="0"/>
              <a:t>49</a:t>
            </a:fld>
            <a:endParaRPr lang="en-US"/>
          </a:p>
        </p:txBody>
      </p:sp>
    </p:spTree>
    <p:extLst>
      <p:ext uri="{BB962C8B-B14F-4D97-AF65-F5344CB8AC3E}">
        <p14:creationId xmlns:p14="http://schemas.microsoft.com/office/powerpoint/2010/main" val="3595866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F53D1-0BE6-7147-B943-A0E5E7912E23}" type="slidenum">
              <a:rPr lang="en-US" smtClean="0"/>
              <a:t>50</a:t>
            </a:fld>
            <a:endParaRPr lang="en-US"/>
          </a:p>
        </p:txBody>
      </p:sp>
    </p:spTree>
    <p:extLst>
      <p:ext uri="{BB962C8B-B14F-4D97-AF65-F5344CB8AC3E}">
        <p14:creationId xmlns:p14="http://schemas.microsoft.com/office/powerpoint/2010/main" val="289076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skip over five connected nets and we will go to the six connected net. And there is one regular six connected net and that is the primitive cubic structure of </a:t>
            </a:r>
            <a:r>
              <a:rPr lang="en-US" dirty="0" err="1"/>
              <a:t>Pallonium</a:t>
            </a:r>
            <a:r>
              <a:rPr lang="en-US" dirty="0"/>
              <a:t>. And there is one regular body centered cubic net. And that would be the body centered cubic structure. Okay, so we could continue going on to larger nets, but really by stopping here we have covered a lot of the important nets for many common crystal structures. Of course here we are just talking about </a:t>
            </a:r>
            <a:r>
              <a:rPr lang="en-US" dirty="0" err="1"/>
              <a:t>unionodal</a:t>
            </a:r>
            <a:r>
              <a:rPr lang="en-US" dirty="0"/>
              <a:t> nets. So in some ways these networks are strictly speaking only valid for elements. What if we want to talk about compounds?</a:t>
            </a:r>
          </a:p>
        </p:txBody>
      </p:sp>
      <p:sp>
        <p:nvSpPr>
          <p:cNvPr id="4" name="Slide Number Placeholder 3"/>
          <p:cNvSpPr>
            <a:spLocks noGrp="1"/>
          </p:cNvSpPr>
          <p:nvPr>
            <p:ph type="sldNum" sz="quarter" idx="5"/>
          </p:nvPr>
        </p:nvSpPr>
        <p:spPr/>
        <p:txBody>
          <a:bodyPr/>
          <a:lstStyle/>
          <a:p>
            <a:fld id="{A51F53D1-0BE6-7147-B943-A0E5E7912E23}" type="slidenum">
              <a:rPr lang="en-US" smtClean="0"/>
              <a:t>5</a:t>
            </a:fld>
            <a:endParaRPr lang="en-US"/>
          </a:p>
        </p:txBody>
      </p:sp>
    </p:spTree>
    <p:extLst>
      <p:ext uri="{BB962C8B-B14F-4D97-AF65-F5344CB8AC3E}">
        <p14:creationId xmlns:p14="http://schemas.microsoft.com/office/powerpoint/2010/main" val="357376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these important </a:t>
            </a:r>
            <a:r>
              <a:rPr lang="en-US" dirty="0" err="1"/>
              <a:t>unionodal</a:t>
            </a:r>
            <a:r>
              <a:rPr lang="en-US" dirty="0"/>
              <a:t> nets we can develop compounds in a couple of different ways. One would be by a site ordering of the vertices. And what I mean by that let me illustrate.</a:t>
            </a:r>
          </a:p>
        </p:txBody>
      </p:sp>
      <p:sp>
        <p:nvSpPr>
          <p:cNvPr id="4" name="Slide Number Placeholder 3"/>
          <p:cNvSpPr>
            <a:spLocks noGrp="1"/>
          </p:cNvSpPr>
          <p:nvPr>
            <p:ph type="sldNum" sz="quarter" idx="5"/>
          </p:nvPr>
        </p:nvSpPr>
        <p:spPr/>
        <p:txBody>
          <a:bodyPr/>
          <a:lstStyle/>
          <a:p>
            <a:fld id="{A51F53D1-0BE6-7147-B943-A0E5E7912E23}" type="slidenum">
              <a:rPr lang="en-US" smtClean="0"/>
              <a:t>6</a:t>
            </a:fld>
            <a:endParaRPr lang="en-US"/>
          </a:p>
        </p:txBody>
      </p:sp>
    </p:spTree>
    <p:extLst>
      <p:ext uri="{BB962C8B-B14F-4D97-AF65-F5344CB8AC3E}">
        <p14:creationId xmlns:p14="http://schemas.microsoft.com/office/powerpoint/2010/main" val="337641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were to take the structure of </a:t>
            </a:r>
            <a:r>
              <a:rPr lang="en-US" dirty="0" err="1"/>
              <a:t>Lonstelite</a:t>
            </a:r>
            <a:r>
              <a:rPr lang="en-US" dirty="0"/>
              <a:t> and we were to replace all of the silicon atoms with alternating zinc and sulfur, so we would get this site ordered </a:t>
            </a:r>
            <a:r>
              <a:rPr lang="en-US" dirty="0" err="1"/>
              <a:t>homeo</a:t>
            </a:r>
            <a:r>
              <a:rPr lang="en-US" dirty="0"/>
              <a:t> type, that is the structure of a bird site. And so we could call this a four or four net because the two vertices now are different atoms, but they are both still tetrahedra at each vertex. </a:t>
            </a:r>
          </a:p>
        </p:txBody>
      </p:sp>
      <p:sp>
        <p:nvSpPr>
          <p:cNvPr id="4" name="Slide Number Placeholder 3"/>
          <p:cNvSpPr>
            <a:spLocks noGrp="1"/>
          </p:cNvSpPr>
          <p:nvPr>
            <p:ph type="sldNum" sz="quarter" idx="5"/>
          </p:nvPr>
        </p:nvSpPr>
        <p:spPr/>
        <p:txBody>
          <a:bodyPr/>
          <a:lstStyle/>
          <a:p>
            <a:fld id="{A51F53D1-0BE6-7147-B943-A0E5E7912E23}" type="slidenum">
              <a:rPr lang="en-US" smtClean="0"/>
              <a:t>7</a:t>
            </a:fld>
            <a:endParaRPr lang="en-US"/>
          </a:p>
        </p:txBody>
      </p:sp>
    </p:spTree>
    <p:extLst>
      <p:ext uri="{BB962C8B-B14F-4D97-AF65-F5344CB8AC3E}">
        <p14:creationId xmlns:p14="http://schemas.microsoft.com/office/powerpoint/2010/main" val="351957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do the same kind of site ordering to the diamond structure, we would get the structure of zinc blend or </a:t>
            </a:r>
            <a:r>
              <a:rPr lang="en-US" dirty="0" err="1"/>
              <a:t>svalorite</a:t>
            </a:r>
            <a:r>
              <a:rPr lang="en-US" dirty="0"/>
              <a:t>. That is another four or four net.</a:t>
            </a:r>
          </a:p>
        </p:txBody>
      </p:sp>
      <p:sp>
        <p:nvSpPr>
          <p:cNvPr id="4" name="Slide Number Placeholder 3"/>
          <p:cNvSpPr>
            <a:spLocks noGrp="1"/>
          </p:cNvSpPr>
          <p:nvPr>
            <p:ph type="sldNum" sz="quarter" idx="5"/>
          </p:nvPr>
        </p:nvSpPr>
        <p:spPr/>
        <p:txBody>
          <a:bodyPr/>
          <a:lstStyle/>
          <a:p>
            <a:fld id="{A51F53D1-0BE6-7147-B943-A0E5E7912E23}" type="slidenum">
              <a:rPr lang="en-US" smtClean="0"/>
              <a:t>8</a:t>
            </a:fld>
            <a:endParaRPr lang="en-US"/>
          </a:p>
        </p:txBody>
      </p:sp>
    </p:spTree>
    <p:extLst>
      <p:ext uri="{BB962C8B-B14F-4D97-AF65-F5344CB8AC3E}">
        <p14:creationId xmlns:p14="http://schemas.microsoft.com/office/powerpoint/2010/main" val="366654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take the primitive cubic net and do a site ordering, we could get the rock salt structure, sodium chloride structure. That is a six net.</a:t>
            </a:r>
          </a:p>
        </p:txBody>
      </p:sp>
      <p:sp>
        <p:nvSpPr>
          <p:cNvPr id="4" name="Slide Number Placeholder 3"/>
          <p:cNvSpPr>
            <a:spLocks noGrp="1"/>
          </p:cNvSpPr>
          <p:nvPr>
            <p:ph type="sldNum" sz="quarter" idx="5"/>
          </p:nvPr>
        </p:nvSpPr>
        <p:spPr/>
        <p:txBody>
          <a:bodyPr/>
          <a:lstStyle/>
          <a:p>
            <a:fld id="{A51F53D1-0BE6-7147-B943-A0E5E7912E23}" type="slidenum">
              <a:rPr lang="en-US" smtClean="0"/>
              <a:t>9</a:t>
            </a:fld>
            <a:endParaRPr lang="en-US"/>
          </a:p>
        </p:txBody>
      </p:sp>
    </p:spTree>
    <p:extLst>
      <p:ext uri="{BB962C8B-B14F-4D97-AF65-F5344CB8AC3E}">
        <p14:creationId xmlns:p14="http://schemas.microsoft.com/office/powerpoint/2010/main" val="188307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6A1F1-8380-266B-75DC-37EEFCE0C6F8}"/>
              </a:ext>
            </a:extLst>
          </p:cNvPr>
          <p:cNvPicPr>
            <a:picLocks noChangeAspect="1"/>
          </p:cNvPicPr>
          <p:nvPr/>
        </p:nvPicPr>
        <p:blipFill>
          <a:blip r:embed="rId3"/>
          <a:stretch>
            <a:fillRect/>
          </a:stretch>
        </p:blipFill>
        <p:spPr>
          <a:xfrm>
            <a:off x="66346" y="725233"/>
            <a:ext cx="12125654" cy="4725339"/>
          </a:xfrm>
          <a:prstGeom prst="rect">
            <a:avLst/>
          </a:prstGeom>
        </p:spPr>
      </p:pic>
    </p:spTree>
    <p:extLst>
      <p:ext uri="{BB962C8B-B14F-4D97-AF65-F5344CB8AC3E}">
        <p14:creationId xmlns:p14="http://schemas.microsoft.com/office/powerpoint/2010/main" val="137982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56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67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ANNOT_time_0069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ANNOT_time_0071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FE08E-F237-1CEA-50BF-8592A0CFE0C2}"/>
              </a:ext>
            </a:extLst>
          </p:cNvPr>
          <p:cNvPicPr>
            <a:picLocks noChangeAspect="1"/>
          </p:cNvPicPr>
          <p:nvPr/>
        </p:nvPicPr>
        <p:blipFill>
          <a:blip r:embed="rId3"/>
          <a:stretch>
            <a:fillRect/>
          </a:stretch>
        </p:blipFill>
        <p:spPr>
          <a:xfrm>
            <a:off x="1848852" y="36094"/>
            <a:ext cx="8477587" cy="6821905"/>
          </a:xfrm>
          <a:prstGeom prst="rect">
            <a:avLst/>
          </a:prstGeom>
        </p:spPr>
      </p:pic>
    </p:spTree>
    <p:extLst>
      <p:ext uri="{BB962C8B-B14F-4D97-AF65-F5344CB8AC3E}">
        <p14:creationId xmlns:p14="http://schemas.microsoft.com/office/powerpoint/2010/main" val="54599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77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82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92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ANNOT_time_0114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119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CD31F9-5EA7-B5C9-7B6D-2FD43477226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C4A9F76-8E4E-F55F-EEC5-4B43B8574E6D}"/>
              </a:ext>
            </a:extLst>
          </p:cNvPr>
          <p:cNvPicPr>
            <a:picLocks noChangeAspect="1"/>
          </p:cNvPicPr>
          <p:nvPr/>
        </p:nvPicPr>
        <p:blipFill>
          <a:blip r:embed="rId3"/>
          <a:stretch>
            <a:fillRect/>
          </a:stretch>
        </p:blipFill>
        <p:spPr>
          <a:xfrm>
            <a:off x="1244931" y="0"/>
            <a:ext cx="9270670" cy="6884431"/>
          </a:xfrm>
          <a:prstGeom prst="rect">
            <a:avLst/>
          </a:prstGeom>
        </p:spPr>
      </p:pic>
    </p:spTree>
    <p:extLst>
      <p:ext uri="{BB962C8B-B14F-4D97-AF65-F5344CB8AC3E}">
        <p14:creationId xmlns:p14="http://schemas.microsoft.com/office/powerpoint/2010/main" val="224820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124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CBA0E-E82C-A052-D53A-33F26567EDC9}"/>
              </a:ext>
            </a:extLst>
          </p:cNvPr>
          <p:cNvPicPr>
            <a:picLocks noChangeAspect="1"/>
          </p:cNvPicPr>
          <p:nvPr/>
        </p:nvPicPr>
        <p:blipFill>
          <a:blip r:embed="rId2"/>
          <a:stretch>
            <a:fillRect/>
          </a:stretch>
        </p:blipFill>
        <p:spPr>
          <a:xfrm>
            <a:off x="0" y="264695"/>
            <a:ext cx="12246578" cy="5727032"/>
          </a:xfrm>
          <a:prstGeom prst="rect">
            <a:avLst/>
          </a:prstGeom>
        </p:spPr>
      </p:pic>
    </p:spTree>
    <p:extLst>
      <p:ext uri="{BB962C8B-B14F-4D97-AF65-F5344CB8AC3E}">
        <p14:creationId xmlns:p14="http://schemas.microsoft.com/office/powerpoint/2010/main" val="303431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8B83EE-13E2-60BC-5B54-57B061701EDD}"/>
              </a:ext>
            </a:extLst>
          </p:cNvPr>
          <p:cNvPicPr>
            <a:picLocks noChangeAspect="1"/>
          </p:cNvPicPr>
          <p:nvPr/>
        </p:nvPicPr>
        <p:blipFill>
          <a:blip r:embed="rId3"/>
          <a:stretch>
            <a:fillRect/>
          </a:stretch>
        </p:blipFill>
        <p:spPr>
          <a:xfrm>
            <a:off x="445164" y="1978776"/>
            <a:ext cx="11301671" cy="788488"/>
          </a:xfrm>
          <a:prstGeom prst="rect">
            <a:avLst/>
          </a:prstGeom>
        </p:spPr>
      </p:pic>
      <p:sp>
        <p:nvSpPr>
          <p:cNvPr id="3" name="TextBox 2">
            <a:extLst>
              <a:ext uri="{FF2B5EF4-FFF2-40B4-BE49-F238E27FC236}">
                <a16:creationId xmlns:a16="http://schemas.microsoft.com/office/drawing/2014/main" id="{1459DB46-4452-A4FD-FFDE-D8BC01A56106}"/>
              </a:ext>
            </a:extLst>
          </p:cNvPr>
          <p:cNvSpPr txBox="1"/>
          <p:nvPr/>
        </p:nvSpPr>
        <p:spPr>
          <a:xfrm>
            <a:off x="673768" y="481263"/>
            <a:ext cx="6280485" cy="830997"/>
          </a:xfrm>
          <a:prstGeom prst="rect">
            <a:avLst/>
          </a:prstGeom>
          <a:noFill/>
        </p:spPr>
        <p:txBody>
          <a:bodyPr wrap="square" rtlCol="0">
            <a:spAutoFit/>
          </a:bodyPr>
          <a:lstStyle/>
          <a:p>
            <a:r>
              <a:rPr lang="en-US" sz="4800" dirty="0"/>
              <a:t>You try it now: </a:t>
            </a:r>
          </a:p>
        </p:txBody>
      </p:sp>
    </p:spTree>
    <p:extLst>
      <p:ext uri="{BB962C8B-B14F-4D97-AF65-F5344CB8AC3E}">
        <p14:creationId xmlns:p14="http://schemas.microsoft.com/office/powerpoint/2010/main" val="172376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706C8-A5DB-74E3-A43A-6681C5511FB5}"/>
              </a:ext>
            </a:extLst>
          </p:cNvPr>
          <p:cNvPicPr>
            <a:picLocks noChangeAspect="1"/>
          </p:cNvPicPr>
          <p:nvPr/>
        </p:nvPicPr>
        <p:blipFill>
          <a:blip r:embed="rId2"/>
          <a:stretch>
            <a:fillRect/>
          </a:stretch>
        </p:blipFill>
        <p:spPr>
          <a:xfrm>
            <a:off x="248420" y="1116931"/>
            <a:ext cx="3429568" cy="4624137"/>
          </a:xfrm>
          <a:prstGeom prst="rect">
            <a:avLst/>
          </a:prstGeom>
        </p:spPr>
      </p:pic>
      <p:pic>
        <p:nvPicPr>
          <p:cNvPr id="4" name="Picture 3">
            <a:extLst>
              <a:ext uri="{FF2B5EF4-FFF2-40B4-BE49-F238E27FC236}">
                <a16:creationId xmlns:a16="http://schemas.microsoft.com/office/drawing/2014/main" id="{AFB8D3D1-25CF-6262-9DAF-E7E3AA323374}"/>
              </a:ext>
            </a:extLst>
          </p:cNvPr>
          <p:cNvPicPr>
            <a:picLocks noChangeAspect="1"/>
          </p:cNvPicPr>
          <p:nvPr/>
        </p:nvPicPr>
        <p:blipFill>
          <a:blip r:embed="rId3"/>
          <a:stretch>
            <a:fillRect/>
          </a:stretch>
        </p:blipFill>
        <p:spPr>
          <a:xfrm>
            <a:off x="4469601" y="1698171"/>
            <a:ext cx="7473979" cy="2676978"/>
          </a:xfrm>
          <a:prstGeom prst="rect">
            <a:avLst/>
          </a:prstGeom>
        </p:spPr>
      </p:pic>
    </p:spTree>
    <p:extLst>
      <p:ext uri="{BB962C8B-B14F-4D97-AF65-F5344CB8AC3E}">
        <p14:creationId xmlns:p14="http://schemas.microsoft.com/office/powerpoint/2010/main" val="321544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158E-34C2-130A-B958-902262C82335}"/>
              </a:ext>
            </a:extLst>
          </p:cNvPr>
          <p:cNvSpPr>
            <a:spLocks noGrp="1"/>
          </p:cNvSpPr>
          <p:nvPr>
            <p:ph type="title"/>
          </p:nvPr>
        </p:nvSpPr>
        <p:spPr>
          <a:xfrm>
            <a:off x="1981200" y="46038"/>
            <a:ext cx="8229600" cy="1143000"/>
          </a:xfrm>
        </p:spPr>
        <p:txBody>
          <a:bodyPr/>
          <a:lstStyle/>
          <a:p>
            <a:r>
              <a:rPr lang="en-US" dirty="0"/>
              <a:t>Silicates and Microporous Solids</a:t>
            </a:r>
          </a:p>
        </p:txBody>
      </p:sp>
      <p:pic>
        <p:nvPicPr>
          <p:cNvPr id="4" name="Picture 3">
            <a:extLst>
              <a:ext uri="{FF2B5EF4-FFF2-40B4-BE49-F238E27FC236}">
                <a16:creationId xmlns:a16="http://schemas.microsoft.com/office/drawing/2014/main" id="{E5FB13D1-4284-25F9-E49C-15EBCD17D2B1}"/>
              </a:ext>
            </a:extLst>
          </p:cNvPr>
          <p:cNvPicPr>
            <a:picLocks noChangeAspect="1"/>
          </p:cNvPicPr>
          <p:nvPr/>
        </p:nvPicPr>
        <p:blipFill>
          <a:blip r:embed="rId2"/>
          <a:stretch>
            <a:fillRect/>
          </a:stretch>
        </p:blipFill>
        <p:spPr>
          <a:xfrm>
            <a:off x="157479" y="1371918"/>
            <a:ext cx="10611087" cy="5257164"/>
          </a:xfrm>
          <a:prstGeom prst="rect">
            <a:avLst/>
          </a:prstGeom>
        </p:spPr>
      </p:pic>
    </p:spTree>
    <p:extLst>
      <p:ext uri="{BB962C8B-B14F-4D97-AF65-F5344CB8AC3E}">
        <p14:creationId xmlns:p14="http://schemas.microsoft.com/office/powerpoint/2010/main" val="227738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48802-7C93-46D0-59A9-CDB430AE85A9}"/>
              </a:ext>
            </a:extLst>
          </p:cNvPr>
          <p:cNvPicPr>
            <a:picLocks noChangeAspect="1"/>
          </p:cNvPicPr>
          <p:nvPr/>
        </p:nvPicPr>
        <p:blipFill>
          <a:blip r:embed="rId3"/>
          <a:stretch>
            <a:fillRect/>
          </a:stretch>
        </p:blipFill>
        <p:spPr>
          <a:xfrm>
            <a:off x="991278" y="0"/>
            <a:ext cx="10209444" cy="5967662"/>
          </a:xfrm>
          <a:prstGeom prst="rect">
            <a:avLst/>
          </a:prstGeom>
        </p:spPr>
      </p:pic>
    </p:spTree>
    <p:extLst>
      <p:ext uri="{BB962C8B-B14F-4D97-AF65-F5344CB8AC3E}">
        <p14:creationId xmlns:p14="http://schemas.microsoft.com/office/powerpoint/2010/main" val="235707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22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28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34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3D82E-F580-E765-CCE2-B763EC905BAD}"/>
              </a:ext>
            </a:extLst>
          </p:cNvPr>
          <p:cNvPicPr>
            <a:picLocks noChangeAspect="1"/>
          </p:cNvPicPr>
          <p:nvPr/>
        </p:nvPicPr>
        <p:blipFill>
          <a:blip r:embed="rId3"/>
          <a:stretch>
            <a:fillRect/>
          </a:stretch>
        </p:blipFill>
        <p:spPr>
          <a:xfrm>
            <a:off x="1450676" y="-1"/>
            <a:ext cx="8948468" cy="6711351"/>
          </a:xfrm>
          <a:prstGeom prst="rect">
            <a:avLst/>
          </a:prstGeom>
        </p:spPr>
      </p:pic>
    </p:spTree>
    <p:extLst>
      <p:ext uri="{BB962C8B-B14F-4D97-AF65-F5344CB8AC3E}">
        <p14:creationId xmlns:p14="http://schemas.microsoft.com/office/powerpoint/2010/main" val="2253926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34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41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ANNOT_time_0052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5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7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82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90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97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102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3F1B3-47BF-BA3F-2632-712F9C6E5A83}"/>
              </a:ext>
            </a:extLst>
          </p:cNvPr>
          <p:cNvPicPr>
            <a:picLocks noChangeAspect="1"/>
          </p:cNvPicPr>
          <p:nvPr/>
        </p:nvPicPr>
        <p:blipFill>
          <a:blip r:embed="rId3"/>
          <a:stretch>
            <a:fillRect/>
          </a:stretch>
        </p:blipFill>
        <p:spPr>
          <a:xfrm>
            <a:off x="4409441" y="366097"/>
            <a:ext cx="7640320" cy="5800463"/>
          </a:xfrm>
          <a:prstGeom prst="rect">
            <a:avLst/>
          </a:prstGeom>
        </p:spPr>
      </p:pic>
      <p:sp>
        <p:nvSpPr>
          <p:cNvPr id="6" name="TextBox 5">
            <a:extLst>
              <a:ext uri="{FF2B5EF4-FFF2-40B4-BE49-F238E27FC236}">
                <a16:creationId xmlns:a16="http://schemas.microsoft.com/office/drawing/2014/main" id="{B913CA8D-05E3-1531-2DB7-D24644598168}"/>
              </a:ext>
            </a:extLst>
          </p:cNvPr>
          <p:cNvSpPr txBox="1"/>
          <p:nvPr/>
        </p:nvSpPr>
        <p:spPr>
          <a:xfrm>
            <a:off x="142240" y="366098"/>
            <a:ext cx="4267200" cy="563231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Hierarchical </a:t>
            </a:r>
            <a:r>
              <a:rPr lang="en-US" sz="2400" dirty="0" err="1">
                <a:latin typeface="Arial" panose="020B0604020202020204" pitchFamily="34" charset="0"/>
                <a:cs typeface="Arial" panose="020B0604020202020204" pitchFamily="34" charset="0"/>
              </a:rPr>
              <a:t>faujasite</a:t>
            </a:r>
            <a:r>
              <a:rPr lang="en-US" sz="2400" dirty="0">
                <a:latin typeface="Arial" panose="020B0604020202020204" pitchFamily="34" charset="0"/>
                <a:cs typeface="Arial" panose="020B0604020202020204" pitchFamily="34" charset="0"/>
              </a:rPr>
              <a:t> (zeolite Y) catalyst used in petroleum cracking. Micropores in the zeolite framework (~0.7 nm) provide the active catalytic sites, while additional mesopores (~4 nm), introduced by dealumination and leaching during catalyst preparation, act as diffusion channels. These mesopores allow larger hydrocarbon molecules to enter and exit, improving efficiency of the cracking process.</a:t>
            </a:r>
          </a:p>
        </p:txBody>
      </p:sp>
      <p:sp>
        <p:nvSpPr>
          <p:cNvPr id="8" name="TextBox 7">
            <a:extLst>
              <a:ext uri="{FF2B5EF4-FFF2-40B4-BE49-F238E27FC236}">
                <a16:creationId xmlns:a16="http://schemas.microsoft.com/office/drawing/2014/main" id="{72350F67-672C-AB7F-94ED-D60407713B16}"/>
              </a:ext>
            </a:extLst>
          </p:cNvPr>
          <p:cNvSpPr txBox="1"/>
          <p:nvPr/>
        </p:nvSpPr>
        <p:spPr>
          <a:xfrm>
            <a:off x="5953761" y="6307237"/>
            <a:ext cx="6096000" cy="369332"/>
          </a:xfrm>
          <a:prstGeom prst="rect">
            <a:avLst/>
          </a:prstGeom>
          <a:noFill/>
        </p:spPr>
        <p:txBody>
          <a:bodyPr wrap="square">
            <a:spAutoFit/>
          </a:bodyPr>
          <a:lstStyle/>
          <a:p>
            <a:r>
              <a:rPr lang="en-US" b="1" dirty="0"/>
              <a:t>fluid catalytic cracking (FCC) in petroleum </a:t>
            </a:r>
            <a:endParaRPr lang="en-US" dirty="0"/>
          </a:p>
        </p:txBody>
      </p:sp>
    </p:spTree>
    <p:extLst>
      <p:ext uri="{BB962C8B-B14F-4D97-AF65-F5344CB8AC3E}">
        <p14:creationId xmlns:p14="http://schemas.microsoft.com/office/powerpoint/2010/main" val="38787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115885-F17C-849F-0E9E-8542EB28F9FE}"/>
              </a:ext>
            </a:extLst>
          </p:cNvPr>
          <p:cNvPicPr>
            <a:picLocks noChangeAspect="1"/>
          </p:cNvPicPr>
          <p:nvPr/>
        </p:nvPicPr>
        <p:blipFill>
          <a:blip r:embed="rId3"/>
          <a:stretch>
            <a:fillRect/>
          </a:stretch>
        </p:blipFill>
        <p:spPr>
          <a:xfrm>
            <a:off x="1704473" y="0"/>
            <a:ext cx="9119551" cy="6858000"/>
          </a:xfrm>
          <a:prstGeom prst="rect">
            <a:avLst/>
          </a:prstGeom>
        </p:spPr>
      </p:pic>
    </p:spTree>
    <p:extLst>
      <p:ext uri="{BB962C8B-B14F-4D97-AF65-F5344CB8AC3E}">
        <p14:creationId xmlns:p14="http://schemas.microsoft.com/office/powerpoint/2010/main" val="2542755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116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11FD98-0772-0786-019C-DC33414149BA}"/>
              </a:ext>
            </a:extLst>
          </p:cNvPr>
          <p:cNvPicPr>
            <a:picLocks noChangeAspect="1"/>
          </p:cNvPicPr>
          <p:nvPr/>
        </p:nvPicPr>
        <p:blipFill>
          <a:blip r:embed="rId3"/>
          <a:stretch>
            <a:fillRect/>
          </a:stretch>
        </p:blipFill>
        <p:spPr>
          <a:xfrm>
            <a:off x="0" y="260350"/>
            <a:ext cx="5448300" cy="6337300"/>
          </a:xfrm>
          <a:prstGeom prst="rect">
            <a:avLst/>
          </a:prstGeom>
        </p:spPr>
      </p:pic>
      <p:pic>
        <p:nvPicPr>
          <p:cNvPr id="3" name="Picture 2">
            <a:extLst>
              <a:ext uri="{FF2B5EF4-FFF2-40B4-BE49-F238E27FC236}">
                <a16:creationId xmlns:a16="http://schemas.microsoft.com/office/drawing/2014/main" id="{86CC83F1-FA19-7942-98CE-E15A5B56AF1F}"/>
              </a:ext>
            </a:extLst>
          </p:cNvPr>
          <p:cNvPicPr>
            <a:picLocks noChangeAspect="1"/>
          </p:cNvPicPr>
          <p:nvPr/>
        </p:nvPicPr>
        <p:blipFill>
          <a:blip r:embed="rId4"/>
          <a:stretch>
            <a:fillRect/>
          </a:stretch>
        </p:blipFill>
        <p:spPr>
          <a:xfrm>
            <a:off x="6096000" y="646430"/>
            <a:ext cx="5346700" cy="2070100"/>
          </a:xfrm>
          <a:prstGeom prst="rect">
            <a:avLst/>
          </a:prstGeom>
        </p:spPr>
      </p:pic>
      <p:pic>
        <p:nvPicPr>
          <p:cNvPr id="4" name="Picture 3">
            <a:extLst>
              <a:ext uri="{FF2B5EF4-FFF2-40B4-BE49-F238E27FC236}">
                <a16:creationId xmlns:a16="http://schemas.microsoft.com/office/drawing/2014/main" id="{015CCCBE-ED1F-4077-F8DB-0410DD0D226F}"/>
              </a:ext>
            </a:extLst>
          </p:cNvPr>
          <p:cNvPicPr>
            <a:picLocks noChangeAspect="1"/>
          </p:cNvPicPr>
          <p:nvPr/>
        </p:nvPicPr>
        <p:blipFill>
          <a:blip r:embed="rId5"/>
          <a:stretch>
            <a:fillRect/>
          </a:stretch>
        </p:blipFill>
        <p:spPr>
          <a:xfrm>
            <a:off x="7150100" y="3077882"/>
            <a:ext cx="3238500" cy="2997200"/>
          </a:xfrm>
          <a:prstGeom prst="rect">
            <a:avLst/>
          </a:prstGeom>
        </p:spPr>
      </p:pic>
      <p:pic>
        <p:nvPicPr>
          <p:cNvPr id="5" name="Picture 4">
            <a:extLst>
              <a:ext uri="{FF2B5EF4-FFF2-40B4-BE49-F238E27FC236}">
                <a16:creationId xmlns:a16="http://schemas.microsoft.com/office/drawing/2014/main" id="{8B1DE31B-D4CF-0349-844B-137B38942856}"/>
              </a:ext>
            </a:extLst>
          </p:cNvPr>
          <p:cNvPicPr>
            <a:picLocks noChangeAspect="1"/>
          </p:cNvPicPr>
          <p:nvPr/>
        </p:nvPicPr>
        <p:blipFill>
          <a:blip r:embed="rId6"/>
          <a:stretch>
            <a:fillRect/>
          </a:stretch>
        </p:blipFill>
        <p:spPr>
          <a:xfrm>
            <a:off x="6346638" y="6211570"/>
            <a:ext cx="4461861" cy="555064"/>
          </a:xfrm>
          <a:prstGeom prst="rect">
            <a:avLst/>
          </a:prstGeom>
        </p:spPr>
      </p:pic>
    </p:spTree>
    <p:extLst>
      <p:ext uri="{BB962C8B-B14F-4D97-AF65-F5344CB8AC3E}">
        <p14:creationId xmlns:p14="http://schemas.microsoft.com/office/powerpoint/2010/main" val="487249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24E3FE-F528-ACDA-52A7-A14E6DC4D193}"/>
              </a:ext>
            </a:extLst>
          </p:cNvPr>
          <p:cNvPicPr>
            <a:picLocks noChangeAspect="1"/>
          </p:cNvPicPr>
          <p:nvPr/>
        </p:nvPicPr>
        <p:blipFill>
          <a:blip r:embed="rId3"/>
          <a:stretch>
            <a:fillRect/>
          </a:stretch>
        </p:blipFill>
        <p:spPr>
          <a:xfrm>
            <a:off x="236619" y="1077131"/>
            <a:ext cx="9824425" cy="3025637"/>
          </a:xfrm>
          <a:prstGeom prst="rect">
            <a:avLst/>
          </a:prstGeom>
        </p:spPr>
      </p:pic>
      <p:pic>
        <p:nvPicPr>
          <p:cNvPr id="3" name="Picture 2">
            <a:extLst>
              <a:ext uri="{FF2B5EF4-FFF2-40B4-BE49-F238E27FC236}">
                <a16:creationId xmlns:a16="http://schemas.microsoft.com/office/drawing/2014/main" id="{A7BE9946-F9EB-95AE-796E-887603056FE9}"/>
              </a:ext>
            </a:extLst>
          </p:cNvPr>
          <p:cNvPicPr>
            <a:picLocks noChangeAspect="1"/>
          </p:cNvPicPr>
          <p:nvPr/>
        </p:nvPicPr>
        <p:blipFill>
          <a:blip r:embed="rId4"/>
          <a:stretch>
            <a:fillRect/>
          </a:stretch>
        </p:blipFill>
        <p:spPr>
          <a:xfrm>
            <a:off x="236619" y="4626079"/>
            <a:ext cx="11133768" cy="1534089"/>
          </a:xfrm>
          <a:prstGeom prst="rect">
            <a:avLst/>
          </a:prstGeom>
        </p:spPr>
      </p:pic>
      <p:pic>
        <p:nvPicPr>
          <p:cNvPr id="4" name="Picture 3">
            <a:extLst>
              <a:ext uri="{FF2B5EF4-FFF2-40B4-BE49-F238E27FC236}">
                <a16:creationId xmlns:a16="http://schemas.microsoft.com/office/drawing/2014/main" id="{FCC8C365-5BC8-E9E0-1166-79687DE4070E}"/>
              </a:ext>
            </a:extLst>
          </p:cNvPr>
          <p:cNvPicPr>
            <a:picLocks noChangeAspect="1"/>
          </p:cNvPicPr>
          <p:nvPr/>
        </p:nvPicPr>
        <p:blipFill>
          <a:blip r:embed="rId5"/>
          <a:stretch>
            <a:fillRect/>
          </a:stretch>
        </p:blipFill>
        <p:spPr>
          <a:xfrm>
            <a:off x="7953876" y="0"/>
            <a:ext cx="3695700" cy="1181100"/>
          </a:xfrm>
          <a:prstGeom prst="rect">
            <a:avLst/>
          </a:prstGeom>
        </p:spPr>
      </p:pic>
    </p:spTree>
    <p:extLst>
      <p:ext uri="{BB962C8B-B14F-4D97-AF65-F5344CB8AC3E}">
        <p14:creationId xmlns:p14="http://schemas.microsoft.com/office/powerpoint/2010/main" val="19969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76E3B-8B26-7BF3-3C94-F8F3B3155F34}"/>
              </a:ext>
            </a:extLst>
          </p:cNvPr>
          <p:cNvPicPr>
            <a:picLocks noChangeAspect="1"/>
          </p:cNvPicPr>
          <p:nvPr/>
        </p:nvPicPr>
        <p:blipFill>
          <a:blip r:embed="rId2"/>
          <a:stretch>
            <a:fillRect/>
          </a:stretch>
        </p:blipFill>
        <p:spPr>
          <a:xfrm>
            <a:off x="236621" y="1320250"/>
            <a:ext cx="11371938" cy="2741662"/>
          </a:xfrm>
          <a:prstGeom prst="rect">
            <a:avLst/>
          </a:prstGeom>
        </p:spPr>
      </p:pic>
      <p:pic>
        <p:nvPicPr>
          <p:cNvPr id="3" name="Picture 2">
            <a:extLst>
              <a:ext uri="{FF2B5EF4-FFF2-40B4-BE49-F238E27FC236}">
                <a16:creationId xmlns:a16="http://schemas.microsoft.com/office/drawing/2014/main" id="{32B61FD8-76B1-6C34-D200-9FCFBED0F889}"/>
              </a:ext>
            </a:extLst>
          </p:cNvPr>
          <p:cNvPicPr>
            <a:picLocks noChangeAspect="1"/>
          </p:cNvPicPr>
          <p:nvPr/>
        </p:nvPicPr>
        <p:blipFill>
          <a:blip r:embed="rId3"/>
          <a:stretch>
            <a:fillRect/>
          </a:stretch>
        </p:blipFill>
        <p:spPr>
          <a:xfrm>
            <a:off x="236621" y="4962239"/>
            <a:ext cx="11673124" cy="1208423"/>
          </a:xfrm>
          <a:prstGeom prst="rect">
            <a:avLst/>
          </a:prstGeom>
        </p:spPr>
      </p:pic>
      <p:pic>
        <p:nvPicPr>
          <p:cNvPr id="4" name="Picture 3">
            <a:extLst>
              <a:ext uri="{FF2B5EF4-FFF2-40B4-BE49-F238E27FC236}">
                <a16:creationId xmlns:a16="http://schemas.microsoft.com/office/drawing/2014/main" id="{EAF2A799-30AF-721D-287E-FDF1AA2CBECA}"/>
              </a:ext>
            </a:extLst>
          </p:cNvPr>
          <p:cNvPicPr>
            <a:picLocks noChangeAspect="1"/>
          </p:cNvPicPr>
          <p:nvPr/>
        </p:nvPicPr>
        <p:blipFill>
          <a:blip r:embed="rId4"/>
          <a:stretch>
            <a:fillRect/>
          </a:stretch>
        </p:blipFill>
        <p:spPr>
          <a:xfrm>
            <a:off x="7912859" y="108284"/>
            <a:ext cx="3695700" cy="1181100"/>
          </a:xfrm>
          <a:prstGeom prst="rect">
            <a:avLst/>
          </a:prstGeom>
        </p:spPr>
      </p:pic>
    </p:spTree>
    <p:extLst>
      <p:ext uri="{BB962C8B-B14F-4D97-AF65-F5344CB8AC3E}">
        <p14:creationId xmlns:p14="http://schemas.microsoft.com/office/powerpoint/2010/main" val="2033571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02332A-9A52-3E9D-9C9A-54F8A8722741}"/>
              </a:ext>
            </a:extLst>
          </p:cNvPr>
          <p:cNvPicPr>
            <a:picLocks noChangeAspect="1"/>
          </p:cNvPicPr>
          <p:nvPr/>
        </p:nvPicPr>
        <p:blipFill>
          <a:blip r:embed="rId2"/>
          <a:stretch>
            <a:fillRect/>
          </a:stretch>
        </p:blipFill>
        <p:spPr>
          <a:xfrm>
            <a:off x="2209800" y="347028"/>
            <a:ext cx="7772400" cy="6163944"/>
          </a:xfrm>
          <a:prstGeom prst="rect">
            <a:avLst/>
          </a:prstGeom>
        </p:spPr>
      </p:pic>
    </p:spTree>
    <p:extLst>
      <p:ext uri="{BB962C8B-B14F-4D97-AF65-F5344CB8AC3E}">
        <p14:creationId xmlns:p14="http://schemas.microsoft.com/office/powerpoint/2010/main" val="4042766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78644F-7556-4421-3E54-AAD330263528}"/>
              </a:ext>
            </a:extLst>
          </p:cNvPr>
          <p:cNvPicPr>
            <a:picLocks noChangeAspect="1"/>
          </p:cNvPicPr>
          <p:nvPr/>
        </p:nvPicPr>
        <p:blipFill>
          <a:blip r:embed="rId3"/>
          <a:stretch>
            <a:fillRect/>
          </a:stretch>
        </p:blipFill>
        <p:spPr>
          <a:xfrm>
            <a:off x="0" y="0"/>
            <a:ext cx="4296169" cy="6858000"/>
          </a:xfrm>
          <a:prstGeom prst="rect">
            <a:avLst/>
          </a:prstGeom>
        </p:spPr>
      </p:pic>
      <p:pic>
        <p:nvPicPr>
          <p:cNvPr id="3" name="Picture 2">
            <a:extLst>
              <a:ext uri="{FF2B5EF4-FFF2-40B4-BE49-F238E27FC236}">
                <a16:creationId xmlns:a16="http://schemas.microsoft.com/office/drawing/2014/main" id="{6B0F9766-4E63-73D5-D316-BB1B2704B07F}"/>
              </a:ext>
            </a:extLst>
          </p:cNvPr>
          <p:cNvPicPr>
            <a:picLocks noChangeAspect="1"/>
          </p:cNvPicPr>
          <p:nvPr/>
        </p:nvPicPr>
        <p:blipFill>
          <a:blip r:embed="rId4"/>
          <a:stretch>
            <a:fillRect/>
          </a:stretch>
        </p:blipFill>
        <p:spPr>
          <a:xfrm>
            <a:off x="4560864" y="1416055"/>
            <a:ext cx="7133831" cy="5441945"/>
          </a:xfrm>
          <a:prstGeom prst="rect">
            <a:avLst/>
          </a:prstGeom>
        </p:spPr>
      </p:pic>
      <p:pic>
        <p:nvPicPr>
          <p:cNvPr id="4" name="Picture 3">
            <a:extLst>
              <a:ext uri="{FF2B5EF4-FFF2-40B4-BE49-F238E27FC236}">
                <a16:creationId xmlns:a16="http://schemas.microsoft.com/office/drawing/2014/main" id="{2E4A3436-93D5-C434-5A2D-29E35DE76E5F}"/>
              </a:ext>
            </a:extLst>
          </p:cNvPr>
          <p:cNvPicPr>
            <a:picLocks noChangeAspect="1"/>
          </p:cNvPicPr>
          <p:nvPr/>
        </p:nvPicPr>
        <p:blipFill>
          <a:blip r:embed="rId5"/>
          <a:stretch>
            <a:fillRect/>
          </a:stretch>
        </p:blipFill>
        <p:spPr>
          <a:xfrm>
            <a:off x="5077325" y="0"/>
            <a:ext cx="6448927" cy="1675256"/>
          </a:xfrm>
          <a:prstGeom prst="rect">
            <a:avLst/>
          </a:prstGeom>
        </p:spPr>
      </p:pic>
    </p:spTree>
    <p:extLst>
      <p:ext uri="{BB962C8B-B14F-4D97-AF65-F5344CB8AC3E}">
        <p14:creationId xmlns:p14="http://schemas.microsoft.com/office/powerpoint/2010/main" val="2075614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489F2-65F9-FED8-F145-008496D77721}"/>
              </a:ext>
            </a:extLst>
          </p:cNvPr>
          <p:cNvPicPr>
            <a:picLocks noChangeAspect="1"/>
          </p:cNvPicPr>
          <p:nvPr/>
        </p:nvPicPr>
        <p:blipFill>
          <a:blip r:embed="rId2"/>
          <a:stretch>
            <a:fillRect/>
          </a:stretch>
        </p:blipFill>
        <p:spPr>
          <a:xfrm>
            <a:off x="405062" y="1032140"/>
            <a:ext cx="11420447" cy="4285818"/>
          </a:xfrm>
          <a:prstGeom prst="rect">
            <a:avLst/>
          </a:prstGeom>
        </p:spPr>
      </p:pic>
    </p:spTree>
    <p:extLst>
      <p:ext uri="{BB962C8B-B14F-4D97-AF65-F5344CB8AC3E}">
        <p14:creationId xmlns:p14="http://schemas.microsoft.com/office/powerpoint/2010/main" val="956084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7F679F-BB7A-8E51-2664-956A9ED93B53}"/>
              </a:ext>
            </a:extLst>
          </p:cNvPr>
          <p:cNvPicPr>
            <a:picLocks noChangeAspect="1"/>
          </p:cNvPicPr>
          <p:nvPr/>
        </p:nvPicPr>
        <p:blipFill>
          <a:blip r:embed="rId2"/>
          <a:stretch>
            <a:fillRect/>
          </a:stretch>
        </p:blipFill>
        <p:spPr>
          <a:xfrm>
            <a:off x="258500" y="1376412"/>
            <a:ext cx="11675000" cy="3236227"/>
          </a:xfrm>
          <a:prstGeom prst="rect">
            <a:avLst/>
          </a:prstGeom>
        </p:spPr>
      </p:pic>
    </p:spTree>
    <p:extLst>
      <p:ext uri="{BB962C8B-B14F-4D97-AF65-F5344CB8AC3E}">
        <p14:creationId xmlns:p14="http://schemas.microsoft.com/office/powerpoint/2010/main" val="1620089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6E045-0821-247C-3918-8F46E2DADA65}"/>
              </a:ext>
            </a:extLst>
          </p:cNvPr>
          <p:cNvPicPr>
            <a:picLocks noChangeAspect="1"/>
          </p:cNvPicPr>
          <p:nvPr/>
        </p:nvPicPr>
        <p:blipFill>
          <a:blip r:embed="rId3"/>
          <a:stretch>
            <a:fillRect/>
          </a:stretch>
        </p:blipFill>
        <p:spPr>
          <a:xfrm>
            <a:off x="407310" y="1125967"/>
            <a:ext cx="11377379" cy="4606066"/>
          </a:xfrm>
          <a:prstGeom prst="rect">
            <a:avLst/>
          </a:prstGeom>
        </p:spPr>
      </p:pic>
      <p:sp>
        <p:nvSpPr>
          <p:cNvPr id="4" name="TextBox 3">
            <a:extLst>
              <a:ext uri="{FF2B5EF4-FFF2-40B4-BE49-F238E27FC236}">
                <a16:creationId xmlns:a16="http://schemas.microsoft.com/office/drawing/2014/main" id="{A9E1F44D-E536-C629-4E3C-7278930C60A6}"/>
              </a:ext>
            </a:extLst>
          </p:cNvPr>
          <p:cNvSpPr txBox="1"/>
          <p:nvPr/>
        </p:nvSpPr>
        <p:spPr>
          <a:xfrm>
            <a:off x="386080" y="284480"/>
            <a:ext cx="4389120" cy="584775"/>
          </a:xfrm>
          <a:prstGeom prst="rect">
            <a:avLst/>
          </a:prstGeom>
          <a:noFill/>
        </p:spPr>
        <p:txBody>
          <a:bodyPr wrap="square" rtlCol="0">
            <a:spAutoFit/>
          </a:bodyPr>
          <a:lstStyle/>
          <a:p>
            <a:r>
              <a:rPr lang="en-US" sz="3200" dirty="0"/>
              <a:t>Homework</a:t>
            </a:r>
          </a:p>
        </p:txBody>
      </p:sp>
    </p:spTree>
    <p:extLst>
      <p:ext uri="{BB962C8B-B14F-4D97-AF65-F5344CB8AC3E}">
        <p14:creationId xmlns:p14="http://schemas.microsoft.com/office/powerpoint/2010/main" val="765070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C51DD-8DED-DF29-1FAE-FAB10A713EE9}"/>
              </a:ext>
            </a:extLst>
          </p:cNvPr>
          <p:cNvSpPr txBox="1"/>
          <p:nvPr/>
        </p:nvSpPr>
        <p:spPr>
          <a:xfrm>
            <a:off x="142240" y="0"/>
            <a:ext cx="873760" cy="369332"/>
          </a:xfrm>
          <a:prstGeom prst="rect">
            <a:avLst/>
          </a:prstGeom>
          <a:noFill/>
        </p:spPr>
        <p:txBody>
          <a:bodyPr wrap="square" rtlCol="0">
            <a:spAutoFit/>
          </a:bodyPr>
          <a:lstStyle/>
          <a:p>
            <a:r>
              <a:rPr lang="en-US" dirty="0"/>
              <a:t>1.22</a:t>
            </a:r>
          </a:p>
        </p:txBody>
      </p:sp>
      <p:sp>
        <p:nvSpPr>
          <p:cNvPr id="4" name="TextBox 3">
            <a:extLst>
              <a:ext uri="{FF2B5EF4-FFF2-40B4-BE49-F238E27FC236}">
                <a16:creationId xmlns:a16="http://schemas.microsoft.com/office/drawing/2014/main" id="{3AF2372B-E5C2-5F53-4035-9B6D0B352CB3}"/>
              </a:ext>
            </a:extLst>
          </p:cNvPr>
          <p:cNvSpPr txBox="1"/>
          <p:nvPr/>
        </p:nvSpPr>
        <p:spPr>
          <a:xfrm>
            <a:off x="142240" y="447794"/>
            <a:ext cx="5716693" cy="1200329"/>
          </a:xfrm>
          <a:prstGeom prst="rect">
            <a:avLst/>
          </a:prstGeom>
          <a:noFill/>
        </p:spPr>
        <p:txBody>
          <a:bodyPr wrap="square" rtlCol="0">
            <a:spAutoFit/>
          </a:bodyPr>
          <a:lstStyle/>
          <a:p>
            <a:r>
              <a:rPr lang="en-US" sz="2400" dirty="0"/>
              <a:t>Corner sharing tetrahedra in 1-D chains -&gt; CrO</a:t>
            </a:r>
            <a:r>
              <a:rPr lang="en-US" sz="2400" baseline="-25000" dirty="0"/>
              <a:t>4 </a:t>
            </a:r>
            <a:r>
              <a:rPr lang="en-US" sz="2400" dirty="0"/>
              <a:t>tetrahedra </a:t>
            </a:r>
          </a:p>
          <a:p>
            <a:endParaRPr lang="en-US" sz="2400" dirty="0"/>
          </a:p>
        </p:txBody>
      </p:sp>
      <p:pic>
        <p:nvPicPr>
          <p:cNvPr id="6" name="Picture 5">
            <a:extLst>
              <a:ext uri="{FF2B5EF4-FFF2-40B4-BE49-F238E27FC236}">
                <a16:creationId xmlns:a16="http://schemas.microsoft.com/office/drawing/2014/main" id="{8A52A535-BE0C-3F51-B7CC-938B2492B4B3}"/>
              </a:ext>
            </a:extLst>
          </p:cNvPr>
          <p:cNvPicPr>
            <a:picLocks noChangeAspect="1"/>
          </p:cNvPicPr>
          <p:nvPr/>
        </p:nvPicPr>
        <p:blipFill>
          <a:blip r:embed="rId3"/>
          <a:stretch>
            <a:fillRect/>
          </a:stretch>
        </p:blipFill>
        <p:spPr>
          <a:xfrm>
            <a:off x="6864350" y="1689100"/>
            <a:ext cx="4356100" cy="1689100"/>
          </a:xfrm>
          <a:prstGeom prst="rect">
            <a:avLst/>
          </a:prstGeom>
        </p:spPr>
      </p:pic>
      <p:pic>
        <p:nvPicPr>
          <p:cNvPr id="7" name="Picture 6">
            <a:extLst>
              <a:ext uri="{FF2B5EF4-FFF2-40B4-BE49-F238E27FC236}">
                <a16:creationId xmlns:a16="http://schemas.microsoft.com/office/drawing/2014/main" id="{8726EBDD-EE52-D3F9-22CF-9D350DC5188D}"/>
              </a:ext>
            </a:extLst>
          </p:cNvPr>
          <p:cNvPicPr>
            <a:picLocks noChangeAspect="1"/>
          </p:cNvPicPr>
          <p:nvPr/>
        </p:nvPicPr>
        <p:blipFill>
          <a:blip r:embed="rId4"/>
          <a:stretch>
            <a:fillRect/>
          </a:stretch>
        </p:blipFill>
        <p:spPr>
          <a:xfrm>
            <a:off x="7490883" y="62224"/>
            <a:ext cx="2861706" cy="1585899"/>
          </a:xfrm>
          <a:prstGeom prst="rect">
            <a:avLst/>
          </a:prstGeom>
        </p:spPr>
      </p:pic>
      <p:sp>
        <p:nvSpPr>
          <p:cNvPr id="9" name="TextBox 8">
            <a:extLst>
              <a:ext uri="{FF2B5EF4-FFF2-40B4-BE49-F238E27FC236}">
                <a16:creationId xmlns:a16="http://schemas.microsoft.com/office/drawing/2014/main" id="{72797726-4FD0-8581-6F0C-48DD02A3D4D6}"/>
              </a:ext>
            </a:extLst>
          </p:cNvPr>
          <p:cNvSpPr txBox="1"/>
          <p:nvPr/>
        </p:nvSpPr>
        <p:spPr>
          <a:xfrm>
            <a:off x="237069" y="1379488"/>
            <a:ext cx="6096000" cy="2308324"/>
          </a:xfrm>
          <a:prstGeom prst="rect">
            <a:avLst/>
          </a:prstGeom>
          <a:noFill/>
        </p:spPr>
        <p:txBody>
          <a:bodyPr wrap="square">
            <a:spAutoFit/>
          </a:bodyPr>
          <a:lstStyle/>
          <a:p>
            <a:r>
              <a:rPr lang="en-US" b="1" dirty="0"/>
              <a:t>What the </a:t>
            </a:r>
            <a:r>
              <a:rPr lang="en-US" b="1" dirty="0" err="1"/>
              <a:t>Niggli</a:t>
            </a:r>
            <a:r>
              <a:rPr lang="en-US" b="1" dirty="0"/>
              <a:t> formula describes</a:t>
            </a:r>
          </a:p>
          <a:p>
            <a:pPr>
              <a:buFont typeface="Arial" panose="020B0604020202020204" pitchFamily="34" charset="0"/>
              <a:buChar char="•"/>
            </a:pPr>
            <a:r>
              <a:rPr lang="en-US" dirty="0"/>
              <a:t>It’s a </a:t>
            </a:r>
            <a:r>
              <a:rPr lang="en-US" b="1" dirty="0"/>
              <a:t>connectivity-based formula</a:t>
            </a:r>
            <a:r>
              <a:rPr lang="en-US" dirty="0"/>
              <a:t> for one polyhedron (e.g., a tetrahedron or octahedron around a cation).</a:t>
            </a:r>
          </a:p>
          <a:p>
            <a:pPr>
              <a:buFont typeface="Arial" panose="020B0604020202020204" pitchFamily="34" charset="0"/>
              <a:buChar char="•"/>
            </a:pPr>
            <a:r>
              <a:rPr lang="en-US" dirty="0"/>
              <a:t>It tells you how many anion vertices there are, and how many other </a:t>
            </a:r>
            <a:r>
              <a:rPr lang="en-US" dirty="0" err="1"/>
              <a:t>polyhedra</a:t>
            </a:r>
            <a:r>
              <a:rPr lang="en-US" dirty="0"/>
              <a:t> each vertex connects to.</a:t>
            </a:r>
          </a:p>
          <a:p>
            <a:pPr>
              <a:buFont typeface="Arial" panose="020B0604020202020204" pitchFamily="34" charset="0"/>
              <a:buChar char="•"/>
            </a:pPr>
            <a:r>
              <a:rPr lang="en-US" dirty="0"/>
              <a:t>You always write it </a:t>
            </a:r>
            <a:r>
              <a:rPr lang="en-US" b="1" dirty="0"/>
              <a:t>per one cation-centered polyhedron</a:t>
            </a:r>
            <a:r>
              <a:rPr lang="en-US" dirty="0"/>
              <a:t>.</a:t>
            </a:r>
          </a:p>
          <a:p>
            <a:pPr>
              <a:buFont typeface="Arial" panose="020B0604020202020204" pitchFamily="34" charset="0"/>
              <a:buChar char="•"/>
            </a:pPr>
            <a:r>
              <a:rPr lang="en-US" dirty="0"/>
              <a:t>C A(numerator/denominator + numerator/denominator …)</a:t>
            </a:r>
          </a:p>
          <a:p>
            <a:pPr>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A5881C68-6007-998E-A2CC-0F6534981884}"/>
              </a:ext>
            </a:extLst>
          </p:cNvPr>
          <p:cNvPicPr>
            <a:picLocks noChangeAspect="1"/>
          </p:cNvPicPr>
          <p:nvPr/>
        </p:nvPicPr>
        <p:blipFill>
          <a:blip r:embed="rId5"/>
          <a:stretch>
            <a:fillRect/>
          </a:stretch>
        </p:blipFill>
        <p:spPr>
          <a:xfrm>
            <a:off x="440269" y="3924879"/>
            <a:ext cx="4486842" cy="931694"/>
          </a:xfrm>
          <a:prstGeom prst="rect">
            <a:avLst/>
          </a:prstGeom>
        </p:spPr>
      </p:pic>
    </p:spTree>
    <p:extLst>
      <p:ext uri="{BB962C8B-B14F-4D97-AF65-F5344CB8AC3E}">
        <p14:creationId xmlns:p14="http://schemas.microsoft.com/office/powerpoint/2010/main" val="7893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4B774-A47B-249D-F8F8-4BB7B19B93EB}"/>
              </a:ext>
            </a:extLst>
          </p:cNvPr>
          <p:cNvPicPr>
            <a:picLocks noChangeAspect="1"/>
          </p:cNvPicPr>
          <p:nvPr/>
        </p:nvPicPr>
        <p:blipFill>
          <a:blip r:embed="rId3"/>
          <a:stretch>
            <a:fillRect/>
          </a:stretch>
        </p:blipFill>
        <p:spPr>
          <a:xfrm>
            <a:off x="2209800" y="314283"/>
            <a:ext cx="7772400" cy="6229434"/>
          </a:xfrm>
          <a:prstGeom prst="rect">
            <a:avLst/>
          </a:prstGeom>
        </p:spPr>
      </p:pic>
    </p:spTree>
    <p:extLst>
      <p:ext uri="{BB962C8B-B14F-4D97-AF65-F5344CB8AC3E}">
        <p14:creationId xmlns:p14="http://schemas.microsoft.com/office/powerpoint/2010/main" val="2072182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A57831-9B88-3681-3261-F201CDA1F294}"/>
              </a:ext>
            </a:extLst>
          </p:cNvPr>
          <p:cNvPicPr>
            <a:picLocks noChangeAspect="1"/>
          </p:cNvPicPr>
          <p:nvPr/>
        </p:nvPicPr>
        <p:blipFill>
          <a:blip r:embed="rId3"/>
          <a:stretch>
            <a:fillRect/>
          </a:stretch>
        </p:blipFill>
        <p:spPr>
          <a:xfrm>
            <a:off x="251012" y="981052"/>
            <a:ext cx="11368282" cy="4433630"/>
          </a:xfrm>
          <a:prstGeom prst="rect">
            <a:avLst/>
          </a:prstGeom>
        </p:spPr>
      </p:pic>
    </p:spTree>
    <p:extLst>
      <p:ext uri="{BB962C8B-B14F-4D97-AF65-F5344CB8AC3E}">
        <p14:creationId xmlns:p14="http://schemas.microsoft.com/office/powerpoint/2010/main" val="753833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F220A-ED04-D1A9-761F-FCE37CD249B0}"/>
              </a:ext>
            </a:extLst>
          </p:cNvPr>
          <p:cNvPicPr>
            <a:picLocks noChangeAspect="1"/>
          </p:cNvPicPr>
          <p:nvPr/>
        </p:nvPicPr>
        <p:blipFill>
          <a:blip r:embed="rId2"/>
          <a:stretch>
            <a:fillRect/>
          </a:stretch>
        </p:blipFill>
        <p:spPr>
          <a:xfrm>
            <a:off x="0" y="309462"/>
            <a:ext cx="11751734" cy="5089922"/>
          </a:xfrm>
          <a:prstGeom prst="rect">
            <a:avLst/>
          </a:prstGeom>
        </p:spPr>
      </p:pic>
    </p:spTree>
    <p:extLst>
      <p:ext uri="{BB962C8B-B14F-4D97-AF65-F5344CB8AC3E}">
        <p14:creationId xmlns:p14="http://schemas.microsoft.com/office/powerpoint/2010/main" val="251309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46B085-7221-3520-45BE-B3A75AE5DA54}"/>
              </a:ext>
            </a:extLst>
          </p:cNvPr>
          <p:cNvPicPr>
            <a:picLocks noChangeAspect="1"/>
          </p:cNvPicPr>
          <p:nvPr/>
        </p:nvPicPr>
        <p:blipFill>
          <a:blip r:embed="rId3"/>
          <a:stretch>
            <a:fillRect/>
          </a:stretch>
        </p:blipFill>
        <p:spPr>
          <a:xfrm>
            <a:off x="1391652" y="0"/>
            <a:ext cx="9061918" cy="6858000"/>
          </a:xfrm>
          <a:prstGeom prst="rect">
            <a:avLst/>
          </a:prstGeom>
        </p:spPr>
      </p:pic>
    </p:spTree>
    <p:extLst>
      <p:ext uri="{BB962C8B-B14F-4D97-AF65-F5344CB8AC3E}">
        <p14:creationId xmlns:p14="http://schemas.microsoft.com/office/powerpoint/2010/main" val="9050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39AE4B-B0A6-28C9-BBC8-F3B4ECBFEBC9}"/>
              </a:ext>
            </a:extLst>
          </p:cNvPr>
          <p:cNvPicPr>
            <a:picLocks noChangeAspect="1"/>
          </p:cNvPicPr>
          <p:nvPr/>
        </p:nvPicPr>
        <p:blipFill>
          <a:blip r:embed="rId3"/>
          <a:stretch>
            <a:fillRect/>
          </a:stretch>
        </p:blipFill>
        <p:spPr>
          <a:xfrm>
            <a:off x="1800725" y="0"/>
            <a:ext cx="8764179" cy="6617368"/>
          </a:xfrm>
          <a:prstGeom prst="rect">
            <a:avLst/>
          </a:prstGeom>
        </p:spPr>
      </p:pic>
    </p:spTree>
    <p:extLst>
      <p:ext uri="{BB962C8B-B14F-4D97-AF65-F5344CB8AC3E}">
        <p14:creationId xmlns:p14="http://schemas.microsoft.com/office/powerpoint/2010/main" val="315514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AE4E70-7DC4-2E36-FB93-D8BC66C8889F}"/>
              </a:ext>
            </a:extLst>
          </p:cNvPr>
          <p:cNvPicPr>
            <a:picLocks noChangeAspect="1"/>
          </p:cNvPicPr>
          <p:nvPr/>
        </p:nvPicPr>
        <p:blipFill>
          <a:blip r:embed="rId3"/>
          <a:stretch>
            <a:fillRect/>
          </a:stretch>
        </p:blipFill>
        <p:spPr>
          <a:xfrm>
            <a:off x="1896979" y="0"/>
            <a:ext cx="8921578" cy="6858000"/>
          </a:xfrm>
          <a:prstGeom prst="rect">
            <a:avLst/>
          </a:prstGeom>
        </p:spPr>
      </p:pic>
    </p:spTree>
    <p:extLst>
      <p:ext uri="{BB962C8B-B14F-4D97-AF65-F5344CB8AC3E}">
        <p14:creationId xmlns:p14="http://schemas.microsoft.com/office/powerpoint/2010/main" val="130000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80B9B-673D-EF7E-9825-A7EC5F8FFD1D}"/>
              </a:ext>
            </a:extLst>
          </p:cNvPr>
          <p:cNvPicPr>
            <a:picLocks noChangeAspect="1"/>
          </p:cNvPicPr>
          <p:nvPr/>
        </p:nvPicPr>
        <p:blipFill>
          <a:blip r:embed="rId3"/>
          <a:stretch>
            <a:fillRect/>
          </a:stretch>
        </p:blipFill>
        <p:spPr>
          <a:xfrm>
            <a:off x="1872915" y="0"/>
            <a:ext cx="8638675" cy="6641432"/>
          </a:xfrm>
          <a:prstGeom prst="rect">
            <a:avLst/>
          </a:prstGeom>
        </p:spPr>
      </p:pic>
    </p:spTree>
    <p:extLst>
      <p:ext uri="{BB962C8B-B14F-4D97-AF65-F5344CB8AC3E}">
        <p14:creationId xmlns:p14="http://schemas.microsoft.com/office/powerpoint/2010/main" val="2122212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4585</TotalTime>
  <Words>4688</Words>
  <Application>Microsoft Macintosh PowerPoint</Application>
  <PresentationFormat>Widescreen</PresentationFormat>
  <Paragraphs>212</Paragraphs>
  <Slides>51</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Silicates and Microporous Solids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29</cp:revision>
  <dcterms:created xsi:type="dcterms:W3CDTF">2013-01-27T09:14:16Z</dcterms:created>
  <dcterms:modified xsi:type="dcterms:W3CDTF">2025-09-16T01:59:59Z</dcterms:modified>
  <cp:category/>
</cp:coreProperties>
</file>