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62" r:id="rId2"/>
    <p:sldId id="531" r:id="rId3"/>
    <p:sldId id="539" r:id="rId4"/>
    <p:sldId id="517" r:id="rId5"/>
    <p:sldId id="520" r:id="rId6"/>
    <p:sldId id="293" r:id="rId7"/>
    <p:sldId id="294" r:id="rId8"/>
    <p:sldId id="295" r:id="rId9"/>
    <p:sldId id="296" r:id="rId10"/>
    <p:sldId id="521" r:id="rId11"/>
    <p:sldId id="261" r:id="rId12"/>
    <p:sldId id="264" r:id="rId13"/>
    <p:sldId id="522" r:id="rId14"/>
    <p:sldId id="523" r:id="rId15"/>
    <p:sldId id="270" r:id="rId16"/>
    <p:sldId id="524" r:id="rId17"/>
    <p:sldId id="525" r:id="rId18"/>
    <p:sldId id="290" r:id="rId19"/>
    <p:sldId id="291" r:id="rId20"/>
    <p:sldId id="530" r:id="rId21"/>
    <p:sldId id="529" r:id="rId22"/>
    <p:sldId id="540" r:id="rId23"/>
    <p:sldId id="536" r:id="rId24"/>
    <p:sldId id="535" r:id="rId25"/>
    <p:sldId id="256" r:id="rId26"/>
    <p:sldId id="259" r:id="rId27"/>
    <p:sldId id="260" r:id="rId28"/>
    <p:sldId id="533" r:id="rId29"/>
    <p:sldId id="534" r:id="rId30"/>
    <p:sldId id="267" r:id="rId31"/>
    <p:sldId id="268" r:id="rId32"/>
    <p:sldId id="272" r:id="rId33"/>
    <p:sldId id="274" r:id="rId34"/>
    <p:sldId id="281" r:id="rId35"/>
    <p:sldId id="288" r:id="rId36"/>
    <p:sldId id="541" r:id="rId37"/>
    <p:sldId id="543" r:id="rId38"/>
    <p:sldId id="557" r:id="rId39"/>
    <p:sldId id="560" r:id="rId40"/>
    <p:sldId id="544" r:id="rId41"/>
    <p:sldId id="258" r:id="rId42"/>
    <p:sldId id="546" r:id="rId43"/>
    <p:sldId id="547" r:id="rId44"/>
    <p:sldId id="263" r:id="rId45"/>
    <p:sldId id="266" r:id="rId46"/>
    <p:sldId id="551" r:id="rId47"/>
    <p:sldId id="552" r:id="rId48"/>
    <p:sldId id="273" r:id="rId49"/>
    <p:sldId id="276" r:id="rId50"/>
    <p:sldId id="280" r:id="rId51"/>
    <p:sldId id="555" r:id="rId52"/>
    <p:sldId id="284" r:id="rId53"/>
    <p:sldId id="286" r:id="rId54"/>
    <p:sldId id="556" r:id="rId55"/>
    <p:sldId id="289" r:id="rId56"/>
    <p:sldId id="562" r:id="rId57"/>
    <p:sldId id="55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29"/>
    <p:restoredTop sz="91525"/>
  </p:normalViewPr>
  <p:slideViewPr>
    <p:cSldViewPr snapToGrid="0">
      <p:cViewPr varScale="1">
        <p:scale>
          <a:sx n="78" d="100"/>
          <a:sy n="78" d="100"/>
        </p:scale>
        <p:origin x="5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07A2D2-A832-EB4A-9055-66CEF2FEC17B}" type="datetimeFigureOut">
              <a:rPr lang="en-US" smtClean="0"/>
              <a:t>9/9/25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C866F-D8A0-764B-8F5A-9EC4D58D4FAD}" type="slidenum">
              <a:rPr lang="en-US" smtClean="0"/>
              <a:t>‹#›</a:t>
            </a:fld>
            <a:endParaRPr lang="en-US"/>
          </a:p>
        </p:txBody>
      </p:sp>
    </p:spTree>
    <p:extLst>
      <p:ext uri="{BB962C8B-B14F-4D97-AF65-F5344CB8AC3E}">
        <p14:creationId xmlns:p14="http://schemas.microsoft.com/office/powerpoint/2010/main" val="2687765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structure of a hexagonal close-packed (HCP) metal. The unit cell contains two atoms—one in layer A and one in layer B. A six-three screw axis is evident: rotating the gray layer by 60° and translating upward by half the unit cell transforms it into the green layer. All atoms are </a:t>
            </a:r>
            <a:r>
              <a:rPr lang="en-US" dirty="0" err="1"/>
              <a:t>crystallographically</a:t>
            </a:r>
            <a:r>
              <a:rPr lang="en-US" dirty="0"/>
              <a:t> equivalent, occupying a single Wyckoff site.</a:t>
            </a:r>
          </a:p>
          <a:p>
            <a:endParaRPr lang="en-US" dirty="0"/>
          </a:p>
        </p:txBody>
      </p:sp>
      <p:sp>
        <p:nvSpPr>
          <p:cNvPr id="4" name="Slide Number Placeholder 3"/>
          <p:cNvSpPr>
            <a:spLocks noGrp="1"/>
          </p:cNvSpPr>
          <p:nvPr>
            <p:ph type="sldNum" sz="quarter" idx="5"/>
          </p:nvPr>
        </p:nvSpPr>
        <p:spPr/>
        <p:txBody>
          <a:bodyPr/>
          <a:lstStyle/>
          <a:p>
            <a:fld id="{BF7EDAB8-0D4C-6C4F-A7BC-3EF5654F4FD6}" type="slidenum">
              <a:rPr lang="en-US" smtClean="0"/>
              <a:t>1</a:t>
            </a:fld>
            <a:endParaRPr lang="en-US"/>
          </a:p>
        </p:txBody>
      </p:sp>
    </p:spTree>
    <p:extLst>
      <p:ext uri="{BB962C8B-B14F-4D97-AF65-F5344CB8AC3E}">
        <p14:creationId xmlns:p14="http://schemas.microsoft.com/office/powerpoint/2010/main" val="403621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have a triangular base of neighbors above it, and one neighbor below it. Well, that's just a tetrahedron, too, but the tetrahedron is now pointing down. So we call these the tetrahedral plus holes and the tetrahedral minus holes. And the most important thing to get from this is that there are twice as many tetrahedral holes in one of these structures as there are octahedral holes. </a:t>
            </a:r>
          </a:p>
        </p:txBody>
      </p:sp>
      <p:sp>
        <p:nvSpPr>
          <p:cNvPr id="4" name="Slide Number Placeholder 3"/>
          <p:cNvSpPr>
            <a:spLocks noGrp="1"/>
          </p:cNvSpPr>
          <p:nvPr>
            <p:ph type="sldNum" sz="quarter" idx="5"/>
          </p:nvPr>
        </p:nvSpPr>
        <p:spPr/>
        <p:txBody>
          <a:bodyPr/>
          <a:lstStyle/>
          <a:p>
            <a:fld id="{DAC1D478-27D3-1642-AC08-6180316DFFDB}" type="slidenum">
              <a:rPr lang="en-US" smtClean="0"/>
              <a:t>11</a:t>
            </a:fld>
            <a:endParaRPr lang="en-US"/>
          </a:p>
        </p:txBody>
      </p:sp>
    </p:spTree>
    <p:extLst>
      <p:ext uri="{BB962C8B-B14F-4D97-AF65-F5344CB8AC3E}">
        <p14:creationId xmlns:p14="http://schemas.microsoft.com/office/powerpoint/2010/main" val="2092654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describe many </a:t>
            </a:r>
            <a:r>
              <a:rPr lang="en-US" b="1" dirty="0"/>
              <a:t>ionic structures</a:t>
            </a:r>
            <a:r>
              <a:rPr lang="en-US" dirty="0"/>
              <a:t> by asking: do the cations fill </a:t>
            </a:r>
            <a:r>
              <a:rPr lang="en-US" b="1" dirty="0"/>
              <a:t>octahedral holes</a:t>
            </a:r>
            <a:r>
              <a:rPr lang="en-US" dirty="0"/>
              <a:t> or </a:t>
            </a:r>
            <a:r>
              <a:rPr lang="en-US" b="1" dirty="0"/>
              <a:t>tetrahedral holes</a:t>
            </a:r>
            <a:r>
              <a:rPr lang="en-US" dirty="0"/>
              <a:t>, and is the anion lattice </a:t>
            </a:r>
            <a:r>
              <a:rPr lang="en-US" b="1" dirty="0"/>
              <a:t>HCP</a:t>
            </a:r>
            <a:r>
              <a:rPr lang="en-US" dirty="0"/>
              <a:t> or </a:t>
            </a:r>
            <a:r>
              <a:rPr lang="en-US" b="1" dirty="0"/>
              <a:t>CCP (FCC)</a:t>
            </a:r>
            <a:r>
              <a:rPr lang="en-US" dirty="0"/>
              <a:t>?</a:t>
            </a:r>
          </a:p>
          <a:p>
            <a:pPr>
              <a:buFont typeface="Arial" panose="020B0604020202020204" pitchFamily="34" charset="0"/>
              <a:buChar char="•"/>
            </a:pPr>
            <a:r>
              <a:rPr lang="en-US" b="1" dirty="0"/>
              <a:t>Fill all octahedral holes</a:t>
            </a:r>
            <a:endParaRPr lang="en-US" dirty="0"/>
          </a:p>
          <a:p>
            <a:pPr>
              <a:buFont typeface="Arial" panose="020B0604020202020204" pitchFamily="34" charset="0"/>
              <a:buChar char="•"/>
            </a:pPr>
            <a:r>
              <a:rPr lang="en-US" dirty="0"/>
              <a:t>HCP anions → </a:t>
            </a:r>
            <a:r>
              <a:rPr lang="en-US" b="1" dirty="0"/>
              <a:t>nickel arsenide structure</a:t>
            </a:r>
            <a:endParaRPr lang="en-US" dirty="0"/>
          </a:p>
          <a:p>
            <a:pPr>
              <a:buFont typeface="Arial" panose="020B0604020202020204" pitchFamily="34" charset="0"/>
              <a:buChar char="•"/>
            </a:pPr>
            <a:r>
              <a:rPr lang="en-US" dirty="0"/>
              <a:t>CCP anions → </a:t>
            </a:r>
            <a:r>
              <a:rPr lang="en-US" b="1" dirty="0"/>
              <a:t>sodium chloride (NaCl) structure</a:t>
            </a:r>
            <a:endParaRPr lang="en-US" dirty="0"/>
          </a:p>
          <a:p>
            <a:pPr>
              <a:buFont typeface="Arial" panose="020B0604020202020204" pitchFamily="34" charset="0"/>
              <a:buChar char="•"/>
            </a:pPr>
            <a:r>
              <a:rPr lang="en-US" dirty="0"/>
              <a:t>In both, stoichiometry = </a:t>
            </a:r>
            <a:r>
              <a:rPr lang="en-US" b="1" dirty="0"/>
              <a:t>1:1</a:t>
            </a:r>
            <a:r>
              <a:rPr lang="en-US" dirty="0"/>
              <a:t>, since the number of octahedral holes equals the number of anions.</a:t>
            </a:r>
          </a:p>
          <a:p>
            <a:pPr>
              <a:buFont typeface="Arial" panose="020B0604020202020204" pitchFamily="34" charset="0"/>
              <a:buChar char="•"/>
            </a:pPr>
            <a:r>
              <a:rPr lang="en-US" b="1" dirty="0"/>
              <a:t>Fill all tetrahedral holes</a:t>
            </a:r>
            <a:endParaRPr lang="en-US" dirty="0"/>
          </a:p>
          <a:p>
            <a:pPr>
              <a:buFont typeface="Arial" panose="020B0604020202020204" pitchFamily="34" charset="0"/>
              <a:buChar char="•"/>
            </a:pPr>
            <a:r>
              <a:rPr lang="en-US" dirty="0"/>
              <a:t>CCP anions → </a:t>
            </a:r>
            <a:r>
              <a:rPr lang="en-US" b="1" dirty="0"/>
              <a:t>lithium oxide (</a:t>
            </a:r>
            <a:r>
              <a:rPr lang="en-US" b="1" dirty="0" err="1"/>
              <a:t>Li₂O</a:t>
            </a:r>
            <a:r>
              <a:rPr lang="en-US" b="1" dirty="0"/>
              <a:t>), “anti-fluorite”</a:t>
            </a:r>
            <a:endParaRPr lang="en-US" dirty="0"/>
          </a:p>
          <a:p>
            <a:pPr>
              <a:buFont typeface="Arial" panose="020B0604020202020204" pitchFamily="34" charset="0"/>
              <a:buChar char="•"/>
            </a:pPr>
            <a:r>
              <a:rPr lang="en-US" dirty="0"/>
              <a:t>Called anti-fluorite because swapping anions/cations gives </a:t>
            </a:r>
            <a:r>
              <a:rPr lang="en-US" b="1" dirty="0"/>
              <a:t>fluorite (</a:t>
            </a:r>
            <a:r>
              <a:rPr lang="en-US" b="1" dirty="0" err="1"/>
              <a:t>CaF</a:t>
            </a:r>
            <a:r>
              <a:rPr lang="en-US" b="1" dirty="0"/>
              <a:t>₂)</a:t>
            </a:r>
            <a:r>
              <a:rPr lang="en-US" dirty="0"/>
              <a:t>.</a:t>
            </a:r>
          </a:p>
          <a:p>
            <a:pPr>
              <a:buFont typeface="Arial" panose="020B0604020202020204" pitchFamily="34" charset="0"/>
              <a:buChar char="•"/>
            </a:pPr>
            <a:r>
              <a:rPr lang="en-US" dirty="0"/>
              <a:t>HCP anions → </a:t>
            </a:r>
            <a:r>
              <a:rPr lang="en-US" b="1" dirty="0"/>
              <a:t>no known stable structure</a:t>
            </a:r>
            <a:r>
              <a:rPr lang="en-US" dirty="0"/>
              <a:t>.</a:t>
            </a:r>
          </a:p>
          <a:p>
            <a:r>
              <a:rPr lang="en-US" dirty="0"/>
              <a:t>And to see why next slide:</a:t>
            </a:r>
          </a:p>
        </p:txBody>
      </p:sp>
      <p:sp>
        <p:nvSpPr>
          <p:cNvPr id="4" name="Slide Number Placeholder 3"/>
          <p:cNvSpPr>
            <a:spLocks noGrp="1"/>
          </p:cNvSpPr>
          <p:nvPr>
            <p:ph type="sldNum" sz="quarter" idx="5"/>
          </p:nvPr>
        </p:nvSpPr>
        <p:spPr/>
        <p:txBody>
          <a:bodyPr/>
          <a:lstStyle/>
          <a:p>
            <a:fld id="{DAC1D478-27D3-1642-AC08-6180316DFFDB}" type="slidenum">
              <a:rPr lang="en-US" smtClean="0"/>
              <a:t>12</a:t>
            </a:fld>
            <a:endParaRPr lang="en-US"/>
          </a:p>
        </p:txBody>
      </p:sp>
    </p:spTree>
    <p:extLst>
      <p:ext uri="{BB962C8B-B14F-4D97-AF65-F5344CB8AC3E}">
        <p14:creationId xmlns:p14="http://schemas.microsoft.com/office/powerpoint/2010/main" val="1140050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cubic close-packed (CCP)</a:t>
            </a:r>
            <a:r>
              <a:rPr lang="en-US" dirty="0"/>
              <a:t> array of anions corresponds to the FCC unit cell, with anions on the corners and faces. Filling all octahedral holes gives the </a:t>
            </a:r>
            <a:r>
              <a:rPr lang="en-US" b="1" dirty="0"/>
              <a:t>NaCl structure</a:t>
            </a:r>
            <a:r>
              <a:rPr lang="en-US" dirty="0"/>
              <a:t>, where octahedra share only edges. This structure is common for both highly ionic salts (NaCl, </a:t>
            </a:r>
            <a:r>
              <a:rPr lang="en-US" dirty="0" err="1"/>
              <a:t>NaF</a:t>
            </a:r>
            <a:r>
              <a:rPr lang="en-US" dirty="0"/>
              <a:t>) and less ionic compounds.</a:t>
            </a:r>
          </a:p>
          <a:p>
            <a:endParaRPr lang="en-US" dirty="0"/>
          </a:p>
          <a:p>
            <a:r>
              <a:rPr lang="en-US" dirty="0"/>
              <a:t>If instead we fill the octahedral holes in an </a:t>
            </a:r>
            <a:r>
              <a:rPr lang="en-US" b="1" dirty="0"/>
              <a:t>HCP array</a:t>
            </a:r>
            <a:r>
              <a:rPr lang="en-US" dirty="0"/>
              <a:t>, we obtain the </a:t>
            </a:r>
            <a:r>
              <a:rPr lang="en-US" b="1" dirty="0" err="1"/>
              <a:t>NiAs</a:t>
            </a:r>
            <a:r>
              <a:rPr lang="en-US" b="1" dirty="0"/>
              <a:t> structure</a:t>
            </a:r>
            <a:r>
              <a:rPr lang="en-US" dirty="0"/>
              <a:t>. Here, octahedra share edges in-plane and faces between layers. Face-sharing brings cations very close together, which is unfavorable for highly ionic compounds, so </a:t>
            </a:r>
            <a:r>
              <a:rPr lang="en-US" dirty="0" err="1"/>
              <a:t>NiAs</a:t>
            </a:r>
            <a:r>
              <a:rPr lang="en-US" dirty="0"/>
              <a:t> is observed mainly in systems with significant covalency.</a:t>
            </a:r>
            <a:br>
              <a:rPr lang="en-US" dirty="0"/>
            </a:br>
            <a:endParaRPr lang="en-US" dirty="0"/>
          </a:p>
          <a:p>
            <a:r>
              <a:rPr lang="en-US" dirty="0"/>
              <a:t>Filling all tetrahedral holes in a CCP array yields </a:t>
            </a:r>
            <a:r>
              <a:rPr lang="en-US" b="1" dirty="0" err="1"/>
              <a:t>Li₂O</a:t>
            </a:r>
            <a:r>
              <a:rPr lang="en-US" b="1" dirty="0"/>
              <a:t> (anti-fluorite)</a:t>
            </a:r>
            <a:r>
              <a:rPr lang="en-US" dirty="0"/>
              <a:t>, with oxide ions at FCC sites and lithium ions in tetrahedral sites. The related </a:t>
            </a:r>
            <a:r>
              <a:rPr lang="en-US" b="1" dirty="0"/>
              <a:t>fluorite (</a:t>
            </a:r>
            <a:r>
              <a:rPr lang="en-US" b="1" dirty="0" err="1"/>
              <a:t>CaF</a:t>
            </a:r>
            <a:r>
              <a:rPr lang="en-US" b="1" dirty="0"/>
              <a:t>₂)</a:t>
            </a:r>
            <a:r>
              <a:rPr lang="en-US" dirty="0"/>
              <a:t> structure is obtained by swapping cations and anions. In contrast, filling all tetrahedral holes in an HCP array would produce face-sharing tetrahedra, leading to cation–cation distances shorter than cation–anion distances, which is unstable; no such structure exists.</a:t>
            </a:r>
            <a:br>
              <a:rPr lang="en-US" dirty="0"/>
            </a:br>
            <a:endParaRPr lang="en-US" dirty="0"/>
          </a:p>
          <a:p>
            <a:r>
              <a:rPr lang="en-US" dirty="0"/>
              <a:t>When only half the tetrahedral holes are filled, two important structures arise:</a:t>
            </a:r>
          </a:p>
          <a:p>
            <a:pPr>
              <a:buFont typeface="Arial" panose="020B0604020202020204" pitchFamily="34" charset="0"/>
              <a:buChar char="•"/>
            </a:pPr>
            <a:r>
              <a:rPr lang="en-US" b="1" dirty="0"/>
              <a:t>CCP anions → sphalerite (zinc blende)</a:t>
            </a:r>
            <a:r>
              <a:rPr lang="en-US" dirty="0"/>
              <a:t>, key for many semiconductors.</a:t>
            </a:r>
          </a:p>
          <a:p>
            <a:pPr>
              <a:buFont typeface="Arial" panose="020B0604020202020204" pitchFamily="34" charset="0"/>
              <a:buChar char="•"/>
            </a:pPr>
            <a:r>
              <a:rPr lang="en-US" b="1" dirty="0"/>
              <a:t>HCP anions → wurtzite</a:t>
            </a:r>
            <a:r>
              <a:rPr lang="en-US" dirty="0"/>
              <a:t>, another major semiconductor structure.</a:t>
            </a:r>
          </a:p>
          <a:p>
            <a:endParaRPr lang="en-US" dirty="0"/>
          </a:p>
          <a:p>
            <a:endParaRPr lang="en-US" dirty="0"/>
          </a:p>
        </p:txBody>
      </p:sp>
      <p:sp>
        <p:nvSpPr>
          <p:cNvPr id="4" name="Slide Number Placeholder 3"/>
          <p:cNvSpPr>
            <a:spLocks noGrp="1"/>
          </p:cNvSpPr>
          <p:nvPr>
            <p:ph type="sldNum" sz="quarter" idx="5"/>
          </p:nvPr>
        </p:nvSpPr>
        <p:spPr/>
        <p:txBody>
          <a:bodyPr/>
          <a:lstStyle/>
          <a:p>
            <a:fld id="{DAC1D478-27D3-1642-AC08-6180316DFFDB}" type="slidenum">
              <a:rPr lang="en-US" smtClean="0"/>
              <a:t>13</a:t>
            </a:fld>
            <a:endParaRPr lang="en-US"/>
          </a:p>
        </p:txBody>
      </p:sp>
    </p:spTree>
    <p:extLst>
      <p:ext uri="{BB962C8B-B14F-4D97-AF65-F5344CB8AC3E}">
        <p14:creationId xmlns:p14="http://schemas.microsoft.com/office/powerpoint/2010/main" val="491384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 let’s consider structures formed by </a:t>
            </a:r>
            <a:r>
              <a:rPr lang="en-US" b="1" dirty="0"/>
              <a:t>partially filling octahedral holes</a:t>
            </a:r>
            <a:r>
              <a:rPr lang="en-US" dirty="0"/>
              <a:t>.</a:t>
            </a:r>
          </a:p>
          <a:p>
            <a:pPr>
              <a:buFont typeface="Arial" panose="020B0604020202020204" pitchFamily="34" charset="0"/>
              <a:buChar char="•"/>
            </a:pPr>
            <a:r>
              <a:rPr lang="en-US" b="1" dirty="0"/>
              <a:t>Half-filled, symmetric arrangement → </a:t>
            </a:r>
            <a:r>
              <a:rPr lang="en-US" b="1" dirty="0" err="1"/>
              <a:t>CaCl</a:t>
            </a:r>
            <a:r>
              <a:rPr lang="en-US" b="1" dirty="0"/>
              <a:t>₂ structure</a:t>
            </a:r>
            <a:endParaRPr lang="en-US" dirty="0"/>
          </a:p>
          <a:p>
            <a:pPr>
              <a:buFont typeface="Arial" panose="020B0604020202020204" pitchFamily="34" charset="0"/>
              <a:buChar char="•"/>
            </a:pPr>
            <a:r>
              <a:rPr lang="en-US" dirty="0"/>
              <a:t>Filling half the octahedral sites in an ordered, uniform way produces the </a:t>
            </a:r>
            <a:r>
              <a:rPr lang="en-US" b="1" dirty="0"/>
              <a:t>calcium chloride structure</a:t>
            </a:r>
            <a:r>
              <a:rPr lang="en-US" dirty="0"/>
              <a:t>.</a:t>
            </a:r>
          </a:p>
          <a:p>
            <a:pPr>
              <a:buFont typeface="Arial" panose="020B0604020202020204" pitchFamily="34" charset="0"/>
              <a:buChar char="•"/>
            </a:pPr>
            <a:r>
              <a:rPr lang="en-US" b="1" dirty="0"/>
              <a:t>Layered, asymmetric filling → </a:t>
            </a:r>
            <a:r>
              <a:rPr lang="en-US" b="1" dirty="0" err="1"/>
              <a:t>CdI</a:t>
            </a:r>
            <a:r>
              <a:rPr lang="en-US" b="1" dirty="0"/>
              <a:t>₂ / </a:t>
            </a:r>
            <a:r>
              <a:rPr lang="en-US" b="1" dirty="0" err="1"/>
              <a:t>CdCl</a:t>
            </a:r>
            <a:r>
              <a:rPr lang="en-US" b="1" dirty="0"/>
              <a:t>₂ structures</a:t>
            </a:r>
            <a:endParaRPr lang="en-US" dirty="0"/>
          </a:p>
          <a:p>
            <a:pPr>
              <a:buFont typeface="Arial" panose="020B0604020202020204" pitchFamily="34" charset="0"/>
              <a:buChar char="•"/>
            </a:pPr>
            <a:r>
              <a:rPr lang="en-US" dirty="0"/>
              <a:t>Alternatively, filling all octahedral sites in some layers and leaving others empty creates layered structures such as </a:t>
            </a:r>
            <a:r>
              <a:rPr lang="en-US" b="1" dirty="0"/>
              <a:t>cadmium iodide</a:t>
            </a:r>
            <a:r>
              <a:rPr lang="en-US" dirty="0"/>
              <a:t> and </a:t>
            </a:r>
            <a:r>
              <a:rPr lang="en-US" b="1" dirty="0"/>
              <a:t>cadmium chloride</a:t>
            </a:r>
            <a:r>
              <a:rPr lang="en-US" dirty="0"/>
              <a:t>.</a:t>
            </a:r>
          </a:p>
          <a:p>
            <a:endParaRPr lang="en-US" dirty="0"/>
          </a:p>
        </p:txBody>
      </p:sp>
      <p:sp>
        <p:nvSpPr>
          <p:cNvPr id="4" name="Slide Number Placeholder 3"/>
          <p:cNvSpPr>
            <a:spLocks noGrp="1"/>
          </p:cNvSpPr>
          <p:nvPr>
            <p:ph type="sldNum" sz="quarter" idx="5"/>
          </p:nvPr>
        </p:nvSpPr>
        <p:spPr/>
        <p:txBody>
          <a:bodyPr/>
          <a:lstStyle/>
          <a:p>
            <a:fld id="{DAC1D478-27D3-1642-AC08-6180316DFFDB}" type="slidenum">
              <a:rPr lang="en-US" smtClean="0"/>
              <a:t>14</a:t>
            </a:fld>
            <a:endParaRPr lang="en-US"/>
          </a:p>
        </p:txBody>
      </p:sp>
    </p:spTree>
    <p:extLst>
      <p:ext uri="{BB962C8B-B14F-4D97-AF65-F5344CB8AC3E}">
        <p14:creationId xmlns:p14="http://schemas.microsoft.com/office/powerpoint/2010/main" val="1883735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these structures, the </a:t>
            </a:r>
            <a:r>
              <a:rPr lang="en-US" b="1" dirty="0"/>
              <a:t>filled layers</a:t>
            </a:r>
            <a:r>
              <a:rPr lang="en-US" dirty="0"/>
              <a:t> consist of infinite sheets of edge-sharing octahedra, separated by </a:t>
            </a:r>
            <a:r>
              <a:rPr lang="en-US" b="1" dirty="0"/>
              <a:t>empty layers</a:t>
            </a:r>
            <a:r>
              <a:rPr lang="en-US" dirty="0"/>
              <a:t> of voids. This leads to compounds such as </a:t>
            </a:r>
            <a:r>
              <a:rPr lang="en-US" b="1" dirty="0" err="1"/>
              <a:t>CdCl</a:t>
            </a:r>
            <a:r>
              <a:rPr lang="en-US" b="1" dirty="0"/>
              <a:t>₂</a:t>
            </a:r>
            <a:r>
              <a:rPr lang="en-US" dirty="0"/>
              <a:t> (CCP anions) and </a:t>
            </a:r>
            <a:r>
              <a:rPr lang="en-US" b="1" dirty="0" err="1"/>
              <a:t>CdI</a:t>
            </a:r>
            <a:r>
              <a:rPr lang="en-US" b="1" dirty="0"/>
              <a:t>₂</a:t>
            </a:r>
            <a:r>
              <a:rPr lang="en-US" dirty="0"/>
              <a:t> (HCP anions), both of which are inherently </a:t>
            </a:r>
            <a:r>
              <a:rPr lang="en-US" b="1" dirty="0"/>
              <a:t>layered structures</a:t>
            </a:r>
            <a:r>
              <a:rPr lang="en-US" dirty="0"/>
              <a:t>.</a:t>
            </a:r>
            <a:br>
              <a:rPr lang="en-US" dirty="0"/>
            </a:br>
            <a:endParaRPr lang="en-US" dirty="0"/>
          </a:p>
          <a:p>
            <a:r>
              <a:rPr lang="en-US" dirty="0"/>
              <a:t>Because of their layering, they exhibit </a:t>
            </a:r>
            <a:r>
              <a:rPr lang="en-US" b="1" dirty="0"/>
              <a:t>two-dimensional electronic properties</a:t>
            </a:r>
            <a:r>
              <a:rPr lang="en-US" dirty="0"/>
              <a:t>, making them relevant to modern 2D materials research. But why do cations concentrate in some layers and leave others empty, rather than maximizing separation? The answer is that these are </a:t>
            </a:r>
            <a:r>
              <a:rPr lang="en-US" b="1" dirty="0"/>
              <a:t>not purely ionic structures</a:t>
            </a:r>
            <a:r>
              <a:rPr lang="en-US" dirty="0"/>
              <a:t>.</a:t>
            </a:r>
            <a:br>
              <a:rPr lang="en-US" dirty="0"/>
            </a:br>
            <a:endParaRPr lang="en-US" dirty="0"/>
          </a:p>
          <a:p>
            <a:r>
              <a:rPr lang="en-US" dirty="0"/>
              <a:t>They typically involve </a:t>
            </a:r>
            <a:r>
              <a:rPr lang="en-US" b="1" dirty="0"/>
              <a:t>large, polarizable anions</a:t>
            </a:r>
            <a:r>
              <a:rPr lang="en-US" dirty="0"/>
              <a:t> (I⁻, Br⁻, Cl⁻, Se²⁻) and cations that form </a:t>
            </a:r>
            <a:r>
              <a:rPr lang="en-US" b="1" dirty="0"/>
              <a:t>partly covalent bonds</a:t>
            </a:r>
            <a:r>
              <a:rPr lang="en-US" dirty="0"/>
              <a:t>. The layers themselves are held together mainly by </a:t>
            </a:r>
            <a:r>
              <a:rPr lang="en-US" b="1" dirty="0"/>
              <a:t>dispersion forces</a:t>
            </a:r>
            <a:r>
              <a:rPr lang="en-US" dirty="0"/>
              <a:t>, reflecting reduced ionic character.</a:t>
            </a:r>
          </a:p>
          <a:p>
            <a:endParaRPr lang="en-US" dirty="0"/>
          </a:p>
        </p:txBody>
      </p:sp>
      <p:sp>
        <p:nvSpPr>
          <p:cNvPr id="4" name="Slide Number Placeholder 3"/>
          <p:cNvSpPr>
            <a:spLocks noGrp="1"/>
          </p:cNvSpPr>
          <p:nvPr>
            <p:ph type="sldNum" sz="quarter" idx="5"/>
          </p:nvPr>
        </p:nvSpPr>
        <p:spPr/>
        <p:txBody>
          <a:bodyPr/>
          <a:lstStyle/>
          <a:p>
            <a:fld id="{DAC1D478-27D3-1642-AC08-6180316DFFDB}" type="slidenum">
              <a:rPr lang="en-US" smtClean="0"/>
              <a:t>15</a:t>
            </a:fld>
            <a:endParaRPr lang="en-US"/>
          </a:p>
        </p:txBody>
      </p:sp>
    </p:spTree>
    <p:extLst>
      <p:ext uri="{BB962C8B-B14F-4D97-AF65-F5344CB8AC3E}">
        <p14:creationId xmlns:p14="http://schemas.microsoft.com/office/powerpoint/2010/main" val="2185512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t>
            </a:r>
            <a:r>
              <a:rPr lang="en-US" b="1" dirty="0"/>
              <a:t>fill only two-thirds of the octahedral holes</a:t>
            </a:r>
            <a:r>
              <a:rPr lang="en-US" dirty="0"/>
              <a:t> in a close-packed layer, the result is a </a:t>
            </a:r>
            <a:r>
              <a:rPr lang="en-US" b="1" dirty="0"/>
              <a:t>honeycomb-like pattern</a:t>
            </a:r>
            <a:r>
              <a:rPr lang="en-US" dirty="0"/>
              <a:t>. Viewed as </a:t>
            </a:r>
            <a:r>
              <a:rPr lang="en-US" dirty="0" err="1"/>
              <a:t>polyhedra</a:t>
            </a:r>
            <a:r>
              <a:rPr lang="en-US" dirty="0"/>
              <a:t>, the octahedra form the same arrangement as atoms in </a:t>
            </a:r>
            <a:r>
              <a:rPr lang="en-US" b="1" dirty="0"/>
              <a:t>graphene</a:t>
            </a:r>
            <a:r>
              <a:rPr lang="en-US" dirty="0"/>
              <a:t>.</a:t>
            </a:r>
            <a:br>
              <a:rPr lang="en-US" dirty="0"/>
            </a:br>
            <a:endParaRPr lang="en-US" dirty="0"/>
          </a:p>
          <a:p>
            <a:r>
              <a:rPr lang="en-US" dirty="0"/>
              <a:t>If the next layer above is left empty, the stacking alternates </a:t>
            </a:r>
            <a:r>
              <a:rPr lang="en-US" b="1" dirty="0"/>
              <a:t>two-thirds filled / empty</a:t>
            </a:r>
            <a:r>
              <a:rPr lang="en-US" dirty="0"/>
              <a:t>, which averages to </a:t>
            </a:r>
            <a:r>
              <a:rPr lang="en-US" b="1" dirty="0"/>
              <a:t>one-third of the octahedral holes filled overall</a:t>
            </a:r>
            <a:r>
              <a:rPr lang="en-US" dirty="0"/>
              <a:t>. This gives structures with </a:t>
            </a:r>
            <a:r>
              <a:rPr lang="en-US" b="1" dirty="0"/>
              <a:t>1:3 stoichiometry (</a:t>
            </a:r>
            <a:r>
              <a:rPr lang="en-US" b="1" dirty="0" err="1"/>
              <a:t>cation:anion</a:t>
            </a:r>
            <a:r>
              <a:rPr lang="en-US" b="1" dirty="0"/>
              <a:t>)</a:t>
            </a:r>
            <a:r>
              <a:rPr lang="en-US" dirty="0"/>
              <a:t>.</a:t>
            </a:r>
          </a:p>
          <a:p>
            <a:pPr>
              <a:buFont typeface="Arial" panose="020B0604020202020204" pitchFamily="34" charset="0"/>
              <a:buChar char="•"/>
            </a:pPr>
            <a:r>
              <a:rPr lang="en-US" b="1" dirty="0"/>
              <a:t>HCP anions → </a:t>
            </a:r>
            <a:r>
              <a:rPr lang="en-US" b="1" dirty="0" err="1"/>
              <a:t>BiI</a:t>
            </a:r>
            <a:r>
              <a:rPr lang="en-US" b="1" dirty="0"/>
              <a:t>₃ structure</a:t>
            </a:r>
            <a:endParaRPr lang="en-US" dirty="0"/>
          </a:p>
          <a:p>
            <a:pPr>
              <a:buFont typeface="Arial" panose="020B0604020202020204" pitchFamily="34" charset="0"/>
              <a:buChar char="•"/>
            </a:pPr>
            <a:r>
              <a:rPr lang="en-US" b="1" dirty="0"/>
              <a:t>CCP anions → </a:t>
            </a:r>
            <a:r>
              <a:rPr lang="en-US" b="1" dirty="0" err="1"/>
              <a:t>YCl</a:t>
            </a:r>
            <a:r>
              <a:rPr lang="en-US" b="1" dirty="0"/>
              <a:t>₃ structure</a:t>
            </a:r>
            <a:endParaRPr lang="en-US" dirty="0"/>
          </a:p>
          <a:p>
            <a:endParaRPr lang="en-US" dirty="0"/>
          </a:p>
        </p:txBody>
      </p:sp>
      <p:sp>
        <p:nvSpPr>
          <p:cNvPr id="4" name="Slide Number Placeholder 3"/>
          <p:cNvSpPr>
            <a:spLocks noGrp="1"/>
          </p:cNvSpPr>
          <p:nvPr>
            <p:ph type="sldNum" sz="quarter" idx="5"/>
          </p:nvPr>
        </p:nvSpPr>
        <p:spPr/>
        <p:txBody>
          <a:bodyPr/>
          <a:lstStyle/>
          <a:p>
            <a:fld id="{DAC1D478-27D3-1642-AC08-6180316DFFDB}" type="slidenum">
              <a:rPr lang="en-US" smtClean="0"/>
              <a:t>16</a:t>
            </a:fld>
            <a:endParaRPr lang="en-US"/>
          </a:p>
        </p:txBody>
      </p:sp>
    </p:spTree>
    <p:extLst>
      <p:ext uri="{BB962C8B-B14F-4D97-AF65-F5344CB8AC3E}">
        <p14:creationId xmlns:p14="http://schemas.microsoft.com/office/powerpoint/2010/main" val="1503956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err="1"/>
              <a:t>NiAs</a:t>
            </a:r>
            <a:r>
              <a:rPr lang="en-US" b="1" dirty="0"/>
              <a:t> structure</a:t>
            </a:r>
            <a:r>
              <a:rPr lang="en-US" dirty="0"/>
              <a:t> (all octahedral holes filled in an HCP array of anions) is not favored when bonding is highly ionic, because it creates </a:t>
            </a:r>
            <a:r>
              <a:rPr lang="en-US" b="1" dirty="0"/>
              <a:t>infinite chains of face-sharing octahedra</a:t>
            </a:r>
            <a:r>
              <a:rPr lang="en-US" dirty="0"/>
              <a:t>, bringing cations too close together.</a:t>
            </a:r>
          </a:p>
          <a:p>
            <a:endParaRPr lang="en-US" dirty="0"/>
          </a:p>
          <a:p>
            <a:r>
              <a:rPr lang="en-US" dirty="0"/>
              <a:t>If instead </a:t>
            </a:r>
            <a:r>
              <a:rPr lang="en-US" b="1" dirty="0"/>
              <a:t>one-third of the octahedral holes are left vacant</a:t>
            </a:r>
            <a:r>
              <a:rPr lang="en-US" dirty="0"/>
              <a:t>, the result is a layered, graphene-like arrangement with filled–filled–empty sequences. Stacking these with HCP anions gives the </a:t>
            </a:r>
            <a:r>
              <a:rPr lang="en-US" b="1" dirty="0"/>
              <a:t>corundum structure</a:t>
            </a:r>
            <a:r>
              <a:rPr lang="en-US" dirty="0"/>
              <a:t> (</a:t>
            </a:r>
            <a:r>
              <a:rPr lang="en-US" dirty="0" err="1"/>
              <a:t>Al₂O</a:t>
            </a:r>
            <a:r>
              <a:rPr lang="en-US" dirty="0"/>
              <a:t>₃, hematite </a:t>
            </a:r>
            <a:r>
              <a:rPr lang="en-US" dirty="0" err="1"/>
              <a:t>Fe₂O</a:t>
            </a:r>
            <a:r>
              <a:rPr lang="en-US" dirty="0"/>
              <a:t>₃).</a:t>
            </a:r>
            <a:br>
              <a:rPr lang="en-US" dirty="0"/>
            </a:br>
            <a:endParaRPr lang="en-US" dirty="0"/>
          </a:p>
          <a:p>
            <a:r>
              <a:rPr lang="en-US" dirty="0"/>
              <a:t>This structure is stable for more ionic compounds because the </a:t>
            </a:r>
            <a:r>
              <a:rPr lang="en-US" b="1" dirty="0"/>
              <a:t>vacancies break up the infinite face-sharing columns</a:t>
            </a:r>
            <a:r>
              <a:rPr lang="en-US" dirty="0"/>
              <a:t>, reducing cation–cation repulsion.</a:t>
            </a:r>
          </a:p>
          <a:p>
            <a:endParaRPr lang="en-US" dirty="0"/>
          </a:p>
        </p:txBody>
      </p:sp>
      <p:sp>
        <p:nvSpPr>
          <p:cNvPr id="4" name="Slide Number Placeholder 3"/>
          <p:cNvSpPr>
            <a:spLocks noGrp="1"/>
          </p:cNvSpPr>
          <p:nvPr>
            <p:ph type="sldNum" sz="quarter" idx="5"/>
          </p:nvPr>
        </p:nvSpPr>
        <p:spPr/>
        <p:txBody>
          <a:bodyPr/>
          <a:lstStyle/>
          <a:p>
            <a:fld id="{DAC1D478-27D3-1642-AC08-6180316DFFDB}" type="slidenum">
              <a:rPr lang="en-US" smtClean="0"/>
              <a:t>17</a:t>
            </a:fld>
            <a:endParaRPr lang="en-US"/>
          </a:p>
        </p:txBody>
      </p:sp>
    </p:spTree>
    <p:extLst>
      <p:ext uri="{BB962C8B-B14F-4D97-AF65-F5344CB8AC3E}">
        <p14:creationId xmlns:p14="http://schemas.microsoft.com/office/powerpoint/2010/main" val="4241247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err="1"/>
              <a:t>NiAs</a:t>
            </a:r>
            <a:r>
              <a:rPr lang="en-US" b="1" dirty="0"/>
              <a:t> structure</a:t>
            </a:r>
            <a:r>
              <a:rPr lang="en-US" dirty="0"/>
              <a:t> (all octahedral holes filled in an HCP array of anions) is not favored when bonding is highly ionic, because it creates </a:t>
            </a:r>
            <a:r>
              <a:rPr lang="en-US" b="1" dirty="0"/>
              <a:t>infinite chains of face-sharing octahedra</a:t>
            </a:r>
            <a:r>
              <a:rPr lang="en-US" dirty="0"/>
              <a:t>, bringing cations too close together.</a:t>
            </a:r>
          </a:p>
          <a:p>
            <a:endParaRPr lang="en-US" dirty="0"/>
          </a:p>
          <a:p>
            <a:r>
              <a:rPr lang="en-US" dirty="0"/>
              <a:t>If instead </a:t>
            </a:r>
            <a:r>
              <a:rPr lang="en-US" b="1" dirty="0"/>
              <a:t>one-third of the octahedral holes are left vacant</a:t>
            </a:r>
            <a:r>
              <a:rPr lang="en-US" dirty="0"/>
              <a:t>, the result is a layered, graphene-like arrangement with filled–filled–empty sequences. Stacking these with HCP anions gives the </a:t>
            </a:r>
            <a:r>
              <a:rPr lang="en-US" b="1" dirty="0"/>
              <a:t>corundum structure</a:t>
            </a:r>
            <a:r>
              <a:rPr lang="en-US" dirty="0"/>
              <a:t> (</a:t>
            </a:r>
            <a:r>
              <a:rPr lang="en-US" dirty="0" err="1"/>
              <a:t>Al₂O</a:t>
            </a:r>
            <a:r>
              <a:rPr lang="en-US" dirty="0"/>
              <a:t>₃, hematite </a:t>
            </a:r>
            <a:r>
              <a:rPr lang="en-US" dirty="0" err="1"/>
              <a:t>Fe₂O</a:t>
            </a:r>
            <a:r>
              <a:rPr lang="en-US" dirty="0"/>
              <a:t>₃).</a:t>
            </a:r>
            <a:br>
              <a:rPr lang="en-US" dirty="0"/>
            </a:br>
            <a:endParaRPr lang="en-US" dirty="0"/>
          </a:p>
          <a:p>
            <a:r>
              <a:rPr lang="en-US" dirty="0"/>
              <a:t>This structure is stable for more ionic compounds because the </a:t>
            </a:r>
            <a:r>
              <a:rPr lang="en-US" b="1" dirty="0"/>
              <a:t>vacancies break up the infinite face-sharing columns</a:t>
            </a:r>
            <a:r>
              <a:rPr lang="en-US" dirty="0"/>
              <a:t>, reducing cation–cation repulsion.</a:t>
            </a:r>
          </a:p>
          <a:p>
            <a:endParaRPr lang="en-US" dirty="0"/>
          </a:p>
        </p:txBody>
      </p:sp>
      <p:sp>
        <p:nvSpPr>
          <p:cNvPr id="4" name="Slide Number Placeholder 3"/>
          <p:cNvSpPr>
            <a:spLocks noGrp="1"/>
          </p:cNvSpPr>
          <p:nvPr>
            <p:ph type="sldNum" sz="quarter" idx="5"/>
          </p:nvPr>
        </p:nvSpPr>
        <p:spPr/>
        <p:txBody>
          <a:bodyPr/>
          <a:lstStyle/>
          <a:p>
            <a:fld id="{A9CB794E-9012-5044-BA54-75C570E37EC6}" type="slidenum">
              <a:rPr lang="en-US" smtClean="0"/>
              <a:t>18</a:t>
            </a:fld>
            <a:endParaRPr lang="en-US"/>
          </a:p>
        </p:txBody>
      </p:sp>
    </p:spTree>
    <p:extLst>
      <p:ext uri="{BB962C8B-B14F-4D97-AF65-F5344CB8AC3E}">
        <p14:creationId xmlns:p14="http://schemas.microsoft.com/office/powerpoint/2010/main" val="146302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because there are these empty octahedral holes, the cations in the filled octahedral holes can move away from each other toward the empty space. And we can see that if we were to look at the mineral </a:t>
            </a:r>
            <a:r>
              <a:rPr lang="en-US" dirty="0" err="1"/>
              <a:t>correndum</a:t>
            </a:r>
            <a:r>
              <a:rPr lang="en-US" dirty="0"/>
              <a:t> and at the bond distances here. So you can see at the shared phase, the aluminum oxide distances is 1.96 angstroms, whereas the aluminum oxide distance to the bonds above it would be 1.86. So we can see that the aluminum ions are moving away from each other toward the vacancy that's above and below this dimer. And that alleviates the unfavorable ionic interactions of the shared phase.</a:t>
            </a:r>
          </a:p>
        </p:txBody>
      </p:sp>
      <p:sp>
        <p:nvSpPr>
          <p:cNvPr id="4" name="Slide Number Placeholder 3"/>
          <p:cNvSpPr>
            <a:spLocks noGrp="1"/>
          </p:cNvSpPr>
          <p:nvPr>
            <p:ph type="sldNum" sz="quarter" idx="5"/>
          </p:nvPr>
        </p:nvSpPr>
        <p:spPr/>
        <p:txBody>
          <a:bodyPr/>
          <a:lstStyle/>
          <a:p>
            <a:fld id="{DAC1D478-27D3-1642-AC08-6180316DFFDB}" type="slidenum">
              <a:rPr lang="en-US" smtClean="0"/>
              <a:t>19</a:t>
            </a:fld>
            <a:endParaRPr lang="en-US"/>
          </a:p>
        </p:txBody>
      </p:sp>
    </p:spTree>
    <p:extLst>
      <p:ext uri="{BB962C8B-B14F-4D97-AF65-F5344CB8AC3E}">
        <p14:creationId xmlns:p14="http://schemas.microsoft.com/office/powerpoint/2010/main" val="1761698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23</a:t>
            </a:fld>
            <a:endParaRPr lang="en-US"/>
          </a:p>
        </p:txBody>
      </p:sp>
    </p:spTree>
    <p:extLst>
      <p:ext uri="{BB962C8B-B14F-4D97-AF65-F5344CB8AC3E}">
        <p14:creationId xmlns:p14="http://schemas.microsoft.com/office/powerpoint/2010/main" val="283921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slide is not drawn correctly, the correct </a:t>
            </a:r>
            <a:r>
              <a:rPr lang="en-US" dirty="0" err="1"/>
              <a:t>wycof</a:t>
            </a:r>
            <a:r>
              <a:rPr lang="en-US" dirty="0"/>
              <a:t> site for Mg is site 2c, and this slide depicts the correct </a:t>
            </a:r>
            <a:r>
              <a:rPr lang="en-US" dirty="0" err="1"/>
              <a:t>lattic</a:t>
            </a:r>
            <a:r>
              <a:rPr lang="en-US" dirty="0"/>
              <a:t> positions. The 6/3 screw means a 60 rotation and a c/2 translation (since 3/6 = ½)</a:t>
            </a:r>
          </a:p>
        </p:txBody>
      </p:sp>
      <p:sp>
        <p:nvSpPr>
          <p:cNvPr id="4" name="Slide Number Placeholder 3"/>
          <p:cNvSpPr>
            <a:spLocks noGrp="1"/>
          </p:cNvSpPr>
          <p:nvPr>
            <p:ph type="sldNum" sz="quarter" idx="5"/>
          </p:nvPr>
        </p:nvSpPr>
        <p:spPr/>
        <p:txBody>
          <a:bodyPr/>
          <a:lstStyle/>
          <a:p>
            <a:fld id="{BA8C866F-D8A0-764B-8F5A-9EC4D58D4FAD}" type="slidenum">
              <a:rPr lang="en-US" smtClean="0"/>
              <a:t>2</a:t>
            </a:fld>
            <a:endParaRPr lang="en-US"/>
          </a:p>
        </p:txBody>
      </p:sp>
    </p:spTree>
    <p:extLst>
      <p:ext uri="{BB962C8B-B14F-4D97-AF65-F5344CB8AC3E}">
        <p14:creationId xmlns:p14="http://schemas.microsoft.com/office/powerpoint/2010/main" val="3146557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turn to covalent bonding and the structures that arise from it. We’ll begin with an electron-counting scheme. Moving across the third period of the periodic table illustrates where covalent bonding gives way to metallic bonding.</a:t>
            </a:r>
          </a:p>
          <a:p>
            <a:pPr>
              <a:buFont typeface="Arial" panose="020B0604020202020204" pitchFamily="34" charset="0"/>
              <a:buChar char="•"/>
            </a:pPr>
            <a:r>
              <a:rPr lang="en-US" b="1" dirty="0"/>
              <a:t>Halogens (Group 7A):</a:t>
            </a:r>
            <a:r>
              <a:rPr lang="en-US" dirty="0"/>
              <a:t> 7 valence electrons, one short of an octet → each atom makes </a:t>
            </a:r>
            <a:r>
              <a:rPr lang="en-US" b="1" dirty="0"/>
              <a:t>1 bond</a:t>
            </a:r>
            <a:r>
              <a:rPr lang="en-US" dirty="0"/>
              <a:t> (e.g., Cl₂).</a:t>
            </a:r>
          </a:p>
          <a:p>
            <a:pPr>
              <a:buFont typeface="Arial" panose="020B0604020202020204" pitchFamily="34" charset="0"/>
              <a:buChar char="•"/>
            </a:pPr>
            <a:r>
              <a:rPr lang="en-US" b="1" dirty="0"/>
              <a:t>Group 6A (e.g., S):</a:t>
            </a:r>
            <a:r>
              <a:rPr lang="en-US" dirty="0"/>
              <a:t> 6 valence electrons, two short → each atom makes </a:t>
            </a:r>
            <a:r>
              <a:rPr lang="en-US" b="1" dirty="0"/>
              <a:t>2 bonds</a:t>
            </a:r>
            <a:r>
              <a:rPr lang="en-US" dirty="0"/>
              <a:t>.</a:t>
            </a:r>
          </a:p>
          <a:p>
            <a:pPr>
              <a:buFont typeface="Arial" panose="020B0604020202020204" pitchFamily="34" charset="0"/>
              <a:buChar char="•"/>
            </a:pPr>
            <a:r>
              <a:rPr lang="en-US" b="1" dirty="0"/>
              <a:t>Group 5A (e.g., P):</a:t>
            </a:r>
            <a:r>
              <a:rPr lang="en-US" dirty="0"/>
              <a:t> 5 valence electrons, three short → each atom makes </a:t>
            </a:r>
            <a:r>
              <a:rPr lang="en-US" b="1" dirty="0"/>
              <a:t>3 bonds</a:t>
            </a:r>
            <a:r>
              <a:rPr lang="en-US" dirty="0"/>
              <a:t> (e.g., white phosphorus).</a:t>
            </a:r>
          </a:p>
          <a:p>
            <a:pPr>
              <a:buFont typeface="Arial" panose="020B0604020202020204" pitchFamily="34" charset="0"/>
              <a:buChar char="•"/>
            </a:pPr>
            <a:r>
              <a:rPr lang="en-US" b="1" dirty="0"/>
              <a:t>Group 4A (C, Si, Ge):</a:t>
            </a:r>
            <a:r>
              <a:rPr lang="en-US" dirty="0"/>
              <a:t> 4 valence electrons, four short → each atom makes </a:t>
            </a:r>
            <a:r>
              <a:rPr lang="en-US" b="1" dirty="0"/>
              <a:t>4 bonds</a:t>
            </a:r>
            <a:r>
              <a:rPr lang="en-US" dirty="0"/>
              <a:t>, forming extended covalent networks like </a:t>
            </a:r>
            <a:r>
              <a:rPr lang="en-US" b="1" dirty="0"/>
              <a:t>diamond, silicon, and germanium</a:t>
            </a:r>
            <a:r>
              <a:rPr lang="en-US" dirty="0"/>
              <a:t> (important semiconductors).</a:t>
            </a:r>
          </a:p>
          <a:p>
            <a:pPr>
              <a:buFont typeface="Arial" panose="020B0604020202020204" pitchFamily="34" charset="0"/>
              <a:buChar char="•"/>
            </a:pPr>
            <a:r>
              <a:rPr lang="en-US" b="1" dirty="0"/>
              <a:t>Group 3A (Al):</a:t>
            </a:r>
            <a:r>
              <a:rPr lang="en-US" dirty="0"/>
              <a:t> 3 valence electrons, far from an octet → octet completion by covalent bonds is not feasible. Instead, atoms pack closely and </a:t>
            </a:r>
            <a:r>
              <a:rPr lang="en-US" b="1" dirty="0"/>
              <a:t>delocalize electrons</a:t>
            </a:r>
            <a:r>
              <a:rPr lang="en-US" dirty="0"/>
              <a:t>, leading to </a:t>
            </a:r>
            <a:r>
              <a:rPr lang="en-US" b="1" dirty="0"/>
              <a:t>metallic bonding</a:t>
            </a:r>
            <a:r>
              <a:rPr lang="en-US" dirty="0"/>
              <a:t>.</a:t>
            </a:r>
          </a:p>
          <a:p>
            <a:r>
              <a:rPr lang="en-US" dirty="0"/>
              <a:t>This progression shows how electron count determines whether atoms form directional covalent structures or metallic lattices.</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24</a:t>
            </a:fld>
            <a:endParaRPr lang="en-US"/>
          </a:p>
        </p:txBody>
      </p:sp>
    </p:spTree>
    <p:extLst>
      <p:ext uri="{BB962C8B-B14F-4D97-AF65-F5344CB8AC3E}">
        <p14:creationId xmlns:p14="http://schemas.microsoft.com/office/powerpoint/2010/main" val="957003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use an electron-counting argument for binary compounds. Label the more electropositive element as </a:t>
            </a:r>
            <a:r>
              <a:rPr lang="en-US" b="1" dirty="0"/>
              <a:t>C</a:t>
            </a:r>
            <a:r>
              <a:rPr lang="en-US" dirty="0"/>
              <a:t> (“cation”) and the more electronegative as </a:t>
            </a:r>
            <a:r>
              <a:rPr lang="en-US" b="1" dirty="0"/>
              <a:t>A</a:t>
            </a:r>
            <a:r>
              <a:rPr lang="en-US" dirty="0"/>
              <a:t> (“anion”). The key is the </a:t>
            </a:r>
            <a:r>
              <a:rPr lang="en-US" b="1" dirty="0"/>
              <a:t>valence electron count per anion</a:t>
            </a:r>
            <a:r>
              <a:rPr lang="en-US" dirty="0"/>
              <a:t>.</a:t>
            </a:r>
          </a:p>
          <a:p>
            <a:endParaRPr lang="en-US" dirty="0"/>
          </a:p>
          <a:p>
            <a:r>
              <a:rPr lang="en-US" dirty="0"/>
              <a:t>Take sodium chloride as an example: Na has 1 valence electron, Cl has 7. Sodium transfers its electron to chlorine, giving Cl a full octet. In this scheme:</a:t>
            </a:r>
          </a:p>
          <a:p>
            <a:pPr>
              <a:buFont typeface="Arial" panose="020B0604020202020204" pitchFamily="34" charset="0"/>
              <a:buChar char="•"/>
            </a:pPr>
            <a:r>
              <a:rPr lang="en-US" dirty="0"/>
              <a:t>E_C = 1 (valence electrons from Na), M = 1 (one Na atom per formula unit), E_A = 7 (valence electrons from Cl), N_A = 1 (one Cl per formula unit)</a:t>
            </a:r>
            <a:br>
              <a:rPr lang="en-US" dirty="0"/>
            </a:br>
            <a:endParaRPr lang="en-US" dirty="0"/>
          </a:p>
          <a:p>
            <a:r>
              <a:rPr lang="en-US" dirty="0"/>
              <a:t>So the total per anion is (E_C \times M + E_A \times N_A)/N_A = (1 + 7)/1 = 8.</a:t>
            </a:r>
            <a:br>
              <a:rPr lang="en-US" dirty="0"/>
            </a:br>
            <a:endParaRPr lang="en-US" dirty="0"/>
          </a:p>
          <a:p>
            <a:r>
              <a:rPr lang="en-US" dirty="0"/>
              <a:t>That gives chlorine its octet, consistent with the textbook ionic picture.</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25</a:t>
            </a:fld>
            <a:endParaRPr lang="en-US"/>
          </a:p>
        </p:txBody>
      </p:sp>
    </p:spTree>
    <p:extLst>
      <p:ext uri="{BB962C8B-B14F-4D97-AF65-F5344CB8AC3E}">
        <p14:creationId xmlns:p14="http://schemas.microsoft.com/office/powerpoint/2010/main" val="90706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Silicon dioxide (</a:t>
            </a:r>
            <a:r>
              <a:rPr lang="en-US" b="1" dirty="0" err="1"/>
              <a:t>SiO</a:t>
            </a:r>
            <a:r>
              <a:rPr lang="en-US" b="1" dirty="0"/>
              <a:t>₂) and the octet rule:</a:t>
            </a:r>
            <a:endParaRPr lang="en-US" dirty="0"/>
          </a:p>
          <a:p>
            <a:r>
              <a:rPr lang="en-US" dirty="0"/>
              <a:t>Bonding is highly covalent, not ionic. Each Si contributes 4 valence electrons (1 atom) and each O contributes 6 (2 atoms). Total = 4 + (2×6) = 16. Divide by 2 (two oxygens) = 8 → octet rule satisfied. This method just keeps track of electrons, even in covalent systems.</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27</a:t>
            </a:fld>
            <a:endParaRPr lang="en-US"/>
          </a:p>
        </p:txBody>
      </p:sp>
    </p:spTree>
    <p:extLst>
      <p:ext uri="{BB962C8B-B14F-4D97-AF65-F5344CB8AC3E}">
        <p14:creationId xmlns:p14="http://schemas.microsoft.com/office/powerpoint/2010/main" val="1197308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Octet rule beyond ionic compounds:</a:t>
            </a:r>
            <a:endParaRPr lang="en-US" dirty="0"/>
          </a:p>
          <a:p>
            <a:r>
              <a:rPr lang="en-US" dirty="0"/>
              <a:t>Doesn’t matter if bonding is ionic or covalent—just identify the more electropositive and electronegative elements. Example: </a:t>
            </a:r>
            <a:r>
              <a:rPr lang="en-US" dirty="0" err="1"/>
              <a:t>NaTl.</a:t>
            </a:r>
            <a:r>
              <a:rPr lang="en-US" dirty="0"/>
              <a:t> Na has 1 valence e⁻, Tl has 3 → total = 4 e⁻ per Tl after transfer. That’s not 8, so the octet rule is not satisfied. This highlights cases where the rule breaks down.</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28</a:t>
            </a:fld>
            <a:endParaRPr lang="en-US"/>
          </a:p>
        </p:txBody>
      </p:sp>
    </p:spTree>
    <p:extLst>
      <p:ext uri="{BB962C8B-B14F-4D97-AF65-F5344CB8AC3E}">
        <p14:creationId xmlns:p14="http://schemas.microsoft.com/office/powerpoint/2010/main" val="871422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this, we use the </a:t>
            </a:r>
            <a:r>
              <a:rPr lang="en-US" i="1" dirty="0"/>
              <a:t>generalized 8–N rule</a:t>
            </a:r>
            <a:r>
              <a:rPr lang="en-US" dirty="0"/>
              <a:t> (generalized octet rule). In sodium thallium, the valence electron count per anion is only 4. Since this is less than 8, the anion has too few electrons, so thallium must form bonds with other thallium atoms—just as P, S, or Si form bonds with themselves in elemental structures. These are anion–anion (Tl–Tl) bonds.</a:t>
            </a:r>
          </a:p>
          <a:p>
            <a:endParaRPr lang="en-US" dirty="0"/>
          </a:p>
          <a:p>
            <a:r>
              <a:rPr lang="en-US" dirty="0"/>
              <a:t>If instead the valence electron count per anion exceeds 8, the anion cannot accept all the cation’s electrons. The excess electrons are left on the cation, called </a:t>
            </a:r>
            <a:r>
              <a:rPr lang="en-US" i="1" dirty="0"/>
              <a:t>cc</a:t>
            </a:r>
            <a:r>
              <a:rPr lang="en-US" dirty="0"/>
              <a:t>. In that case, either cation–cation bonds form or the cations retain nonbonding electron pairs.</a:t>
            </a:r>
          </a:p>
          <a:p>
            <a:endParaRPr lang="en-US" dirty="0"/>
          </a:p>
          <a:p>
            <a:r>
              <a:rPr lang="en-US" dirty="0"/>
              <a:t>Applied to sodium thallium: thallium’s electron count of 4 (too few) drives Tl–Tl bonding.</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29</a:t>
            </a:fld>
            <a:endParaRPr lang="en-US"/>
          </a:p>
        </p:txBody>
      </p:sp>
    </p:spTree>
    <p:extLst>
      <p:ext uri="{BB962C8B-B14F-4D97-AF65-F5344CB8AC3E}">
        <p14:creationId xmlns:p14="http://schemas.microsoft.com/office/powerpoint/2010/main" val="3227797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calculated the valence electron count (VEC) per Tl as 4. Using the generalized 8–N rule, since 8 &gt; 4, the system must form anion–anion (AA) bonds. Cation–cation bonds or cation lone pairs don’t help here, so those terms drop out. The rule then gives 4 AA bonds per Tl.</a:t>
            </a:r>
            <a:br>
              <a:rPr lang="en-US" dirty="0"/>
            </a:br>
            <a:endParaRPr lang="en-US" dirty="0"/>
          </a:p>
          <a:p>
            <a:r>
              <a:rPr lang="en-US" dirty="0"/>
              <a:t>In sodium </a:t>
            </a:r>
            <a:r>
              <a:rPr lang="en-US" dirty="0" err="1"/>
              <a:t>thallide</a:t>
            </a:r>
            <a:r>
              <a:rPr lang="en-US" dirty="0"/>
              <a:t>, the Tl atoms indeed bond in a diamond-like network, with Na⁺ cations filling the interstices. This is expected because once Tl gains an electron from Na, it has the same valence count as Si or C, and thus forms structures similar to diamond or silicon.</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30</a:t>
            </a:fld>
            <a:endParaRPr lang="en-US"/>
          </a:p>
        </p:txBody>
      </p:sp>
    </p:spTree>
    <p:extLst>
      <p:ext uri="{BB962C8B-B14F-4D97-AF65-F5344CB8AC3E}">
        <p14:creationId xmlns:p14="http://schemas.microsoft.com/office/powerpoint/2010/main" val="1521143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calculated the valence electron count (VEC) per Tl as 4. Using the generalized 8–N rule, since 8 &gt; 4, the system must form anion–anion (AA) bonds. Cation–cation bonds or cation lone pairs don’t help here, so those terms drop out. The rule then gives 4 AA bonds per Tl.</a:t>
            </a:r>
          </a:p>
          <a:p>
            <a:endParaRPr lang="en-US" dirty="0"/>
          </a:p>
          <a:p>
            <a:r>
              <a:rPr lang="en-US" dirty="0"/>
              <a:t>In sodium </a:t>
            </a:r>
            <a:r>
              <a:rPr lang="en-US" dirty="0" err="1"/>
              <a:t>thallide</a:t>
            </a:r>
            <a:r>
              <a:rPr lang="en-US" dirty="0"/>
              <a:t>, the Tl atoms indeed bond in a diamond-like network, with Na⁺ cations filling the interstices. This is expected because once Tl gains an electron from Na, it has the same valence count as Si or C, and thus forms structures similar to diamond or silicon.</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31</a:t>
            </a:fld>
            <a:endParaRPr lang="en-US"/>
          </a:p>
        </p:txBody>
      </p:sp>
    </p:spTree>
    <p:extLst>
      <p:ext uri="{BB962C8B-B14F-4D97-AF65-F5344CB8AC3E}">
        <p14:creationId xmlns:p14="http://schemas.microsoft.com/office/powerpoint/2010/main" val="742887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Tl, the valence electron count (VEC) is 4. Applying the generalized 8–N rule: since 8 &gt; 4, the structure requires anion–anion (AA) bonds, while cation–cation bonds or cation lone pairs drop out. The rule gives 4 AA bonds per Tl.</a:t>
            </a:r>
          </a:p>
          <a:p>
            <a:endParaRPr lang="en-US" dirty="0"/>
          </a:p>
          <a:p>
            <a:r>
              <a:rPr lang="en-US" dirty="0"/>
              <a:t>In </a:t>
            </a:r>
            <a:r>
              <a:rPr lang="en-US" dirty="0" err="1"/>
              <a:t>NaTl</a:t>
            </a:r>
            <a:r>
              <a:rPr lang="en-US" dirty="0"/>
              <a:t>, the Tl atoms form a diamond-like network, with Na⁺ cations in the interstices. This makes sense because once Tl gains an electron from Na, it has 4 valence electrons—just like Si or C—so it adopts similar diamond/silicon-type structures.</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32</a:t>
            </a:fld>
            <a:endParaRPr lang="en-US"/>
          </a:p>
        </p:txBody>
      </p:sp>
    </p:spTree>
    <p:extLst>
      <p:ext uri="{BB962C8B-B14F-4D97-AF65-F5344CB8AC3E}">
        <p14:creationId xmlns:p14="http://schemas.microsoft.com/office/powerpoint/2010/main" val="4281820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finish with two examples: </a:t>
            </a:r>
            <a:r>
              <a:rPr lang="en-US" dirty="0" err="1"/>
              <a:t>SnCl</a:t>
            </a:r>
            <a:r>
              <a:rPr lang="en-US" dirty="0"/>
              <a:t>₂ and </a:t>
            </a:r>
            <a:r>
              <a:rPr lang="en-US" dirty="0" err="1"/>
              <a:t>Ca₂Ti</a:t>
            </a:r>
            <a:r>
              <a:rPr lang="en-US" dirty="0"/>
              <a:t>. Apply the generalized 8–N rule—do you get cation–cation bonds, anion–anion bonds, or cation lone pairs?</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33</a:t>
            </a:fld>
            <a:endParaRPr lang="en-US"/>
          </a:p>
        </p:txBody>
      </p:sp>
    </p:spTree>
    <p:extLst>
      <p:ext uri="{BB962C8B-B14F-4D97-AF65-F5344CB8AC3E}">
        <p14:creationId xmlns:p14="http://schemas.microsoft.com/office/powerpoint/2010/main" val="591495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t>
            </a:r>
            <a:r>
              <a:rPr lang="en-US" dirty="0" err="1"/>
              <a:t>SnCl</a:t>
            </a:r>
            <a:r>
              <a:rPr lang="en-US" dirty="0"/>
              <a:t>₂, Sn has 4 valence electrons and Cl has 7, giving a valence electron count per Cl of 9. Since 9 &gt; 8, the chlorides cannot accept all of Sn’s electrons. Applying the generalized 8–N rule, anion–anion bonds aren’t needed; instead, </a:t>
            </a:r>
            <a:r>
              <a:rPr lang="en-US" i="1" dirty="0"/>
              <a:t>cc</a:t>
            </a:r>
            <a:r>
              <a:rPr lang="en-US" dirty="0"/>
              <a:t> = 2, meaning two electrons remain on Sn. These occupy the Sn 5s orbital as a lone pair, which is typical for Sn²⁺.</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34</a:t>
            </a:fld>
            <a:endParaRPr lang="en-US"/>
          </a:p>
        </p:txBody>
      </p:sp>
    </p:spTree>
    <p:extLst>
      <p:ext uri="{BB962C8B-B14F-4D97-AF65-F5344CB8AC3E}">
        <p14:creationId xmlns:p14="http://schemas.microsoft.com/office/powerpoint/2010/main" val="2706328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look at </a:t>
            </a:r>
            <a:r>
              <a:rPr lang="en-US" b="1" dirty="0"/>
              <a:t>ionic solid structures</a:t>
            </a:r>
            <a:r>
              <a:rPr lang="en-US" dirty="0"/>
              <a:t>, which share surprising similarities with metallic solids from a symmetry standpoint. A useful way to describe them is to treat the </a:t>
            </a:r>
            <a:r>
              <a:rPr lang="en-US" b="1" dirty="0"/>
              <a:t>anions as forming a close-packed lattice</a:t>
            </a:r>
            <a:r>
              <a:rPr lang="en-US" dirty="0"/>
              <a:t>—either cubic close-packed (FCC) or hexagonal close-packed (HCP). In such lattices, ~26% of the space is voids, which cations occupy. These voids come in two types: </a:t>
            </a:r>
            <a:r>
              <a:rPr lang="en-US" b="1" dirty="0"/>
              <a:t>octahedral holes</a:t>
            </a:r>
            <a:r>
              <a:rPr lang="en-US" dirty="0"/>
              <a:t> (six anion neighbors, octahedral coordination) and </a:t>
            </a:r>
            <a:r>
              <a:rPr lang="en-US" b="1" dirty="0"/>
              <a:t>tetrahedral holes</a:t>
            </a:r>
            <a:r>
              <a:rPr lang="en-US" dirty="0"/>
              <a:t> (four anion neighbors, tetrahedral coordination).</a:t>
            </a:r>
          </a:p>
          <a:p>
            <a:r>
              <a:rPr lang="en-US" dirty="0"/>
              <a:t>At first, it may seem odd that anions would close-pack, since like charges should repel. The resolution lies in symmetry: arranging spheres </a:t>
            </a:r>
            <a:r>
              <a:rPr lang="en-US" b="1" dirty="0"/>
              <a:t>as close together as possible</a:t>
            </a:r>
            <a:r>
              <a:rPr lang="en-US" dirty="0"/>
              <a:t> produces the same geometric pattern as arranging them </a:t>
            </a:r>
            <a:r>
              <a:rPr lang="en-US" b="1" dirty="0"/>
              <a:t>as far apart as possible</a:t>
            </a:r>
            <a:r>
              <a:rPr lang="en-US" dirty="0"/>
              <a:t>, provided the box volume is fixed. The result is a uniform, symmetric distribution that is equivalent to close packing. Importantly, in real ionic solids, </a:t>
            </a:r>
            <a:r>
              <a:rPr lang="en-US" b="1" dirty="0"/>
              <a:t>anions do not touch</a:t>
            </a:r>
            <a:r>
              <a:rPr lang="en-US" dirty="0"/>
              <a:t>; instead, they remain well-separated while leaving symmetric voids for cations. The cations and anions, however, generally do touch.</a:t>
            </a:r>
          </a:p>
          <a:p>
            <a:endParaRPr lang="en-US" dirty="0"/>
          </a:p>
        </p:txBody>
      </p:sp>
      <p:sp>
        <p:nvSpPr>
          <p:cNvPr id="4" name="Slide Number Placeholder 3"/>
          <p:cNvSpPr>
            <a:spLocks noGrp="1"/>
          </p:cNvSpPr>
          <p:nvPr>
            <p:ph type="sldNum" sz="quarter" idx="5"/>
          </p:nvPr>
        </p:nvSpPr>
        <p:spPr/>
        <p:txBody>
          <a:bodyPr/>
          <a:lstStyle/>
          <a:p>
            <a:fld id="{A9CB794E-9012-5044-BA54-75C570E37EC6}" type="slidenum">
              <a:rPr lang="en-US" smtClean="0"/>
              <a:t>4</a:t>
            </a:fld>
            <a:endParaRPr lang="en-US"/>
          </a:p>
        </p:txBody>
      </p:sp>
    </p:spTree>
    <p:extLst>
      <p:ext uri="{BB962C8B-B14F-4D97-AF65-F5344CB8AC3E}">
        <p14:creationId xmlns:p14="http://schemas.microsoft.com/office/powerpoint/2010/main" val="1985827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dirty="0" err="1"/>
              <a:t>Ca₂Sb</a:t>
            </a:r>
            <a:r>
              <a:rPr lang="en-US" dirty="0"/>
              <a:t>, each Ca gives 2 electrons to Sb, which starts with 5, so the valence electron count per Sb is 7. Since 7 &lt; 8, the octet rule isn’t satisfied. The </a:t>
            </a:r>
            <a:r>
              <a:rPr lang="en-US" i="1" dirty="0"/>
              <a:t>cc</a:t>
            </a:r>
            <a:r>
              <a:rPr lang="en-US" dirty="0"/>
              <a:t> term (electrons left on cations) drops out, and the generalized 8–N rule requires one anion–anion (AA) bond per Sb. This means Sb atoms dimerize.</a:t>
            </a:r>
            <a:br>
              <a:rPr lang="en-US" dirty="0"/>
            </a:br>
            <a:endParaRPr lang="en-US" dirty="0"/>
          </a:p>
          <a:p>
            <a:r>
              <a:rPr lang="en-US" dirty="0"/>
              <a:t>With 7 valence electrons, Sb behaves like a halogen—forming one bond to make a diatomic species. Here, the [Sb₂]²⁻ dimer is the covalently bonded polyatomic anion, charge-balanced by Ca²⁺ cations.</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35</a:t>
            </a:fld>
            <a:endParaRPr lang="en-US"/>
          </a:p>
        </p:txBody>
      </p:sp>
    </p:spTree>
    <p:extLst>
      <p:ext uri="{BB962C8B-B14F-4D97-AF65-F5344CB8AC3E}">
        <p14:creationId xmlns:p14="http://schemas.microsoft.com/office/powerpoint/2010/main" val="1933920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the last lectures, we’ve explored several inorganic crystal structures—just a small sample of the huge variety that exist (as of august 2025 there are </a:t>
            </a:r>
            <a:r>
              <a:rPr lang="en-US" b="1" dirty="0"/>
              <a:t>318,000 well-defined and characterized structures out of an estimate 10 million (100B if you include stoichiometry)</a:t>
            </a:r>
            <a:r>
              <a:rPr lang="en-US" dirty="0"/>
              <a:t>. These structures are not random; their form is strongly influenced by </a:t>
            </a:r>
            <a:r>
              <a:rPr lang="en-US" b="1" dirty="0"/>
              <a:t>stoichiometry</a:t>
            </a:r>
            <a:r>
              <a:rPr lang="en-US" dirty="0"/>
              <a:t>. For example, four different metal oxides built from metal–oxygen units can have four distinct structures because each has a different empirical formula.</a:t>
            </a:r>
          </a:p>
          <a:p>
            <a:br>
              <a:rPr lang="en-US" dirty="0"/>
            </a:br>
            <a:endParaRPr lang="en-US" dirty="0"/>
          </a:p>
          <a:p>
            <a:r>
              <a:rPr lang="en-US" dirty="0"/>
              <a:t>In this lecture, we’ll examine the relationship between </a:t>
            </a:r>
            <a:r>
              <a:rPr lang="en-US" b="1" dirty="0"/>
              <a:t>empirical formula</a:t>
            </a:r>
            <a:r>
              <a:rPr lang="en-US" dirty="0"/>
              <a:t> and </a:t>
            </a:r>
            <a:r>
              <a:rPr lang="en-US" b="1" dirty="0"/>
              <a:t>crystal structure</a:t>
            </a:r>
            <a:r>
              <a:rPr lang="en-US" dirty="0"/>
              <a:t>.</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38</a:t>
            </a:fld>
            <a:endParaRPr lang="en-US"/>
          </a:p>
        </p:txBody>
      </p:sp>
    </p:spTree>
    <p:extLst>
      <p:ext uri="{BB962C8B-B14F-4D97-AF65-F5344CB8AC3E}">
        <p14:creationId xmlns:p14="http://schemas.microsoft.com/office/powerpoint/2010/main" val="3758250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polar covalent compound, label the more electropositive atom as the “cation” (C) and the more electronegative atom as the “anion” (A). The method applies regardless of electronegativity difference—working for both highly ionic and strongly covalent compounds.</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40</a:t>
            </a:fld>
            <a:endParaRPr lang="en-US"/>
          </a:p>
        </p:txBody>
      </p:sp>
    </p:spTree>
    <p:extLst>
      <p:ext uri="{BB962C8B-B14F-4D97-AF65-F5344CB8AC3E}">
        <p14:creationId xmlns:p14="http://schemas.microsoft.com/office/powerpoint/2010/main" val="1891827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Charge balance: (# cations × cation charge) = (# anions × anion charge). Oxidation numbers can be used in place of true charges.</a:t>
            </a:r>
          </a:p>
          <a:p>
            <a:pPr>
              <a:buFont typeface="Arial" panose="020B0604020202020204" pitchFamily="34" charset="0"/>
              <a:buChar char="•"/>
            </a:pPr>
            <a:r>
              <a:rPr lang="en-US" dirty="0"/>
              <a:t>Connectivity balance: In crystal chemical formulas, use superscripted </a:t>
            </a:r>
            <a:r>
              <a:rPr lang="en-US" b="1" dirty="0"/>
              <a:t>N</a:t>
            </a:r>
            <a:r>
              <a:rPr lang="en-US" dirty="0"/>
              <a:t> (coordination number of C) and </a:t>
            </a:r>
            <a:r>
              <a:rPr lang="en-US" b="1" dirty="0"/>
              <a:t>M</a:t>
            </a:r>
            <a:r>
              <a:rPr lang="en-US" dirty="0"/>
              <a:t> (coordination number of A). Then (# cations × N) = (# anions × M).</a:t>
            </a:r>
          </a:p>
          <a:p>
            <a:pPr>
              <a:buFont typeface="Arial" panose="020B0604020202020204" pitchFamily="34" charset="0"/>
              <a:buChar char="•"/>
            </a:pPr>
            <a:r>
              <a:rPr lang="en-US" dirty="0"/>
              <a:t>Bond valence ≈ bond order = (oxidation number ÷ coordination number).</a:t>
            </a:r>
          </a:p>
          <a:p>
            <a:pPr>
              <a:buFont typeface="Arial" panose="020B0604020202020204" pitchFamily="34" charset="0"/>
              <a:buChar char="•"/>
            </a:pPr>
            <a:r>
              <a:rPr lang="en-US" dirty="0"/>
              <a:t>Bonds to the cation = bonds from the anion, so both calculations must match.</a:t>
            </a:r>
          </a:p>
          <a:p>
            <a:pPr>
              <a:buFont typeface="Arial" panose="020B0604020202020204" pitchFamily="34" charset="0"/>
              <a:buChar char="•"/>
            </a:pPr>
            <a:r>
              <a:rPr lang="en-US" dirty="0"/>
              <a:t>Equivalently: bond order can be calculated from either cation or anion oxidation number ÷ coordination 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bond valence has to be the same for C going to A and A going to C, the number of electrons associated with the bond is equal</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41</a:t>
            </a:fld>
            <a:endParaRPr lang="en-US"/>
          </a:p>
        </p:txBody>
      </p:sp>
    </p:spTree>
    <p:extLst>
      <p:ext uri="{BB962C8B-B14F-4D97-AF65-F5344CB8AC3E}">
        <p14:creationId xmlns:p14="http://schemas.microsoft.com/office/powerpoint/2010/main" val="17459740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do a simple example: the binary compound between silicon and oxygen. Silicon strongly prefers tetrahedral coordination, which it nearly always adopts with oxygen. Using this, can we determine the compound’s empirical formula, the coordination number of oxygen, and the bond order (valence) of the Si–O bonds?</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42</a:t>
            </a:fld>
            <a:endParaRPr lang="en-US"/>
          </a:p>
        </p:txBody>
      </p:sp>
    </p:spTree>
    <p:extLst>
      <p:ext uri="{BB962C8B-B14F-4D97-AF65-F5344CB8AC3E}">
        <p14:creationId xmlns:p14="http://schemas.microsoft.com/office/powerpoint/2010/main" val="2772466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crystal chemical formula. Silicon is in the +4 oxidation state, oxygen is –2, and silicon’s coordination number is 4.</a:t>
            </a:r>
          </a:p>
          <a:p>
            <a:pPr>
              <a:buFont typeface="Arial" panose="020B0604020202020204" pitchFamily="34" charset="0"/>
              <a:buChar char="•"/>
            </a:pPr>
            <a:r>
              <a:rPr lang="en-US" b="1" dirty="0"/>
              <a:t>Electroneutrality balance:</a:t>
            </a:r>
            <a:r>
              <a:rPr lang="en-US" dirty="0"/>
              <a:t> To balance charges, the </a:t>
            </a:r>
            <a:r>
              <a:rPr lang="en-US" dirty="0" err="1"/>
              <a:t>Si:O</a:t>
            </a:r>
            <a:r>
              <a:rPr lang="en-US" dirty="0"/>
              <a:t> ratio must be 1:2 → empirical formula is </a:t>
            </a:r>
            <a:r>
              <a:rPr lang="en-US" b="1" dirty="0" err="1"/>
              <a:t>SiO</a:t>
            </a:r>
            <a:r>
              <a:rPr lang="en-US" b="1" dirty="0"/>
              <a:t>₂</a:t>
            </a:r>
            <a:r>
              <a:rPr lang="en-US" dirty="0"/>
              <a:t>.</a:t>
            </a:r>
          </a:p>
          <a:p>
            <a:pPr>
              <a:buFont typeface="Arial" panose="020B0604020202020204" pitchFamily="34" charset="0"/>
              <a:buChar char="•"/>
            </a:pPr>
            <a:r>
              <a:rPr lang="en-US" b="1" dirty="0"/>
              <a:t>Connectivity balance:</a:t>
            </a:r>
            <a:r>
              <a:rPr lang="en-US" dirty="0"/>
              <a:t> One Si makes 4 bonds; with 2 O atoms, each O must coordinate to 2 → oxygen CN = 2 (linear or bent possible).</a:t>
            </a:r>
          </a:p>
          <a:p>
            <a:pPr>
              <a:buFont typeface="Arial" panose="020B0604020202020204" pitchFamily="34" charset="0"/>
              <a:buChar char="•"/>
            </a:pPr>
            <a:r>
              <a:rPr lang="en-US" b="1" dirty="0"/>
              <a:t>Bond valence balance:</a:t>
            </a:r>
            <a:r>
              <a:rPr lang="en-US" dirty="0"/>
              <a:t> Si⁴⁺ over 4 bonds = 1 per bond; O²⁻ over 2 bonds = 1 per bond. Thus, each Si–O bond has valence 1.</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44</a:t>
            </a:fld>
            <a:endParaRPr lang="en-US"/>
          </a:p>
        </p:txBody>
      </p:sp>
    </p:spTree>
    <p:extLst>
      <p:ext uri="{BB962C8B-B14F-4D97-AF65-F5344CB8AC3E}">
        <p14:creationId xmlns:p14="http://schemas.microsoft.com/office/powerpoint/2010/main" val="3428749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often easier to visualize this with a </a:t>
            </a:r>
            <a:r>
              <a:rPr lang="en-US" b="1" dirty="0"/>
              <a:t>bond graph</a:t>
            </a:r>
            <a:r>
              <a:rPr lang="en-US" dirty="0"/>
              <a:t>. For </a:t>
            </a:r>
            <a:r>
              <a:rPr lang="en-US" b="1" dirty="0" err="1"/>
              <a:t>SiO</a:t>
            </a:r>
            <a:r>
              <a:rPr lang="en-US" b="1" dirty="0"/>
              <a:t>₂</a:t>
            </a:r>
            <a:r>
              <a:rPr lang="en-US" dirty="0"/>
              <a:t>, each atom in the empirical formula (1 Si, 2 O) is placed in the graph. Si has a coordination number of 4, so we draw four bonds from Si, distributing them evenly: two bonds to each O. This shows Si is 4-coordinate and O is 2-coordinate. From the oxidation states (Si⁴⁺, O²⁻), the bond valence is 1 per bond.</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45</a:t>
            </a:fld>
            <a:endParaRPr lang="en-US"/>
          </a:p>
        </p:txBody>
      </p:sp>
    </p:spTree>
    <p:extLst>
      <p:ext uri="{BB962C8B-B14F-4D97-AF65-F5344CB8AC3E}">
        <p14:creationId xmlns:p14="http://schemas.microsoft.com/office/powerpoint/2010/main" val="2856561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Now consider </a:t>
            </a:r>
            <a:r>
              <a:rPr lang="en-US" b="1" dirty="0" err="1"/>
              <a:t>TiO</a:t>
            </a:r>
            <a:r>
              <a:rPr lang="en-US" b="1" dirty="0"/>
              <a:t>₂</a:t>
            </a:r>
            <a:r>
              <a:rPr lang="en-US" dirty="0"/>
              <a:t>. Titanium is larger than silicon and typically adopts octahedral (6-fold) coordination. In a bond graph, Ti has 6 bonds—three to each O—so Ti is 6-coordinate and O is 3-coordinate. Remember: multiple lines here do </a:t>
            </a:r>
            <a:r>
              <a:rPr lang="en-US" b="1" dirty="0"/>
              <a:t>not</a:t>
            </a:r>
            <a:r>
              <a:rPr lang="en-US" dirty="0"/>
              <a:t> mean double or triple bonds; they are simply a notation for coordination. Calculating bond valence: Ti⁴⁺ spread over 6 bonds = ⅔ per bond; O²⁻ spread over 3 bonds = ⅔ per bond. Thus, each Ti–O bond has valence ⅔. In inorganic compounds, bond valence need not be an integer, unlike in organic molecules where valences are fixed.</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46</a:t>
            </a:fld>
            <a:endParaRPr lang="en-US"/>
          </a:p>
        </p:txBody>
      </p:sp>
    </p:spTree>
    <p:extLst>
      <p:ext uri="{BB962C8B-B14F-4D97-AF65-F5344CB8AC3E}">
        <p14:creationId xmlns:p14="http://schemas.microsoft.com/office/powerpoint/2010/main" val="3204461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calcium fluoride, CAF2? Well, calcium is bigger still and a common coordination number we might find for calcium would be eight. And so if the calcium is eight coordinate, it tells us that the fluorine must be four coordinate. And in the last lecture I believe we talked about the structure of calcium fluoride where we have tetrahedral fluoride and eight fluorides around each calcium in a cube.</a:t>
            </a:r>
          </a:p>
        </p:txBody>
      </p:sp>
      <p:sp>
        <p:nvSpPr>
          <p:cNvPr id="4" name="Slide Number Placeholder 3"/>
          <p:cNvSpPr>
            <a:spLocks noGrp="1"/>
          </p:cNvSpPr>
          <p:nvPr>
            <p:ph type="sldNum" sz="quarter" idx="5"/>
          </p:nvPr>
        </p:nvSpPr>
        <p:spPr/>
        <p:txBody>
          <a:bodyPr/>
          <a:lstStyle/>
          <a:p>
            <a:fld id="{BA8C866F-D8A0-764B-8F5A-9EC4D58D4FAD}" type="slidenum">
              <a:rPr lang="en-US" smtClean="0"/>
              <a:t>47</a:t>
            </a:fld>
            <a:endParaRPr lang="en-US"/>
          </a:p>
        </p:txBody>
      </p:sp>
    </p:spTree>
    <p:extLst>
      <p:ext uri="{BB962C8B-B14F-4D97-AF65-F5344CB8AC3E}">
        <p14:creationId xmlns:p14="http://schemas.microsoft.com/office/powerpoint/2010/main" val="298500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key factor is </a:t>
            </a:r>
            <a:r>
              <a:rPr lang="en-US" b="1" dirty="0"/>
              <a:t>symmetry</a:t>
            </a:r>
            <a:r>
              <a:rPr lang="en-US" dirty="0"/>
              <a:t>. By this I don’t mean all the group theory we’ve discussed, but rather two guiding principles:</a:t>
            </a:r>
          </a:p>
          <a:p>
            <a:pPr>
              <a:buFont typeface="Arial" panose="020B0604020202020204" pitchFamily="34" charset="0"/>
              <a:buChar char="•"/>
            </a:pPr>
            <a:r>
              <a:rPr lang="en-US" b="1" dirty="0"/>
              <a:t>Pauling’s Rule of Parsimony (1930):</a:t>
            </a:r>
            <a:r>
              <a:rPr lang="en-US" dirty="0"/>
              <a:t> Each ion in a crystal should have as few distinct coordination environments as possible—ideally all ions of the same type share the same environment.</a:t>
            </a:r>
          </a:p>
          <a:p>
            <a:pPr>
              <a:buFont typeface="Arial" panose="020B0604020202020204" pitchFamily="34" charset="0"/>
              <a:buChar char="•"/>
            </a:pPr>
            <a:r>
              <a:rPr lang="en-US" b="1" dirty="0"/>
              <a:t>Brown’s Rule of Maximum Symmetry (modern):</a:t>
            </a:r>
            <a:r>
              <a:rPr lang="en-US" dirty="0"/>
              <a:t> The most stable structure is the one with the greatest symmetry allowed by system constraints, especially stoichiometry.</a:t>
            </a:r>
            <a:br>
              <a:rPr lang="en-US" dirty="0"/>
            </a:br>
            <a:endParaRPr lang="en-US" dirty="0"/>
          </a:p>
          <a:p>
            <a:r>
              <a:rPr lang="en-US" dirty="0"/>
              <a:t>We aim to follow these rules when possible, though real crystals often show violations.</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48</a:t>
            </a:fld>
            <a:endParaRPr lang="en-US"/>
          </a:p>
        </p:txBody>
      </p:sp>
    </p:spTree>
    <p:extLst>
      <p:ext uri="{BB962C8B-B14F-4D97-AF65-F5344CB8AC3E}">
        <p14:creationId xmlns:p14="http://schemas.microsoft.com/office/powerpoint/2010/main" val="301367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right, let's take a closer look at what I mean by these holes. So here I've got a very small snippet of a close-packed layer. Let's say it's anions. In many ways, we could describe these structures as a close-packed array of cations with anions in the holes. But conventionally, that's not what we do. So we've got this anion close-packed layer. And now let's put some cations on top of the layer. So we can put the cations in a couple of places. The blue circles over here on the left represent one set of voids where we could put a cation. The red circles over here are a different set of voids. Let's look at the blue voids first.</a:t>
            </a:r>
          </a:p>
        </p:txBody>
      </p:sp>
      <p:sp>
        <p:nvSpPr>
          <p:cNvPr id="4" name="Slide Number Placeholder 3"/>
          <p:cNvSpPr>
            <a:spLocks noGrp="1"/>
          </p:cNvSpPr>
          <p:nvPr>
            <p:ph type="sldNum" sz="quarter" idx="5"/>
          </p:nvPr>
        </p:nvSpPr>
        <p:spPr/>
        <p:txBody>
          <a:bodyPr/>
          <a:lstStyle/>
          <a:p>
            <a:fld id="{A9CB794E-9012-5044-BA54-75C570E37EC6}" type="slidenum">
              <a:rPr lang="en-US" smtClean="0"/>
              <a:t>5</a:t>
            </a:fld>
            <a:endParaRPr lang="en-US"/>
          </a:p>
        </p:txBody>
      </p:sp>
    </p:spTree>
    <p:extLst>
      <p:ext uri="{BB962C8B-B14F-4D97-AF65-F5344CB8AC3E}">
        <p14:creationId xmlns:p14="http://schemas.microsoft.com/office/powerpoint/2010/main" val="157183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right, so now I'd like you to think about something. There are two compounds, aluminum oxide and sodium nitrite. What can you tell me about their crystal structures from these balances we've been talking about? And let's assume that in both crystal structures the rule of parsimony is obeyed. </a:t>
            </a:r>
          </a:p>
        </p:txBody>
      </p:sp>
      <p:sp>
        <p:nvSpPr>
          <p:cNvPr id="4" name="Slide Number Placeholder 3"/>
          <p:cNvSpPr>
            <a:spLocks noGrp="1"/>
          </p:cNvSpPr>
          <p:nvPr>
            <p:ph type="sldNum" sz="quarter" idx="5"/>
          </p:nvPr>
        </p:nvSpPr>
        <p:spPr/>
        <p:txBody>
          <a:bodyPr/>
          <a:lstStyle/>
          <a:p>
            <a:fld id="{BA8C866F-D8A0-764B-8F5A-9EC4D58D4FAD}" type="slidenum">
              <a:rPr lang="en-US" smtClean="0"/>
              <a:t>49</a:t>
            </a:fld>
            <a:endParaRPr lang="en-US"/>
          </a:p>
        </p:txBody>
      </p:sp>
    </p:spTree>
    <p:extLst>
      <p:ext uri="{BB962C8B-B14F-4D97-AF65-F5344CB8AC3E}">
        <p14:creationId xmlns:p14="http://schemas.microsoft.com/office/powerpoint/2010/main" val="36287231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a:t>
            </a:r>
            <a:r>
              <a:rPr lang="en-US" b="1" dirty="0" err="1"/>
              <a:t>Al₂O</a:t>
            </a:r>
            <a:r>
              <a:rPr lang="en-US" b="1" dirty="0"/>
              <a:t>₃</a:t>
            </a:r>
            <a:r>
              <a:rPr lang="en-US" dirty="0"/>
              <a:t>. Al³⁺ and O²⁻ require 2 Al and 3 O to satisfy charge balance. The bond graph will have 2 Al and 3 O atoms. Next, assume a coordination for Al—commonly tetrahedral or octahedral in oxides. If we try tetrahedral: each Al makes 4 bonds to O. That gives two O atoms with 3 bonds and one O with only 2. This violates </a:t>
            </a:r>
            <a:r>
              <a:rPr lang="en-US" b="1" dirty="0"/>
              <a:t>Pauling’s rule of parsimony</a:t>
            </a:r>
            <a:r>
              <a:rPr lang="en-US" dirty="0"/>
              <a:t>, since we now have two chemically distinct oxygens. Because we want to avoid multiple coordination environments, this suggests the tetrahedral assignment is probably not correct.</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50</a:t>
            </a:fld>
            <a:endParaRPr lang="en-US"/>
          </a:p>
        </p:txBody>
      </p:sp>
    </p:spTree>
    <p:extLst>
      <p:ext uri="{BB962C8B-B14F-4D97-AF65-F5344CB8AC3E}">
        <p14:creationId xmlns:p14="http://schemas.microsoft.com/office/powerpoint/2010/main" val="40989834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assume </a:t>
            </a:r>
            <a:r>
              <a:rPr lang="en-US" b="1" dirty="0"/>
              <a:t>Al³⁺</a:t>
            </a:r>
            <a:r>
              <a:rPr lang="en-US" dirty="0"/>
              <a:t> is </a:t>
            </a:r>
            <a:r>
              <a:rPr lang="en-US" b="1" dirty="0"/>
              <a:t>octahedral</a:t>
            </a:r>
            <a:r>
              <a:rPr lang="en-US" dirty="0"/>
              <a:t> in </a:t>
            </a:r>
            <a:r>
              <a:rPr lang="en-US" dirty="0" err="1"/>
              <a:t>Al₂O</a:t>
            </a:r>
            <a:r>
              <a:rPr lang="en-US" dirty="0"/>
              <a:t>₃. Each Al makes 6 bonds to O → bond graph shows both Al as 6-coordinate, each of the 3 O atoms as 4-coordinate. This satisfies Pauling’s parsimony (all O equivalent). The crystal chemical formula can be written accordingly. If we calculate bond valence: Al³⁺/6 = ½ per bond, O²⁻/4 = ½ per bond, so each Al–O bond has valence 0.5.</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53</a:t>
            </a:fld>
            <a:endParaRPr lang="en-US"/>
          </a:p>
        </p:txBody>
      </p:sp>
    </p:spTree>
    <p:extLst>
      <p:ext uri="{BB962C8B-B14F-4D97-AF65-F5344CB8AC3E}">
        <p14:creationId xmlns:p14="http://schemas.microsoft.com/office/powerpoint/2010/main" val="14806871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t>
            </a:r>
            <a:r>
              <a:rPr lang="en-US" b="1" dirty="0"/>
              <a:t>sodium nitride (</a:t>
            </a:r>
            <a:r>
              <a:rPr lang="en-US" b="1" dirty="0" err="1"/>
              <a:t>Na₃N</a:t>
            </a:r>
            <a:r>
              <a:rPr lang="en-US" b="1" dirty="0"/>
              <a:t>)</a:t>
            </a:r>
            <a:r>
              <a:rPr lang="en-US" dirty="0"/>
              <a:t>. N³⁻ and Na⁺ give a bond graph with 1 N and 3 Na. Nitrogen typically has CN 4–6; sodium, being large, usually has CN 6–12. If we assume N is 6-coordinate (the upper limit), then each Na must be 2-coordinate. Thus, in the crystal chemical formula, N = 6-coordinate and Na = 2-coordinate. Bond valence: N³⁻/6 = ½, Na⁺/2 = ½, so each bond has valence 0.5.</a:t>
            </a:r>
          </a:p>
          <a:p>
            <a:endParaRPr lang="en-US" dirty="0"/>
          </a:p>
          <a:p>
            <a:r>
              <a:rPr lang="en-US" dirty="0"/>
              <a:t>Remarkably, </a:t>
            </a:r>
            <a:r>
              <a:rPr lang="en-US" b="1" dirty="0" err="1"/>
              <a:t>Na₃N</a:t>
            </a:r>
            <a:r>
              <a:rPr lang="en-US" b="1" dirty="0"/>
              <a:t> was only discovered in 2002</a:t>
            </a:r>
            <a:r>
              <a:rPr lang="en-US" dirty="0"/>
              <a:t>. Normally Na + N yields sodium </a:t>
            </a:r>
            <a:r>
              <a:rPr lang="en-US" dirty="0" err="1"/>
              <a:t>azide</a:t>
            </a:r>
            <a:r>
              <a:rPr lang="en-US" dirty="0"/>
              <a:t> (</a:t>
            </a:r>
            <a:r>
              <a:rPr lang="en-US" dirty="0" err="1"/>
              <a:t>NaN</a:t>
            </a:r>
            <a:r>
              <a:rPr lang="en-US" dirty="0"/>
              <a:t>₃). The difficulty arises because Na rarely adopts such a low coordination—2-coordinate is an extreme outlier compared to its usual 6–12. This explains why </a:t>
            </a:r>
            <a:r>
              <a:rPr lang="en-US" dirty="0" err="1"/>
              <a:t>Na₃N</a:t>
            </a:r>
            <a:r>
              <a:rPr lang="en-US" dirty="0"/>
              <a:t> is so hard to make. Even when synthesized, it decomposes near </a:t>
            </a:r>
            <a:r>
              <a:rPr lang="en-US" b="1" dirty="0"/>
              <a:t>360 K</a:t>
            </a:r>
            <a:r>
              <a:rPr lang="en-US" dirty="0"/>
              <a:t>.</a:t>
            </a:r>
          </a:p>
          <a:p>
            <a:endParaRPr lang="en-US" dirty="0"/>
          </a:p>
        </p:txBody>
      </p:sp>
      <p:sp>
        <p:nvSpPr>
          <p:cNvPr id="4" name="Slide Number Placeholder 3"/>
          <p:cNvSpPr>
            <a:spLocks noGrp="1"/>
          </p:cNvSpPr>
          <p:nvPr>
            <p:ph type="sldNum" sz="quarter" idx="5"/>
          </p:nvPr>
        </p:nvSpPr>
        <p:spPr/>
        <p:txBody>
          <a:bodyPr/>
          <a:lstStyle/>
          <a:p>
            <a:fld id="{BA8C866F-D8A0-764B-8F5A-9EC4D58D4FAD}" type="slidenum">
              <a:rPr lang="en-US" smtClean="0"/>
              <a:t>55</a:t>
            </a:fld>
            <a:endParaRPr lang="en-US"/>
          </a:p>
        </p:txBody>
      </p:sp>
    </p:spTree>
    <p:extLst>
      <p:ext uri="{BB962C8B-B14F-4D97-AF65-F5344CB8AC3E}">
        <p14:creationId xmlns:p14="http://schemas.microsoft.com/office/powerpoint/2010/main" val="71968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we put a cation everywhere, there's a blue circle. Okay. Notice that now it's nestled up against three anions, which are on the layer below it. And they make a triangle.</a:t>
            </a:r>
          </a:p>
        </p:txBody>
      </p:sp>
      <p:sp>
        <p:nvSpPr>
          <p:cNvPr id="4" name="Slide Number Placeholder 3"/>
          <p:cNvSpPr>
            <a:spLocks noGrp="1"/>
          </p:cNvSpPr>
          <p:nvPr>
            <p:ph type="sldNum" sz="quarter" idx="5"/>
          </p:nvPr>
        </p:nvSpPr>
        <p:spPr/>
        <p:txBody>
          <a:bodyPr/>
          <a:lstStyle/>
          <a:p>
            <a:fld id="{A9CB794E-9012-5044-BA54-75C570E37EC6}" type="slidenum">
              <a:rPr lang="en-US" smtClean="0"/>
              <a:t>6</a:t>
            </a:fld>
            <a:endParaRPr lang="en-US"/>
          </a:p>
        </p:txBody>
      </p:sp>
    </p:spTree>
    <p:extLst>
      <p:ext uri="{BB962C8B-B14F-4D97-AF65-F5344CB8AC3E}">
        <p14:creationId xmlns:p14="http://schemas.microsoft.com/office/powerpoint/2010/main" val="4218817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 next layer is added, three more anions surround the cation in the opposite orientation, forming a </a:t>
            </a:r>
            <a:r>
              <a:rPr lang="en-US" b="1" dirty="0"/>
              <a:t>trigonal antiprism</a:t>
            </a:r>
            <a:r>
              <a:rPr lang="en-US" dirty="0"/>
              <a:t>, which in this case is an </a:t>
            </a:r>
            <a:r>
              <a:rPr lang="en-US" b="1" dirty="0"/>
              <a:t>octahedron</a:t>
            </a:r>
            <a:r>
              <a:rPr lang="en-US" dirty="0"/>
              <a:t>. These are the </a:t>
            </a:r>
            <a:r>
              <a:rPr lang="en-US" b="1" dirty="0"/>
              <a:t>octahedral holes</a:t>
            </a:r>
            <a:r>
              <a:rPr lang="en-US" dirty="0"/>
              <a:t>. In a close-packed array of anions, the number of octahedral holes is </a:t>
            </a:r>
            <a:r>
              <a:rPr lang="en-US" b="1" dirty="0"/>
              <a:t>equal to the number of anions</a:t>
            </a:r>
            <a:r>
              <a:rPr lang="en-US" dirty="0"/>
              <a:t>.</a:t>
            </a:r>
          </a:p>
          <a:p>
            <a:endParaRPr lang="en-US" dirty="0"/>
          </a:p>
        </p:txBody>
      </p:sp>
      <p:sp>
        <p:nvSpPr>
          <p:cNvPr id="4" name="Slide Number Placeholder 3"/>
          <p:cNvSpPr>
            <a:spLocks noGrp="1"/>
          </p:cNvSpPr>
          <p:nvPr>
            <p:ph type="sldNum" sz="quarter" idx="5"/>
          </p:nvPr>
        </p:nvSpPr>
        <p:spPr/>
        <p:txBody>
          <a:bodyPr/>
          <a:lstStyle/>
          <a:p>
            <a:fld id="{A9CB794E-9012-5044-BA54-75C570E37EC6}" type="slidenum">
              <a:rPr lang="en-US" smtClean="0"/>
              <a:t>7</a:t>
            </a:fld>
            <a:endParaRPr lang="en-US"/>
          </a:p>
        </p:txBody>
      </p:sp>
    </p:spTree>
    <p:extLst>
      <p:ext uri="{BB962C8B-B14F-4D97-AF65-F5344CB8AC3E}">
        <p14:creationId xmlns:p14="http://schemas.microsoft.com/office/powerpoint/2010/main" val="3476373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Now let's look at the tetrahedral holes. So we've put the cations now into a different set of depressions on that close-packed layer. We still have three neighbors below, a triangle of anions that are nestled up against that cation.</a:t>
            </a:r>
          </a:p>
        </p:txBody>
      </p:sp>
      <p:sp>
        <p:nvSpPr>
          <p:cNvPr id="4" name="Slide Number Placeholder 3"/>
          <p:cNvSpPr>
            <a:spLocks noGrp="1"/>
          </p:cNvSpPr>
          <p:nvPr>
            <p:ph type="sldNum" sz="quarter" idx="5"/>
          </p:nvPr>
        </p:nvSpPr>
        <p:spPr/>
        <p:txBody>
          <a:bodyPr/>
          <a:lstStyle/>
          <a:p>
            <a:fld id="{A9CB794E-9012-5044-BA54-75C570E37EC6}" type="slidenum">
              <a:rPr lang="en-US" smtClean="0"/>
              <a:t>8</a:t>
            </a:fld>
            <a:endParaRPr lang="en-US"/>
          </a:p>
        </p:txBody>
      </p:sp>
    </p:spTree>
    <p:extLst>
      <p:ext uri="{BB962C8B-B14F-4D97-AF65-F5344CB8AC3E}">
        <p14:creationId xmlns:p14="http://schemas.microsoft.com/office/powerpoint/2010/main" val="3385631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difference is now when we put the layer on top, it's going to go directly over the cation. So we have a triangular base, and then we have one neighbor on the layer above. That is a triangular-based pyramid, which is basically a tetrahedron. Now the cation, in this case, is going to be sitting closer to the bottom layer than it is to the top layer so that we can make all four distances equal. </a:t>
            </a:r>
          </a:p>
        </p:txBody>
      </p:sp>
      <p:sp>
        <p:nvSpPr>
          <p:cNvPr id="4" name="Slide Number Placeholder 3"/>
          <p:cNvSpPr>
            <a:spLocks noGrp="1"/>
          </p:cNvSpPr>
          <p:nvPr>
            <p:ph type="sldNum" sz="quarter" idx="5"/>
          </p:nvPr>
        </p:nvSpPr>
        <p:spPr/>
        <p:txBody>
          <a:bodyPr/>
          <a:lstStyle/>
          <a:p>
            <a:fld id="{A9CB794E-9012-5044-BA54-75C570E37EC6}" type="slidenum">
              <a:rPr lang="en-US" smtClean="0"/>
              <a:t>9</a:t>
            </a:fld>
            <a:endParaRPr lang="en-US"/>
          </a:p>
        </p:txBody>
      </p:sp>
    </p:spTree>
    <p:extLst>
      <p:ext uri="{BB962C8B-B14F-4D97-AF65-F5344CB8AC3E}">
        <p14:creationId xmlns:p14="http://schemas.microsoft.com/office/powerpoint/2010/main" val="2718561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 also start with that same bottom layer of anions. Put cations right on top of the anions, which at first might seem counterintuitive. Why would you want to put them on top? But you could. And then when we put the next layer of anions above it, a triangle would be on top of it.</a:t>
            </a:r>
          </a:p>
        </p:txBody>
      </p:sp>
      <p:sp>
        <p:nvSpPr>
          <p:cNvPr id="4" name="Slide Number Placeholder 3"/>
          <p:cNvSpPr>
            <a:spLocks noGrp="1"/>
          </p:cNvSpPr>
          <p:nvPr>
            <p:ph type="sldNum" sz="quarter" idx="5"/>
          </p:nvPr>
        </p:nvSpPr>
        <p:spPr/>
        <p:txBody>
          <a:bodyPr/>
          <a:lstStyle/>
          <a:p>
            <a:fld id="{A9CB794E-9012-5044-BA54-75C570E37EC6}" type="slidenum">
              <a:rPr lang="en-US" smtClean="0"/>
              <a:t>10</a:t>
            </a:fld>
            <a:endParaRPr lang="en-US"/>
          </a:p>
        </p:txBody>
      </p:sp>
    </p:spTree>
    <p:extLst>
      <p:ext uri="{BB962C8B-B14F-4D97-AF65-F5344CB8AC3E}">
        <p14:creationId xmlns:p14="http://schemas.microsoft.com/office/powerpoint/2010/main" val="103255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64E39-92D8-EDD7-6839-F6FEC54452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3EAE7A-FAC9-C9B2-3B9F-675BB2F9D8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6482A2-B02C-5BFF-8D48-3A5CB42CF795}"/>
              </a:ext>
            </a:extLst>
          </p:cNvPr>
          <p:cNvSpPr>
            <a:spLocks noGrp="1"/>
          </p:cNvSpPr>
          <p:nvPr>
            <p:ph type="dt" sz="half" idx="10"/>
          </p:nvPr>
        </p:nvSpPr>
        <p:spPr/>
        <p:txBody>
          <a:bodyPr/>
          <a:lstStyle/>
          <a:p>
            <a:fld id="{55843CA1-CD62-FF41-82BB-5C7D9BAB9388}" type="datetimeFigureOut">
              <a:rPr lang="en-US" smtClean="0"/>
              <a:t>9/9/25</a:t>
            </a:fld>
            <a:endParaRPr lang="en-US"/>
          </a:p>
        </p:txBody>
      </p:sp>
      <p:sp>
        <p:nvSpPr>
          <p:cNvPr id="5" name="Footer Placeholder 4">
            <a:extLst>
              <a:ext uri="{FF2B5EF4-FFF2-40B4-BE49-F238E27FC236}">
                <a16:creationId xmlns:a16="http://schemas.microsoft.com/office/drawing/2014/main" id="{39248980-CE88-BDE9-AAE4-2F748CA5F8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8FE9D-89F9-E3D3-7820-5EE4DAFFE1E0}"/>
              </a:ext>
            </a:extLst>
          </p:cNvPr>
          <p:cNvSpPr>
            <a:spLocks noGrp="1"/>
          </p:cNvSpPr>
          <p:nvPr>
            <p:ph type="sldNum" sz="quarter" idx="12"/>
          </p:nvPr>
        </p:nvSpPr>
        <p:spPr/>
        <p:txBody>
          <a:bodyPr/>
          <a:lstStyle/>
          <a:p>
            <a:fld id="{D66E1A5C-D44F-294C-9DBB-2C42D8FE79A0}" type="slidenum">
              <a:rPr lang="en-US" smtClean="0"/>
              <a:t>‹#›</a:t>
            </a:fld>
            <a:endParaRPr lang="en-US"/>
          </a:p>
        </p:txBody>
      </p:sp>
    </p:spTree>
    <p:extLst>
      <p:ext uri="{BB962C8B-B14F-4D97-AF65-F5344CB8AC3E}">
        <p14:creationId xmlns:p14="http://schemas.microsoft.com/office/powerpoint/2010/main" val="889687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78A3-3118-C3FA-717C-326628800B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13AAF2-9EC5-EFD2-EE5D-948A767020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4441B-088D-65B1-7999-CA8F52D09C2E}"/>
              </a:ext>
            </a:extLst>
          </p:cNvPr>
          <p:cNvSpPr>
            <a:spLocks noGrp="1"/>
          </p:cNvSpPr>
          <p:nvPr>
            <p:ph type="dt" sz="half" idx="10"/>
          </p:nvPr>
        </p:nvSpPr>
        <p:spPr/>
        <p:txBody>
          <a:bodyPr/>
          <a:lstStyle/>
          <a:p>
            <a:fld id="{55843CA1-CD62-FF41-82BB-5C7D9BAB9388}" type="datetimeFigureOut">
              <a:rPr lang="en-US" smtClean="0"/>
              <a:t>9/9/25</a:t>
            </a:fld>
            <a:endParaRPr lang="en-US"/>
          </a:p>
        </p:txBody>
      </p:sp>
      <p:sp>
        <p:nvSpPr>
          <p:cNvPr id="5" name="Footer Placeholder 4">
            <a:extLst>
              <a:ext uri="{FF2B5EF4-FFF2-40B4-BE49-F238E27FC236}">
                <a16:creationId xmlns:a16="http://schemas.microsoft.com/office/drawing/2014/main" id="{3CC2421A-55F7-B59A-74F1-FBF5FB275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50273-BF61-0A10-3DCB-EB56DB9CC6BB}"/>
              </a:ext>
            </a:extLst>
          </p:cNvPr>
          <p:cNvSpPr>
            <a:spLocks noGrp="1"/>
          </p:cNvSpPr>
          <p:nvPr>
            <p:ph type="sldNum" sz="quarter" idx="12"/>
          </p:nvPr>
        </p:nvSpPr>
        <p:spPr/>
        <p:txBody>
          <a:bodyPr/>
          <a:lstStyle/>
          <a:p>
            <a:fld id="{D66E1A5C-D44F-294C-9DBB-2C42D8FE79A0}" type="slidenum">
              <a:rPr lang="en-US" smtClean="0"/>
              <a:t>‹#›</a:t>
            </a:fld>
            <a:endParaRPr lang="en-US"/>
          </a:p>
        </p:txBody>
      </p:sp>
    </p:spTree>
    <p:extLst>
      <p:ext uri="{BB962C8B-B14F-4D97-AF65-F5344CB8AC3E}">
        <p14:creationId xmlns:p14="http://schemas.microsoft.com/office/powerpoint/2010/main" val="18711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438000-4E02-2227-9569-09BD2421F8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C56750-1289-C42B-F4DF-D1BB282CF3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658BD-D35F-7401-BE70-E64637C4D8C5}"/>
              </a:ext>
            </a:extLst>
          </p:cNvPr>
          <p:cNvSpPr>
            <a:spLocks noGrp="1"/>
          </p:cNvSpPr>
          <p:nvPr>
            <p:ph type="dt" sz="half" idx="10"/>
          </p:nvPr>
        </p:nvSpPr>
        <p:spPr/>
        <p:txBody>
          <a:bodyPr/>
          <a:lstStyle/>
          <a:p>
            <a:fld id="{55843CA1-CD62-FF41-82BB-5C7D9BAB9388}" type="datetimeFigureOut">
              <a:rPr lang="en-US" smtClean="0"/>
              <a:t>9/9/25</a:t>
            </a:fld>
            <a:endParaRPr lang="en-US"/>
          </a:p>
        </p:txBody>
      </p:sp>
      <p:sp>
        <p:nvSpPr>
          <p:cNvPr id="5" name="Footer Placeholder 4">
            <a:extLst>
              <a:ext uri="{FF2B5EF4-FFF2-40B4-BE49-F238E27FC236}">
                <a16:creationId xmlns:a16="http://schemas.microsoft.com/office/drawing/2014/main" id="{CB5583EF-F65F-BC19-5E20-44C69476A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A7648-5888-4490-A81E-FCF8CD8899CF}"/>
              </a:ext>
            </a:extLst>
          </p:cNvPr>
          <p:cNvSpPr>
            <a:spLocks noGrp="1"/>
          </p:cNvSpPr>
          <p:nvPr>
            <p:ph type="sldNum" sz="quarter" idx="12"/>
          </p:nvPr>
        </p:nvSpPr>
        <p:spPr/>
        <p:txBody>
          <a:bodyPr/>
          <a:lstStyle/>
          <a:p>
            <a:fld id="{D66E1A5C-D44F-294C-9DBB-2C42D8FE79A0}" type="slidenum">
              <a:rPr lang="en-US" smtClean="0"/>
              <a:t>‹#›</a:t>
            </a:fld>
            <a:endParaRPr lang="en-US"/>
          </a:p>
        </p:txBody>
      </p:sp>
    </p:spTree>
    <p:extLst>
      <p:ext uri="{BB962C8B-B14F-4D97-AF65-F5344CB8AC3E}">
        <p14:creationId xmlns:p14="http://schemas.microsoft.com/office/powerpoint/2010/main" val="4038708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D9C01-CC20-ACD0-545A-83B873736D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160ACC-95A4-05C9-F61A-B03B3AB774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AFF12-C99E-7B40-BB00-A47006F36748}"/>
              </a:ext>
            </a:extLst>
          </p:cNvPr>
          <p:cNvSpPr>
            <a:spLocks noGrp="1"/>
          </p:cNvSpPr>
          <p:nvPr>
            <p:ph type="dt" sz="half" idx="10"/>
          </p:nvPr>
        </p:nvSpPr>
        <p:spPr/>
        <p:txBody>
          <a:bodyPr/>
          <a:lstStyle/>
          <a:p>
            <a:fld id="{55843CA1-CD62-FF41-82BB-5C7D9BAB9388}" type="datetimeFigureOut">
              <a:rPr lang="en-US" smtClean="0"/>
              <a:t>9/9/25</a:t>
            </a:fld>
            <a:endParaRPr lang="en-US"/>
          </a:p>
        </p:txBody>
      </p:sp>
      <p:sp>
        <p:nvSpPr>
          <p:cNvPr id="5" name="Footer Placeholder 4">
            <a:extLst>
              <a:ext uri="{FF2B5EF4-FFF2-40B4-BE49-F238E27FC236}">
                <a16:creationId xmlns:a16="http://schemas.microsoft.com/office/drawing/2014/main" id="{96E21ABD-05DA-43A4-ADF7-CF9BC8403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AB415-2B5B-DD23-6A1B-AA7C1DD16CE0}"/>
              </a:ext>
            </a:extLst>
          </p:cNvPr>
          <p:cNvSpPr>
            <a:spLocks noGrp="1"/>
          </p:cNvSpPr>
          <p:nvPr>
            <p:ph type="sldNum" sz="quarter" idx="12"/>
          </p:nvPr>
        </p:nvSpPr>
        <p:spPr/>
        <p:txBody>
          <a:bodyPr/>
          <a:lstStyle/>
          <a:p>
            <a:fld id="{D66E1A5C-D44F-294C-9DBB-2C42D8FE79A0}" type="slidenum">
              <a:rPr lang="en-US" smtClean="0"/>
              <a:t>‹#›</a:t>
            </a:fld>
            <a:endParaRPr lang="en-US"/>
          </a:p>
        </p:txBody>
      </p:sp>
    </p:spTree>
    <p:extLst>
      <p:ext uri="{BB962C8B-B14F-4D97-AF65-F5344CB8AC3E}">
        <p14:creationId xmlns:p14="http://schemas.microsoft.com/office/powerpoint/2010/main" val="323274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385C0-824D-E502-EC14-1D52758761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D5794C-0E0B-CDB9-BDAE-42ACE4FBC6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FF558D-42C4-A6BD-1103-48232F0A5208}"/>
              </a:ext>
            </a:extLst>
          </p:cNvPr>
          <p:cNvSpPr>
            <a:spLocks noGrp="1"/>
          </p:cNvSpPr>
          <p:nvPr>
            <p:ph type="dt" sz="half" idx="10"/>
          </p:nvPr>
        </p:nvSpPr>
        <p:spPr/>
        <p:txBody>
          <a:bodyPr/>
          <a:lstStyle/>
          <a:p>
            <a:fld id="{55843CA1-CD62-FF41-82BB-5C7D9BAB9388}" type="datetimeFigureOut">
              <a:rPr lang="en-US" smtClean="0"/>
              <a:t>9/9/25</a:t>
            </a:fld>
            <a:endParaRPr lang="en-US"/>
          </a:p>
        </p:txBody>
      </p:sp>
      <p:sp>
        <p:nvSpPr>
          <p:cNvPr id="5" name="Footer Placeholder 4">
            <a:extLst>
              <a:ext uri="{FF2B5EF4-FFF2-40B4-BE49-F238E27FC236}">
                <a16:creationId xmlns:a16="http://schemas.microsoft.com/office/drawing/2014/main" id="{7BA53F4B-FE74-64DC-40D0-A51124EE6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8941F-A971-2F8F-C1A7-327700818A62}"/>
              </a:ext>
            </a:extLst>
          </p:cNvPr>
          <p:cNvSpPr>
            <a:spLocks noGrp="1"/>
          </p:cNvSpPr>
          <p:nvPr>
            <p:ph type="sldNum" sz="quarter" idx="12"/>
          </p:nvPr>
        </p:nvSpPr>
        <p:spPr/>
        <p:txBody>
          <a:bodyPr/>
          <a:lstStyle/>
          <a:p>
            <a:fld id="{D66E1A5C-D44F-294C-9DBB-2C42D8FE79A0}" type="slidenum">
              <a:rPr lang="en-US" smtClean="0"/>
              <a:t>‹#›</a:t>
            </a:fld>
            <a:endParaRPr lang="en-US"/>
          </a:p>
        </p:txBody>
      </p:sp>
    </p:spTree>
    <p:extLst>
      <p:ext uri="{BB962C8B-B14F-4D97-AF65-F5344CB8AC3E}">
        <p14:creationId xmlns:p14="http://schemas.microsoft.com/office/powerpoint/2010/main" val="133367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5AFAB-078F-09C1-8ADD-84593F6424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02B617-EF1D-C6D1-9D47-28CA489699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4BC158-9465-21A0-53F7-991C113696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6AF6C9-A787-7B1F-6CA4-08C02B883A94}"/>
              </a:ext>
            </a:extLst>
          </p:cNvPr>
          <p:cNvSpPr>
            <a:spLocks noGrp="1"/>
          </p:cNvSpPr>
          <p:nvPr>
            <p:ph type="dt" sz="half" idx="10"/>
          </p:nvPr>
        </p:nvSpPr>
        <p:spPr/>
        <p:txBody>
          <a:bodyPr/>
          <a:lstStyle/>
          <a:p>
            <a:fld id="{55843CA1-CD62-FF41-82BB-5C7D9BAB9388}" type="datetimeFigureOut">
              <a:rPr lang="en-US" smtClean="0"/>
              <a:t>9/9/25</a:t>
            </a:fld>
            <a:endParaRPr lang="en-US"/>
          </a:p>
        </p:txBody>
      </p:sp>
      <p:sp>
        <p:nvSpPr>
          <p:cNvPr id="6" name="Footer Placeholder 5">
            <a:extLst>
              <a:ext uri="{FF2B5EF4-FFF2-40B4-BE49-F238E27FC236}">
                <a16:creationId xmlns:a16="http://schemas.microsoft.com/office/drawing/2014/main" id="{5FFDDA2E-30A9-FC36-6E2F-F3F8BB2F8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EFCD23-8ACF-0B99-8D94-103BEF46CCCC}"/>
              </a:ext>
            </a:extLst>
          </p:cNvPr>
          <p:cNvSpPr>
            <a:spLocks noGrp="1"/>
          </p:cNvSpPr>
          <p:nvPr>
            <p:ph type="sldNum" sz="quarter" idx="12"/>
          </p:nvPr>
        </p:nvSpPr>
        <p:spPr/>
        <p:txBody>
          <a:bodyPr/>
          <a:lstStyle/>
          <a:p>
            <a:fld id="{D66E1A5C-D44F-294C-9DBB-2C42D8FE79A0}" type="slidenum">
              <a:rPr lang="en-US" smtClean="0"/>
              <a:t>‹#›</a:t>
            </a:fld>
            <a:endParaRPr lang="en-US"/>
          </a:p>
        </p:txBody>
      </p:sp>
    </p:spTree>
    <p:extLst>
      <p:ext uri="{BB962C8B-B14F-4D97-AF65-F5344CB8AC3E}">
        <p14:creationId xmlns:p14="http://schemas.microsoft.com/office/powerpoint/2010/main" val="346059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1A906-B61B-B60F-5494-E0E36D85DB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9E5D98-5BB1-0BB2-B692-2CE7A249A8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343957-CEA7-7FDC-D89A-D5CDF61189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D6C27A-233F-9C91-D59F-BC7AC1BEB2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D41F25-29C4-EC27-2A24-BC28D6B224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F8E982-7309-1884-92BB-836D9BFDBF15}"/>
              </a:ext>
            </a:extLst>
          </p:cNvPr>
          <p:cNvSpPr>
            <a:spLocks noGrp="1"/>
          </p:cNvSpPr>
          <p:nvPr>
            <p:ph type="dt" sz="half" idx="10"/>
          </p:nvPr>
        </p:nvSpPr>
        <p:spPr/>
        <p:txBody>
          <a:bodyPr/>
          <a:lstStyle/>
          <a:p>
            <a:fld id="{55843CA1-CD62-FF41-82BB-5C7D9BAB9388}" type="datetimeFigureOut">
              <a:rPr lang="en-US" smtClean="0"/>
              <a:t>9/9/25</a:t>
            </a:fld>
            <a:endParaRPr lang="en-US"/>
          </a:p>
        </p:txBody>
      </p:sp>
      <p:sp>
        <p:nvSpPr>
          <p:cNvPr id="8" name="Footer Placeholder 7">
            <a:extLst>
              <a:ext uri="{FF2B5EF4-FFF2-40B4-BE49-F238E27FC236}">
                <a16:creationId xmlns:a16="http://schemas.microsoft.com/office/drawing/2014/main" id="{1BEAAE30-A21F-0504-B6B8-98FDEAF486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7EA566-FD1B-E287-1B39-FFEE304E1826}"/>
              </a:ext>
            </a:extLst>
          </p:cNvPr>
          <p:cNvSpPr>
            <a:spLocks noGrp="1"/>
          </p:cNvSpPr>
          <p:nvPr>
            <p:ph type="sldNum" sz="quarter" idx="12"/>
          </p:nvPr>
        </p:nvSpPr>
        <p:spPr/>
        <p:txBody>
          <a:bodyPr/>
          <a:lstStyle/>
          <a:p>
            <a:fld id="{D66E1A5C-D44F-294C-9DBB-2C42D8FE79A0}" type="slidenum">
              <a:rPr lang="en-US" smtClean="0"/>
              <a:t>‹#›</a:t>
            </a:fld>
            <a:endParaRPr lang="en-US"/>
          </a:p>
        </p:txBody>
      </p:sp>
    </p:spTree>
    <p:extLst>
      <p:ext uri="{BB962C8B-B14F-4D97-AF65-F5344CB8AC3E}">
        <p14:creationId xmlns:p14="http://schemas.microsoft.com/office/powerpoint/2010/main" val="107665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E0896-6FFD-60B3-916E-BCEEA33C91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7F1DE1-FB35-B305-8013-9663F65EA7BF}"/>
              </a:ext>
            </a:extLst>
          </p:cNvPr>
          <p:cNvSpPr>
            <a:spLocks noGrp="1"/>
          </p:cNvSpPr>
          <p:nvPr>
            <p:ph type="dt" sz="half" idx="10"/>
          </p:nvPr>
        </p:nvSpPr>
        <p:spPr/>
        <p:txBody>
          <a:bodyPr/>
          <a:lstStyle/>
          <a:p>
            <a:fld id="{55843CA1-CD62-FF41-82BB-5C7D9BAB9388}" type="datetimeFigureOut">
              <a:rPr lang="en-US" smtClean="0"/>
              <a:t>9/9/25</a:t>
            </a:fld>
            <a:endParaRPr lang="en-US"/>
          </a:p>
        </p:txBody>
      </p:sp>
      <p:sp>
        <p:nvSpPr>
          <p:cNvPr id="4" name="Footer Placeholder 3">
            <a:extLst>
              <a:ext uri="{FF2B5EF4-FFF2-40B4-BE49-F238E27FC236}">
                <a16:creationId xmlns:a16="http://schemas.microsoft.com/office/drawing/2014/main" id="{1899A877-F4AB-B039-2E5A-03CABB6550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F59727-5F7B-AACB-ED16-15F0EF43B23D}"/>
              </a:ext>
            </a:extLst>
          </p:cNvPr>
          <p:cNvSpPr>
            <a:spLocks noGrp="1"/>
          </p:cNvSpPr>
          <p:nvPr>
            <p:ph type="sldNum" sz="quarter" idx="12"/>
          </p:nvPr>
        </p:nvSpPr>
        <p:spPr/>
        <p:txBody>
          <a:bodyPr/>
          <a:lstStyle/>
          <a:p>
            <a:fld id="{D66E1A5C-D44F-294C-9DBB-2C42D8FE79A0}" type="slidenum">
              <a:rPr lang="en-US" smtClean="0"/>
              <a:t>‹#›</a:t>
            </a:fld>
            <a:endParaRPr lang="en-US"/>
          </a:p>
        </p:txBody>
      </p:sp>
    </p:spTree>
    <p:extLst>
      <p:ext uri="{BB962C8B-B14F-4D97-AF65-F5344CB8AC3E}">
        <p14:creationId xmlns:p14="http://schemas.microsoft.com/office/powerpoint/2010/main" val="387344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70B078-5A78-487E-A264-815C23A0C828}"/>
              </a:ext>
            </a:extLst>
          </p:cNvPr>
          <p:cNvSpPr>
            <a:spLocks noGrp="1"/>
          </p:cNvSpPr>
          <p:nvPr>
            <p:ph type="dt" sz="half" idx="10"/>
          </p:nvPr>
        </p:nvSpPr>
        <p:spPr/>
        <p:txBody>
          <a:bodyPr/>
          <a:lstStyle/>
          <a:p>
            <a:fld id="{55843CA1-CD62-FF41-82BB-5C7D9BAB9388}" type="datetimeFigureOut">
              <a:rPr lang="en-US" smtClean="0"/>
              <a:t>9/9/25</a:t>
            </a:fld>
            <a:endParaRPr lang="en-US"/>
          </a:p>
        </p:txBody>
      </p:sp>
      <p:sp>
        <p:nvSpPr>
          <p:cNvPr id="3" name="Footer Placeholder 2">
            <a:extLst>
              <a:ext uri="{FF2B5EF4-FFF2-40B4-BE49-F238E27FC236}">
                <a16:creationId xmlns:a16="http://schemas.microsoft.com/office/drawing/2014/main" id="{8494C1CD-71F2-4C18-C0D6-A016E2E38E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7E940-7F3C-614D-13BB-B99FB47EBDE9}"/>
              </a:ext>
            </a:extLst>
          </p:cNvPr>
          <p:cNvSpPr>
            <a:spLocks noGrp="1"/>
          </p:cNvSpPr>
          <p:nvPr>
            <p:ph type="sldNum" sz="quarter" idx="12"/>
          </p:nvPr>
        </p:nvSpPr>
        <p:spPr/>
        <p:txBody>
          <a:bodyPr/>
          <a:lstStyle/>
          <a:p>
            <a:fld id="{D66E1A5C-D44F-294C-9DBB-2C42D8FE79A0}" type="slidenum">
              <a:rPr lang="en-US" smtClean="0"/>
              <a:t>‹#›</a:t>
            </a:fld>
            <a:endParaRPr lang="en-US"/>
          </a:p>
        </p:txBody>
      </p:sp>
    </p:spTree>
    <p:extLst>
      <p:ext uri="{BB962C8B-B14F-4D97-AF65-F5344CB8AC3E}">
        <p14:creationId xmlns:p14="http://schemas.microsoft.com/office/powerpoint/2010/main" val="179440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CECBA-12C7-7C1E-6A70-E9AE2004F9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348B40-BCE6-3BDA-8C6D-DCC233AFB8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C087C4-8F9D-43A6-0401-D07EA8068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BFF001-7D96-1709-35F8-B9F40928CE9A}"/>
              </a:ext>
            </a:extLst>
          </p:cNvPr>
          <p:cNvSpPr>
            <a:spLocks noGrp="1"/>
          </p:cNvSpPr>
          <p:nvPr>
            <p:ph type="dt" sz="half" idx="10"/>
          </p:nvPr>
        </p:nvSpPr>
        <p:spPr/>
        <p:txBody>
          <a:bodyPr/>
          <a:lstStyle/>
          <a:p>
            <a:fld id="{55843CA1-CD62-FF41-82BB-5C7D9BAB9388}" type="datetimeFigureOut">
              <a:rPr lang="en-US" smtClean="0"/>
              <a:t>9/9/25</a:t>
            </a:fld>
            <a:endParaRPr lang="en-US"/>
          </a:p>
        </p:txBody>
      </p:sp>
      <p:sp>
        <p:nvSpPr>
          <p:cNvPr id="6" name="Footer Placeholder 5">
            <a:extLst>
              <a:ext uri="{FF2B5EF4-FFF2-40B4-BE49-F238E27FC236}">
                <a16:creationId xmlns:a16="http://schemas.microsoft.com/office/drawing/2014/main" id="{7244C631-9F2D-37F6-BF66-6F11211E0F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B279A7-DC23-EFD0-C95A-467EF00E365D}"/>
              </a:ext>
            </a:extLst>
          </p:cNvPr>
          <p:cNvSpPr>
            <a:spLocks noGrp="1"/>
          </p:cNvSpPr>
          <p:nvPr>
            <p:ph type="sldNum" sz="quarter" idx="12"/>
          </p:nvPr>
        </p:nvSpPr>
        <p:spPr/>
        <p:txBody>
          <a:bodyPr/>
          <a:lstStyle/>
          <a:p>
            <a:fld id="{D66E1A5C-D44F-294C-9DBB-2C42D8FE79A0}" type="slidenum">
              <a:rPr lang="en-US" smtClean="0"/>
              <a:t>‹#›</a:t>
            </a:fld>
            <a:endParaRPr lang="en-US"/>
          </a:p>
        </p:txBody>
      </p:sp>
    </p:spTree>
    <p:extLst>
      <p:ext uri="{BB962C8B-B14F-4D97-AF65-F5344CB8AC3E}">
        <p14:creationId xmlns:p14="http://schemas.microsoft.com/office/powerpoint/2010/main" val="3410241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14F1D-4AE8-67E1-DA90-2ABABC9185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0BBFE4-DECD-7545-266B-696E1EB3B6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F6B8F1-90D2-EEA1-9600-18DF2744C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DED327-04AD-567F-A276-275519B78441}"/>
              </a:ext>
            </a:extLst>
          </p:cNvPr>
          <p:cNvSpPr>
            <a:spLocks noGrp="1"/>
          </p:cNvSpPr>
          <p:nvPr>
            <p:ph type="dt" sz="half" idx="10"/>
          </p:nvPr>
        </p:nvSpPr>
        <p:spPr/>
        <p:txBody>
          <a:bodyPr/>
          <a:lstStyle/>
          <a:p>
            <a:fld id="{55843CA1-CD62-FF41-82BB-5C7D9BAB9388}" type="datetimeFigureOut">
              <a:rPr lang="en-US" smtClean="0"/>
              <a:t>9/9/25</a:t>
            </a:fld>
            <a:endParaRPr lang="en-US"/>
          </a:p>
        </p:txBody>
      </p:sp>
      <p:sp>
        <p:nvSpPr>
          <p:cNvPr id="6" name="Footer Placeholder 5">
            <a:extLst>
              <a:ext uri="{FF2B5EF4-FFF2-40B4-BE49-F238E27FC236}">
                <a16:creationId xmlns:a16="http://schemas.microsoft.com/office/drawing/2014/main" id="{0742B4B3-17E5-CCC3-EC3F-E941F24290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DE3D95-7600-3FA5-8852-F092013A7421}"/>
              </a:ext>
            </a:extLst>
          </p:cNvPr>
          <p:cNvSpPr>
            <a:spLocks noGrp="1"/>
          </p:cNvSpPr>
          <p:nvPr>
            <p:ph type="sldNum" sz="quarter" idx="12"/>
          </p:nvPr>
        </p:nvSpPr>
        <p:spPr/>
        <p:txBody>
          <a:bodyPr/>
          <a:lstStyle/>
          <a:p>
            <a:fld id="{D66E1A5C-D44F-294C-9DBB-2C42D8FE79A0}" type="slidenum">
              <a:rPr lang="en-US" smtClean="0"/>
              <a:t>‹#›</a:t>
            </a:fld>
            <a:endParaRPr lang="en-US"/>
          </a:p>
        </p:txBody>
      </p:sp>
    </p:spTree>
    <p:extLst>
      <p:ext uri="{BB962C8B-B14F-4D97-AF65-F5344CB8AC3E}">
        <p14:creationId xmlns:p14="http://schemas.microsoft.com/office/powerpoint/2010/main" val="332764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BDFC4E-7C12-8276-7E8D-9A7316566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AD0750-A47B-275E-901A-C38D9621EA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84E26-80FB-ED8F-6A3C-34642ABF99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843CA1-CD62-FF41-82BB-5C7D9BAB9388}" type="datetimeFigureOut">
              <a:rPr lang="en-US" smtClean="0"/>
              <a:t>9/9/25</a:t>
            </a:fld>
            <a:endParaRPr lang="en-US"/>
          </a:p>
        </p:txBody>
      </p:sp>
      <p:sp>
        <p:nvSpPr>
          <p:cNvPr id="5" name="Footer Placeholder 4">
            <a:extLst>
              <a:ext uri="{FF2B5EF4-FFF2-40B4-BE49-F238E27FC236}">
                <a16:creationId xmlns:a16="http://schemas.microsoft.com/office/drawing/2014/main" id="{0B07D413-69AA-1415-9B2B-40A7A7AA0A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8BD9094-F60F-E7D3-E26C-0F36D8771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6E1A5C-D44F-294C-9DBB-2C42D8FE79A0}" type="slidenum">
              <a:rPr lang="en-US" smtClean="0"/>
              <a:t>‹#›</a:t>
            </a:fld>
            <a:endParaRPr lang="en-US"/>
          </a:p>
        </p:txBody>
      </p:sp>
    </p:spTree>
    <p:extLst>
      <p:ext uri="{BB962C8B-B14F-4D97-AF65-F5344CB8AC3E}">
        <p14:creationId xmlns:p14="http://schemas.microsoft.com/office/powerpoint/2010/main" val="897797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7_time_00339.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_time_00363.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6_time_0037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9_time_0053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0_time_00532.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3_time_00730.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5_time_0077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2_time_00880.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7_time_0094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5_time_0101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6_time_0103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500663-320D-E90C-6ACF-9BDF1413F9DC}"/>
              </a:ext>
            </a:extLst>
          </p:cNvPr>
          <p:cNvPicPr>
            <a:picLocks noChangeAspect="1"/>
          </p:cNvPicPr>
          <p:nvPr/>
        </p:nvPicPr>
        <p:blipFill>
          <a:blip r:embed="rId3"/>
          <a:stretch>
            <a:fillRect/>
          </a:stretch>
        </p:blipFill>
        <p:spPr>
          <a:xfrm>
            <a:off x="156118" y="318410"/>
            <a:ext cx="6879982" cy="3457148"/>
          </a:xfrm>
          <a:prstGeom prst="rect">
            <a:avLst/>
          </a:prstGeom>
        </p:spPr>
      </p:pic>
      <p:pic>
        <p:nvPicPr>
          <p:cNvPr id="3" name="Picture 2">
            <a:extLst>
              <a:ext uri="{FF2B5EF4-FFF2-40B4-BE49-F238E27FC236}">
                <a16:creationId xmlns:a16="http://schemas.microsoft.com/office/drawing/2014/main" id="{EBBD215F-8988-8B81-A0BA-3819D43B9040}"/>
              </a:ext>
            </a:extLst>
          </p:cNvPr>
          <p:cNvPicPr>
            <a:picLocks noChangeAspect="1"/>
          </p:cNvPicPr>
          <p:nvPr/>
        </p:nvPicPr>
        <p:blipFill>
          <a:blip r:embed="rId4"/>
          <a:stretch>
            <a:fillRect/>
          </a:stretch>
        </p:blipFill>
        <p:spPr>
          <a:xfrm>
            <a:off x="6281990" y="1069918"/>
            <a:ext cx="5910010" cy="5625190"/>
          </a:xfrm>
          <a:prstGeom prst="rect">
            <a:avLst/>
          </a:prstGeom>
        </p:spPr>
      </p:pic>
      <p:pic>
        <p:nvPicPr>
          <p:cNvPr id="4" name="Picture 3">
            <a:extLst>
              <a:ext uri="{FF2B5EF4-FFF2-40B4-BE49-F238E27FC236}">
                <a16:creationId xmlns:a16="http://schemas.microsoft.com/office/drawing/2014/main" id="{87A63511-E0BE-D81D-859E-31D483390F42}"/>
              </a:ext>
            </a:extLst>
          </p:cNvPr>
          <p:cNvPicPr>
            <a:picLocks noChangeAspect="1"/>
          </p:cNvPicPr>
          <p:nvPr/>
        </p:nvPicPr>
        <p:blipFill>
          <a:blip r:embed="rId5"/>
          <a:stretch>
            <a:fillRect/>
          </a:stretch>
        </p:blipFill>
        <p:spPr>
          <a:xfrm>
            <a:off x="516827" y="3947532"/>
            <a:ext cx="4919139" cy="847492"/>
          </a:xfrm>
          <a:prstGeom prst="rect">
            <a:avLst/>
          </a:prstGeom>
        </p:spPr>
      </p:pic>
      <p:pic>
        <p:nvPicPr>
          <p:cNvPr id="5" name="Picture 4">
            <a:extLst>
              <a:ext uri="{FF2B5EF4-FFF2-40B4-BE49-F238E27FC236}">
                <a16:creationId xmlns:a16="http://schemas.microsoft.com/office/drawing/2014/main" id="{C76D889F-5A38-54E1-E752-07D4B2968EF8}"/>
              </a:ext>
            </a:extLst>
          </p:cNvPr>
          <p:cNvPicPr>
            <a:picLocks noChangeAspect="1"/>
          </p:cNvPicPr>
          <p:nvPr/>
        </p:nvPicPr>
        <p:blipFill>
          <a:blip r:embed="rId6"/>
          <a:stretch>
            <a:fillRect/>
          </a:stretch>
        </p:blipFill>
        <p:spPr>
          <a:xfrm>
            <a:off x="889947" y="4966998"/>
            <a:ext cx="4546019" cy="1728110"/>
          </a:xfrm>
          <a:prstGeom prst="rect">
            <a:avLst/>
          </a:prstGeom>
        </p:spPr>
      </p:pic>
    </p:spTree>
    <p:extLst>
      <p:ext uri="{BB962C8B-B14F-4D97-AF65-F5344CB8AC3E}">
        <p14:creationId xmlns:p14="http://schemas.microsoft.com/office/powerpoint/2010/main" val="2880091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339C3B-BAA2-8446-2037-74640F7373DA}"/>
              </a:ext>
            </a:extLst>
          </p:cNvPr>
          <p:cNvPicPr>
            <a:picLocks noChangeAspect="1"/>
          </p:cNvPicPr>
          <p:nvPr/>
        </p:nvPicPr>
        <p:blipFill>
          <a:blip r:embed="rId2"/>
          <a:stretch>
            <a:fillRect/>
          </a:stretch>
        </p:blipFill>
        <p:spPr>
          <a:xfrm>
            <a:off x="0" y="907754"/>
            <a:ext cx="12260132" cy="4531755"/>
          </a:xfrm>
          <a:prstGeom prst="rect">
            <a:avLst/>
          </a:prstGeom>
        </p:spPr>
      </p:pic>
    </p:spTree>
    <p:extLst>
      <p:ext uri="{BB962C8B-B14F-4D97-AF65-F5344CB8AC3E}">
        <p14:creationId xmlns:p14="http://schemas.microsoft.com/office/powerpoint/2010/main" val="2551019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0CD516-7732-3BC4-53F1-B412552F394B}"/>
              </a:ext>
            </a:extLst>
          </p:cNvPr>
          <p:cNvPicPr>
            <a:picLocks noChangeAspect="1"/>
          </p:cNvPicPr>
          <p:nvPr/>
        </p:nvPicPr>
        <p:blipFill>
          <a:blip r:embed="rId2"/>
          <a:stretch>
            <a:fillRect/>
          </a:stretch>
        </p:blipFill>
        <p:spPr>
          <a:xfrm>
            <a:off x="263768" y="1746212"/>
            <a:ext cx="11138529" cy="3411939"/>
          </a:xfrm>
          <a:prstGeom prst="rect">
            <a:avLst/>
          </a:prstGeom>
        </p:spPr>
      </p:pic>
      <p:pic>
        <p:nvPicPr>
          <p:cNvPr id="3" name="Picture 2">
            <a:extLst>
              <a:ext uri="{FF2B5EF4-FFF2-40B4-BE49-F238E27FC236}">
                <a16:creationId xmlns:a16="http://schemas.microsoft.com/office/drawing/2014/main" id="{9D22A595-9273-37D7-1106-A99A140519A1}"/>
              </a:ext>
            </a:extLst>
          </p:cNvPr>
          <p:cNvPicPr>
            <a:picLocks noChangeAspect="1"/>
          </p:cNvPicPr>
          <p:nvPr/>
        </p:nvPicPr>
        <p:blipFill>
          <a:blip r:embed="rId3"/>
          <a:stretch>
            <a:fillRect/>
          </a:stretch>
        </p:blipFill>
        <p:spPr>
          <a:xfrm>
            <a:off x="897942" y="5158151"/>
            <a:ext cx="10504355" cy="767861"/>
          </a:xfrm>
          <a:prstGeom prst="rect">
            <a:avLst/>
          </a:prstGeom>
        </p:spPr>
      </p:pic>
      <p:sp>
        <p:nvSpPr>
          <p:cNvPr id="5" name="TextBox 4">
            <a:extLst>
              <a:ext uri="{FF2B5EF4-FFF2-40B4-BE49-F238E27FC236}">
                <a16:creationId xmlns:a16="http://schemas.microsoft.com/office/drawing/2014/main" id="{B1F984D7-8C88-4DB0-34FE-227959FC37B1}"/>
              </a:ext>
            </a:extLst>
          </p:cNvPr>
          <p:cNvSpPr txBox="1"/>
          <p:nvPr/>
        </p:nvSpPr>
        <p:spPr>
          <a:xfrm>
            <a:off x="263768" y="470323"/>
            <a:ext cx="848750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Homework:</a:t>
            </a:r>
          </a:p>
        </p:txBody>
      </p:sp>
    </p:spTree>
    <p:extLst>
      <p:ext uri="{BB962C8B-B14F-4D97-AF65-F5344CB8AC3E}">
        <p14:creationId xmlns:p14="http://schemas.microsoft.com/office/powerpoint/2010/main" val="3237677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1B8C7D-6206-709B-0B9C-4B6627407A98}"/>
              </a:ext>
            </a:extLst>
          </p:cNvPr>
          <p:cNvPicPr>
            <a:picLocks noChangeAspect="1"/>
          </p:cNvPicPr>
          <p:nvPr/>
        </p:nvPicPr>
        <p:blipFill>
          <a:blip r:embed="rId2"/>
          <a:stretch>
            <a:fillRect/>
          </a:stretch>
        </p:blipFill>
        <p:spPr>
          <a:xfrm>
            <a:off x="0" y="0"/>
            <a:ext cx="12162226" cy="6065520"/>
          </a:xfrm>
          <a:prstGeom prst="rect">
            <a:avLst/>
          </a:prstGeom>
        </p:spPr>
      </p:pic>
    </p:spTree>
    <p:extLst>
      <p:ext uri="{BB962C8B-B14F-4D97-AF65-F5344CB8AC3E}">
        <p14:creationId xmlns:p14="http://schemas.microsoft.com/office/powerpoint/2010/main" val="3049037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7D9963-7D63-EA22-5EAD-C9DDC720EAAF}"/>
              </a:ext>
            </a:extLst>
          </p:cNvPr>
          <p:cNvPicPr>
            <a:picLocks noChangeAspect="1"/>
          </p:cNvPicPr>
          <p:nvPr/>
        </p:nvPicPr>
        <p:blipFill>
          <a:blip r:embed="rId3"/>
          <a:stretch>
            <a:fillRect/>
          </a:stretch>
        </p:blipFill>
        <p:spPr>
          <a:xfrm>
            <a:off x="1196448" y="843377"/>
            <a:ext cx="9799103" cy="5648895"/>
          </a:xfrm>
          <a:prstGeom prst="rect">
            <a:avLst/>
          </a:prstGeom>
        </p:spPr>
      </p:pic>
      <p:sp>
        <p:nvSpPr>
          <p:cNvPr id="4" name="TextBox 3">
            <a:extLst>
              <a:ext uri="{FF2B5EF4-FFF2-40B4-BE49-F238E27FC236}">
                <a16:creationId xmlns:a16="http://schemas.microsoft.com/office/drawing/2014/main" id="{9FAC2759-C925-6CD2-3A4F-991CC408E8C2}"/>
              </a:ext>
            </a:extLst>
          </p:cNvPr>
          <p:cNvSpPr txBox="1"/>
          <p:nvPr/>
        </p:nvSpPr>
        <p:spPr>
          <a:xfrm>
            <a:off x="1062858" y="181062"/>
            <a:ext cx="10066282" cy="369332"/>
          </a:xfrm>
          <a:prstGeom prst="rect">
            <a:avLst/>
          </a:prstGeom>
          <a:noFill/>
        </p:spPr>
        <p:txBody>
          <a:bodyPr wrap="square">
            <a:spAutoFit/>
          </a:bodyPr>
          <a:lstStyle/>
          <a:p>
            <a:r>
              <a:rPr lang="en-US" b="1" dirty="0"/>
              <a:t>Octet Rule:</a:t>
            </a:r>
            <a:r>
              <a:rPr lang="en-US" dirty="0"/>
              <a:t> Main-group atoms form bonds until they have </a:t>
            </a:r>
            <a:r>
              <a:rPr lang="en-US" b="1" dirty="0"/>
              <a:t>8 valence electrons</a:t>
            </a:r>
            <a:r>
              <a:rPr lang="en-US" dirty="0"/>
              <a:t>, like a noble gas. </a:t>
            </a:r>
          </a:p>
        </p:txBody>
      </p:sp>
    </p:spTree>
    <p:extLst>
      <p:ext uri="{BB962C8B-B14F-4D97-AF65-F5344CB8AC3E}">
        <p14:creationId xmlns:p14="http://schemas.microsoft.com/office/powerpoint/2010/main" val="2961399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659AD6-8701-1309-DBBD-C823E7D608B0}"/>
              </a:ext>
            </a:extLst>
          </p:cNvPr>
          <p:cNvPicPr>
            <a:picLocks noChangeAspect="1"/>
          </p:cNvPicPr>
          <p:nvPr/>
        </p:nvPicPr>
        <p:blipFill>
          <a:blip r:embed="rId3"/>
          <a:stretch>
            <a:fillRect/>
          </a:stretch>
        </p:blipFill>
        <p:spPr>
          <a:xfrm>
            <a:off x="1630680" y="189751"/>
            <a:ext cx="8930640" cy="6478498"/>
          </a:xfrm>
          <a:prstGeom prst="rect">
            <a:avLst/>
          </a:prstGeom>
        </p:spPr>
      </p:pic>
    </p:spTree>
    <p:extLst>
      <p:ext uri="{BB962C8B-B14F-4D97-AF65-F5344CB8AC3E}">
        <p14:creationId xmlns:p14="http://schemas.microsoft.com/office/powerpoint/2010/main" val="424206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21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4_time_00242.50s.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_ANNOT_time_00259.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7_time_00326.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9_time_00353.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3470C9-C9B7-829E-417E-C4858E7AD5B3}"/>
              </a:ext>
            </a:extLst>
          </p:cNvPr>
          <p:cNvPicPr>
            <a:picLocks noChangeAspect="1"/>
          </p:cNvPicPr>
          <p:nvPr/>
        </p:nvPicPr>
        <p:blipFill>
          <a:blip r:embed="rId2"/>
          <a:stretch>
            <a:fillRect/>
          </a:stretch>
        </p:blipFill>
        <p:spPr>
          <a:xfrm>
            <a:off x="5256575" y="314145"/>
            <a:ext cx="5141616" cy="5491046"/>
          </a:xfrm>
          <a:prstGeom prst="rect">
            <a:avLst/>
          </a:prstGeom>
        </p:spPr>
      </p:pic>
      <p:sp>
        <p:nvSpPr>
          <p:cNvPr id="3" name="TextBox 2">
            <a:extLst>
              <a:ext uri="{FF2B5EF4-FFF2-40B4-BE49-F238E27FC236}">
                <a16:creationId xmlns:a16="http://schemas.microsoft.com/office/drawing/2014/main" id="{F4348BB0-7A46-2062-9509-5FE689511453}"/>
              </a:ext>
            </a:extLst>
          </p:cNvPr>
          <p:cNvSpPr txBox="1"/>
          <p:nvPr/>
        </p:nvSpPr>
        <p:spPr>
          <a:xfrm>
            <a:off x="892098" y="825190"/>
            <a:ext cx="3055434" cy="646331"/>
          </a:xfrm>
          <a:prstGeom prst="rect">
            <a:avLst/>
          </a:prstGeom>
          <a:noFill/>
        </p:spPr>
        <p:txBody>
          <a:bodyPr wrap="square" rtlCol="0">
            <a:spAutoFit/>
          </a:bodyPr>
          <a:lstStyle/>
          <a:p>
            <a:r>
              <a:rPr lang="en-US" dirty="0"/>
              <a:t>How does the screw move point </a:t>
            </a:r>
          </a:p>
        </p:txBody>
      </p:sp>
      <p:pic>
        <p:nvPicPr>
          <p:cNvPr id="4" name="Picture 3">
            <a:extLst>
              <a:ext uri="{FF2B5EF4-FFF2-40B4-BE49-F238E27FC236}">
                <a16:creationId xmlns:a16="http://schemas.microsoft.com/office/drawing/2014/main" id="{7FB2FDAA-4DEE-5AAD-CBE2-E93EC854741F}"/>
              </a:ext>
            </a:extLst>
          </p:cNvPr>
          <p:cNvPicPr>
            <a:picLocks noChangeAspect="1"/>
          </p:cNvPicPr>
          <p:nvPr/>
        </p:nvPicPr>
        <p:blipFill>
          <a:blip r:embed="rId3"/>
          <a:stretch>
            <a:fillRect/>
          </a:stretch>
        </p:blipFill>
        <p:spPr>
          <a:xfrm>
            <a:off x="1607182" y="1471521"/>
            <a:ext cx="1339587" cy="914840"/>
          </a:xfrm>
          <a:prstGeom prst="rect">
            <a:avLst/>
          </a:prstGeom>
        </p:spPr>
      </p:pic>
      <p:sp>
        <p:nvSpPr>
          <p:cNvPr id="5" name="TextBox 4">
            <a:extLst>
              <a:ext uri="{FF2B5EF4-FFF2-40B4-BE49-F238E27FC236}">
                <a16:creationId xmlns:a16="http://schemas.microsoft.com/office/drawing/2014/main" id="{596C259A-7536-31E2-2764-959DEE8E3F68}"/>
              </a:ext>
            </a:extLst>
          </p:cNvPr>
          <p:cNvSpPr txBox="1"/>
          <p:nvPr/>
        </p:nvSpPr>
        <p:spPr>
          <a:xfrm>
            <a:off x="892098" y="2966224"/>
            <a:ext cx="1137424" cy="369332"/>
          </a:xfrm>
          <a:prstGeom prst="rect">
            <a:avLst/>
          </a:prstGeom>
          <a:noFill/>
        </p:spPr>
        <p:txBody>
          <a:bodyPr wrap="square" rtlCol="0">
            <a:spAutoFit/>
          </a:bodyPr>
          <a:lstStyle/>
          <a:p>
            <a:r>
              <a:rPr lang="en-US" dirty="0"/>
              <a:t>To point: </a:t>
            </a:r>
          </a:p>
        </p:txBody>
      </p:sp>
      <p:pic>
        <p:nvPicPr>
          <p:cNvPr id="6" name="Picture 5">
            <a:extLst>
              <a:ext uri="{FF2B5EF4-FFF2-40B4-BE49-F238E27FC236}">
                <a16:creationId xmlns:a16="http://schemas.microsoft.com/office/drawing/2014/main" id="{80E93A91-DEBC-08CE-5779-F7725E5379CE}"/>
              </a:ext>
            </a:extLst>
          </p:cNvPr>
          <p:cNvPicPr>
            <a:picLocks noChangeAspect="1"/>
          </p:cNvPicPr>
          <p:nvPr/>
        </p:nvPicPr>
        <p:blipFill>
          <a:blip r:embed="rId4"/>
          <a:stretch>
            <a:fillRect/>
          </a:stretch>
        </p:blipFill>
        <p:spPr>
          <a:xfrm>
            <a:off x="1807271" y="3357345"/>
            <a:ext cx="980533" cy="728396"/>
          </a:xfrm>
          <a:prstGeom prst="rect">
            <a:avLst/>
          </a:prstGeom>
        </p:spPr>
      </p:pic>
      <p:sp>
        <p:nvSpPr>
          <p:cNvPr id="7" name="TextBox 6">
            <a:extLst>
              <a:ext uri="{FF2B5EF4-FFF2-40B4-BE49-F238E27FC236}">
                <a16:creationId xmlns:a16="http://schemas.microsoft.com/office/drawing/2014/main" id="{4286B0DE-B1C6-5D56-4F54-0FC0B572C3C5}"/>
              </a:ext>
            </a:extLst>
          </p:cNvPr>
          <p:cNvSpPr txBox="1"/>
          <p:nvPr/>
        </p:nvSpPr>
        <p:spPr>
          <a:xfrm>
            <a:off x="5865541" y="6174523"/>
            <a:ext cx="2869582" cy="369332"/>
          </a:xfrm>
          <a:prstGeom prst="rect">
            <a:avLst/>
          </a:prstGeom>
          <a:noFill/>
        </p:spPr>
        <p:txBody>
          <a:bodyPr wrap="square" rtlCol="0">
            <a:spAutoFit/>
          </a:bodyPr>
          <a:lstStyle/>
          <a:p>
            <a:r>
              <a:rPr lang="en-US" dirty="0"/>
              <a:t>And ½ translation along c</a:t>
            </a:r>
          </a:p>
        </p:txBody>
      </p:sp>
    </p:spTree>
    <p:extLst>
      <p:ext uri="{BB962C8B-B14F-4D97-AF65-F5344CB8AC3E}">
        <p14:creationId xmlns:p14="http://schemas.microsoft.com/office/powerpoint/2010/main" val="2465257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2_time_00443.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3_time_00484.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7_time_0053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9_time_0066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6_time_0075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3_time_0083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BFCC75-9705-E628-D19A-94EF4386F20B}"/>
              </a:ext>
            </a:extLst>
          </p:cNvPr>
          <p:cNvPicPr>
            <a:picLocks noChangeAspect="1"/>
          </p:cNvPicPr>
          <p:nvPr/>
        </p:nvPicPr>
        <p:blipFill>
          <a:blip r:embed="rId2"/>
          <a:stretch>
            <a:fillRect/>
          </a:stretch>
        </p:blipFill>
        <p:spPr>
          <a:xfrm>
            <a:off x="0" y="579120"/>
            <a:ext cx="12101560" cy="4937760"/>
          </a:xfrm>
          <a:prstGeom prst="rect">
            <a:avLst/>
          </a:prstGeom>
        </p:spPr>
      </p:pic>
    </p:spTree>
    <p:extLst>
      <p:ext uri="{BB962C8B-B14F-4D97-AF65-F5344CB8AC3E}">
        <p14:creationId xmlns:p14="http://schemas.microsoft.com/office/powerpoint/2010/main" val="2902048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F78E-8F04-E538-2469-65C30EC6009A}"/>
              </a:ext>
            </a:extLst>
          </p:cNvPr>
          <p:cNvSpPr>
            <a:spLocks noGrp="1"/>
          </p:cNvSpPr>
          <p:nvPr>
            <p:ph type="title"/>
          </p:nvPr>
        </p:nvSpPr>
        <p:spPr/>
        <p:txBody>
          <a:bodyPr/>
          <a:lstStyle/>
          <a:p>
            <a:r>
              <a:rPr lang="en-US" dirty="0"/>
              <a:t>Homework</a:t>
            </a:r>
          </a:p>
        </p:txBody>
      </p:sp>
      <p:pic>
        <p:nvPicPr>
          <p:cNvPr id="3" name="Picture 2">
            <a:extLst>
              <a:ext uri="{FF2B5EF4-FFF2-40B4-BE49-F238E27FC236}">
                <a16:creationId xmlns:a16="http://schemas.microsoft.com/office/drawing/2014/main" id="{E3AC1F7B-C060-ADFE-CC14-B1ACF7461519}"/>
              </a:ext>
            </a:extLst>
          </p:cNvPr>
          <p:cNvPicPr>
            <a:picLocks noChangeAspect="1"/>
          </p:cNvPicPr>
          <p:nvPr/>
        </p:nvPicPr>
        <p:blipFill>
          <a:blip r:embed="rId2"/>
          <a:stretch>
            <a:fillRect/>
          </a:stretch>
        </p:blipFill>
        <p:spPr>
          <a:xfrm>
            <a:off x="838199" y="2314107"/>
            <a:ext cx="11065982" cy="1587333"/>
          </a:xfrm>
          <a:prstGeom prst="rect">
            <a:avLst/>
          </a:prstGeom>
        </p:spPr>
      </p:pic>
    </p:spTree>
    <p:extLst>
      <p:ext uri="{BB962C8B-B14F-4D97-AF65-F5344CB8AC3E}">
        <p14:creationId xmlns:p14="http://schemas.microsoft.com/office/powerpoint/2010/main" val="992370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A46ACE-1E03-C068-C79E-71C856FE171B}"/>
              </a:ext>
            </a:extLst>
          </p:cNvPr>
          <p:cNvPicPr>
            <a:picLocks noChangeAspect="1"/>
          </p:cNvPicPr>
          <p:nvPr/>
        </p:nvPicPr>
        <p:blipFill>
          <a:blip r:embed="rId3"/>
          <a:stretch>
            <a:fillRect/>
          </a:stretch>
        </p:blipFill>
        <p:spPr>
          <a:xfrm>
            <a:off x="1691639" y="45720"/>
            <a:ext cx="9093457" cy="6812280"/>
          </a:xfrm>
          <a:prstGeom prst="rect">
            <a:avLst/>
          </a:prstGeom>
        </p:spPr>
      </p:pic>
    </p:spTree>
    <p:extLst>
      <p:ext uri="{BB962C8B-B14F-4D97-AF65-F5344CB8AC3E}">
        <p14:creationId xmlns:p14="http://schemas.microsoft.com/office/powerpoint/2010/main" val="1800511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EED74D-63DD-309C-4F02-A8DD27524094}"/>
              </a:ext>
            </a:extLst>
          </p:cNvPr>
          <p:cNvPicPr>
            <a:picLocks noChangeAspect="1"/>
          </p:cNvPicPr>
          <p:nvPr/>
        </p:nvPicPr>
        <p:blipFill>
          <a:blip r:embed="rId2"/>
          <a:stretch>
            <a:fillRect/>
          </a:stretch>
        </p:blipFill>
        <p:spPr>
          <a:xfrm>
            <a:off x="594359" y="485426"/>
            <a:ext cx="10741875" cy="5945854"/>
          </a:xfrm>
          <a:prstGeom prst="rect">
            <a:avLst/>
          </a:prstGeom>
        </p:spPr>
      </p:pic>
    </p:spTree>
    <p:extLst>
      <p:ext uri="{BB962C8B-B14F-4D97-AF65-F5344CB8AC3E}">
        <p14:creationId xmlns:p14="http://schemas.microsoft.com/office/powerpoint/2010/main" val="1870693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0D57F9-283B-F57B-4AE7-509B1600D01A}"/>
              </a:ext>
            </a:extLst>
          </p:cNvPr>
          <p:cNvPicPr>
            <a:picLocks noChangeAspect="1"/>
          </p:cNvPicPr>
          <p:nvPr/>
        </p:nvPicPr>
        <p:blipFill>
          <a:blip r:embed="rId3"/>
          <a:stretch>
            <a:fillRect/>
          </a:stretch>
        </p:blipFill>
        <p:spPr>
          <a:xfrm>
            <a:off x="1277112" y="9143"/>
            <a:ext cx="8909304" cy="6673697"/>
          </a:xfrm>
          <a:prstGeom prst="rect">
            <a:avLst/>
          </a:prstGeom>
        </p:spPr>
      </p:pic>
    </p:spTree>
    <p:extLst>
      <p:ext uri="{BB962C8B-B14F-4D97-AF65-F5344CB8AC3E}">
        <p14:creationId xmlns:p14="http://schemas.microsoft.com/office/powerpoint/2010/main" val="250679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106.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_ANNOT_time_0019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_time_00225.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6_ANNOT_time_00286.00s.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8_time_0034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1_ANNOT_time_00399.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3_ANNOT_time_0043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5_ANNOT_time_00519.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8_time_00530.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1_time_00624.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231.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5_time_00726.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6_time_00743.50s.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9_time_00754.00s.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1_ANNOT_time_0078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3_time_00843.50s.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4_time_00934.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13D55C-5BEB-C223-C525-2EC547FAB3A3}"/>
              </a:ext>
            </a:extLst>
          </p:cNvPr>
          <p:cNvPicPr>
            <a:picLocks noChangeAspect="1"/>
          </p:cNvPicPr>
          <p:nvPr/>
        </p:nvPicPr>
        <p:blipFill>
          <a:blip r:embed="rId2"/>
          <a:stretch>
            <a:fillRect/>
          </a:stretch>
        </p:blipFill>
        <p:spPr>
          <a:xfrm>
            <a:off x="0" y="440872"/>
            <a:ext cx="12048213" cy="5502729"/>
          </a:xfrm>
          <a:prstGeom prst="rect">
            <a:avLst/>
          </a:prstGeom>
        </p:spPr>
      </p:pic>
    </p:spTree>
    <p:extLst>
      <p:ext uri="{BB962C8B-B14F-4D97-AF65-F5344CB8AC3E}">
        <p14:creationId xmlns:p14="http://schemas.microsoft.com/office/powerpoint/2010/main" val="953017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5610-D0C0-5D88-EACC-C81C7CA01F67}"/>
              </a:ext>
            </a:extLst>
          </p:cNvPr>
          <p:cNvSpPr>
            <a:spLocks noGrp="1"/>
          </p:cNvSpPr>
          <p:nvPr>
            <p:ph type="title"/>
          </p:nvPr>
        </p:nvSpPr>
        <p:spPr/>
        <p:txBody>
          <a:bodyPr/>
          <a:lstStyle/>
          <a:p>
            <a:r>
              <a:rPr lang="en-US" dirty="0"/>
              <a:t>Homework</a:t>
            </a:r>
          </a:p>
        </p:txBody>
      </p:sp>
      <p:pic>
        <p:nvPicPr>
          <p:cNvPr id="3" name="Picture 2">
            <a:extLst>
              <a:ext uri="{FF2B5EF4-FFF2-40B4-BE49-F238E27FC236}">
                <a16:creationId xmlns:a16="http://schemas.microsoft.com/office/drawing/2014/main" id="{65243699-A4DF-E900-6AC6-1B963B7F372E}"/>
              </a:ext>
            </a:extLst>
          </p:cNvPr>
          <p:cNvPicPr>
            <a:picLocks noChangeAspect="1"/>
          </p:cNvPicPr>
          <p:nvPr/>
        </p:nvPicPr>
        <p:blipFill>
          <a:blip r:embed="rId2"/>
          <a:stretch>
            <a:fillRect/>
          </a:stretch>
        </p:blipFill>
        <p:spPr>
          <a:xfrm>
            <a:off x="-1" y="1690688"/>
            <a:ext cx="12192001" cy="3279912"/>
          </a:xfrm>
          <a:prstGeom prst="rect">
            <a:avLst/>
          </a:prstGeom>
        </p:spPr>
      </p:pic>
    </p:spTree>
    <p:extLst>
      <p:ext uri="{BB962C8B-B14F-4D97-AF65-F5344CB8AC3E}">
        <p14:creationId xmlns:p14="http://schemas.microsoft.com/office/powerpoint/2010/main" val="2425267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DB0376-E154-859B-DF7D-81061CF150DC}"/>
              </a:ext>
            </a:extLst>
          </p:cNvPr>
          <p:cNvPicPr>
            <a:picLocks noChangeAspect="1"/>
          </p:cNvPicPr>
          <p:nvPr/>
        </p:nvPicPr>
        <p:blipFill>
          <a:blip r:embed="rId3"/>
          <a:stretch>
            <a:fillRect/>
          </a:stretch>
        </p:blipFill>
        <p:spPr>
          <a:xfrm>
            <a:off x="1981200" y="204148"/>
            <a:ext cx="8377306" cy="6294623"/>
          </a:xfrm>
          <a:prstGeom prst="rect">
            <a:avLst/>
          </a:prstGeom>
        </p:spPr>
      </p:pic>
    </p:spTree>
    <p:extLst>
      <p:ext uri="{BB962C8B-B14F-4D97-AF65-F5344CB8AC3E}">
        <p14:creationId xmlns:p14="http://schemas.microsoft.com/office/powerpoint/2010/main" val="680266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276BB6-32BA-27BD-14F1-2298B6AD4292}"/>
              </a:ext>
            </a:extLst>
          </p:cNvPr>
          <p:cNvPicPr>
            <a:picLocks noChangeAspect="1"/>
          </p:cNvPicPr>
          <p:nvPr/>
        </p:nvPicPr>
        <p:blipFill>
          <a:blip r:embed="rId3"/>
          <a:stretch>
            <a:fillRect/>
          </a:stretch>
        </p:blipFill>
        <p:spPr>
          <a:xfrm>
            <a:off x="2013856" y="116029"/>
            <a:ext cx="8328127" cy="6306541"/>
          </a:xfrm>
          <a:prstGeom prst="rect">
            <a:avLst/>
          </a:prstGeom>
        </p:spPr>
      </p:pic>
    </p:spTree>
    <p:extLst>
      <p:ext uri="{BB962C8B-B14F-4D97-AF65-F5344CB8AC3E}">
        <p14:creationId xmlns:p14="http://schemas.microsoft.com/office/powerpoint/2010/main" val="176288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A1FB70-7786-7DE6-FB4D-961879B2E919}"/>
              </a:ext>
            </a:extLst>
          </p:cNvPr>
          <p:cNvPicPr>
            <a:picLocks noChangeAspect="1"/>
          </p:cNvPicPr>
          <p:nvPr/>
        </p:nvPicPr>
        <p:blipFill>
          <a:blip r:embed="rId3"/>
          <a:stretch>
            <a:fillRect/>
          </a:stretch>
        </p:blipFill>
        <p:spPr>
          <a:xfrm>
            <a:off x="1654628" y="0"/>
            <a:ext cx="8937172" cy="6704650"/>
          </a:xfrm>
          <a:prstGeom prst="rect">
            <a:avLst/>
          </a:prstGeom>
        </p:spPr>
      </p:pic>
    </p:spTree>
    <p:extLst>
      <p:ext uri="{BB962C8B-B14F-4D97-AF65-F5344CB8AC3E}">
        <p14:creationId xmlns:p14="http://schemas.microsoft.com/office/powerpoint/2010/main" val="565184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EBA5CA-0E82-3098-A4AB-5FB2E047452B}"/>
              </a:ext>
            </a:extLst>
          </p:cNvPr>
          <p:cNvPicPr>
            <a:picLocks noChangeAspect="1"/>
          </p:cNvPicPr>
          <p:nvPr/>
        </p:nvPicPr>
        <p:blipFill>
          <a:blip r:embed="rId3"/>
          <a:stretch>
            <a:fillRect/>
          </a:stretch>
        </p:blipFill>
        <p:spPr>
          <a:xfrm>
            <a:off x="1491343" y="-1"/>
            <a:ext cx="8847114" cy="6651171"/>
          </a:xfrm>
          <a:prstGeom prst="rect">
            <a:avLst/>
          </a:prstGeom>
        </p:spPr>
      </p:pic>
    </p:spTree>
    <p:extLst>
      <p:ext uri="{BB962C8B-B14F-4D97-AF65-F5344CB8AC3E}">
        <p14:creationId xmlns:p14="http://schemas.microsoft.com/office/powerpoint/2010/main" val="3551730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1500</TotalTime>
  <Words>4442</Words>
  <Application>Microsoft Macintosh PowerPoint</Application>
  <PresentationFormat>Widescreen</PresentationFormat>
  <Paragraphs>161</Paragraphs>
  <Slides>57</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Benjamin Wiley, Ph.D.</dc:creator>
  <cp:lastModifiedBy>Benjamin Wiley, Ph.D.</cp:lastModifiedBy>
  <cp:revision>14</cp:revision>
  <dcterms:created xsi:type="dcterms:W3CDTF">2025-09-09T13:49:30Z</dcterms:created>
  <dcterms:modified xsi:type="dcterms:W3CDTF">2025-09-10T14:49:44Z</dcterms:modified>
</cp:coreProperties>
</file>