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506" r:id="rId2"/>
    <p:sldId id="509" r:id="rId3"/>
    <p:sldId id="510" r:id="rId4"/>
    <p:sldId id="497" r:id="rId5"/>
    <p:sldId id="498" r:id="rId6"/>
    <p:sldId id="256" r:id="rId7"/>
    <p:sldId id="504" r:id="rId8"/>
    <p:sldId id="289" r:id="rId9"/>
    <p:sldId id="281" r:id="rId10"/>
    <p:sldId id="507" r:id="rId11"/>
    <p:sldId id="505" r:id="rId12"/>
    <p:sldId id="519" r:id="rId13"/>
    <p:sldId id="258" r:id="rId14"/>
    <p:sldId id="282" r:id="rId15"/>
    <p:sldId id="268" r:id="rId16"/>
    <p:sldId id="283" r:id="rId17"/>
    <p:sldId id="271" r:id="rId18"/>
    <p:sldId id="272" r:id="rId19"/>
    <p:sldId id="275" r:id="rId20"/>
    <p:sldId id="276" r:id="rId21"/>
    <p:sldId id="277" r:id="rId22"/>
    <p:sldId id="280" r:id="rId23"/>
    <p:sldId id="526" r:id="rId24"/>
    <p:sldId id="527" r:id="rId25"/>
    <p:sldId id="508" r:id="rId26"/>
    <p:sldId id="511" r:id="rId27"/>
    <p:sldId id="512" r:id="rId28"/>
    <p:sldId id="259" r:id="rId29"/>
    <p:sldId id="260" r:id="rId30"/>
    <p:sldId id="262" r:id="rId31"/>
    <p:sldId id="265" r:id="rId32"/>
    <p:sldId id="513" r:id="rId33"/>
    <p:sldId id="514" r:id="rId34"/>
    <p:sldId id="515" r:id="rId35"/>
    <p:sldId id="278" r:id="rId36"/>
    <p:sldId id="516" r:id="rId37"/>
    <p:sldId id="528" r:id="rId38"/>
    <p:sldId id="517" r:id="rId39"/>
    <p:sldId id="520" r:id="rId40"/>
    <p:sldId id="293" r:id="rId41"/>
    <p:sldId id="294" r:id="rId42"/>
    <p:sldId id="295" r:id="rId43"/>
    <p:sldId id="296" r:id="rId44"/>
    <p:sldId id="521" r:id="rId45"/>
    <p:sldId id="261" r:id="rId46"/>
    <p:sldId id="264" r:id="rId47"/>
    <p:sldId id="522" r:id="rId48"/>
    <p:sldId id="523" r:id="rId49"/>
    <p:sldId id="270" r:id="rId50"/>
    <p:sldId id="524" r:id="rId51"/>
    <p:sldId id="525" r:id="rId52"/>
    <p:sldId id="290" r:id="rId53"/>
    <p:sldId id="291" r:id="rId54"/>
    <p:sldId id="530" r:id="rId55"/>
    <p:sldId id="52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52"/>
    <p:restoredTop sz="54641"/>
  </p:normalViewPr>
  <p:slideViewPr>
    <p:cSldViewPr snapToGrid="0">
      <p:cViewPr varScale="1">
        <p:scale>
          <a:sx n="55" d="100"/>
          <a:sy n="55" d="100"/>
        </p:scale>
        <p:origin x="15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E20C5-165A-1E46-BF2C-ACD6401B2ED1}"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B794E-9012-5044-BA54-75C570E37EC6}" type="slidenum">
              <a:rPr lang="en-US" smtClean="0"/>
              <a:t>‹#›</a:t>
            </a:fld>
            <a:endParaRPr lang="en-US"/>
          </a:p>
        </p:txBody>
      </p:sp>
    </p:spTree>
    <p:extLst>
      <p:ext uri="{BB962C8B-B14F-4D97-AF65-F5344CB8AC3E}">
        <p14:creationId xmlns:p14="http://schemas.microsoft.com/office/powerpoint/2010/main" val="343459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these problems. </a:t>
            </a:r>
          </a:p>
        </p:txBody>
      </p:sp>
      <p:sp>
        <p:nvSpPr>
          <p:cNvPr id="4" name="Slide Number Placeholder 3"/>
          <p:cNvSpPr>
            <a:spLocks noGrp="1"/>
          </p:cNvSpPr>
          <p:nvPr>
            <p:ph type="sldNum" sz="quarter" idx="5"/>
          </p:nvPr>
        </p:nvSpPr>
        <p:spPr/>
        <p:txBody>
          <a:bodyPr/>
          <a:lstStyle/>
          <a:p>
            <a:fld id="{A9CB794E-9012-5044-BA54-75C570E37EC6}" type="slidenum">
              <a:rPr lang="en-US" smtClean="0"/>
              <a:t>1</a:t>
            </a:fld>
            <a:endParaRPr lang="en-US"/>
          </a:p>
        </p:txBody>
      </p:sp>
    </p:spTree>
    <p:extLst>
      <p:ext uri="{BB962C8B-B14F-4D97-AF65-F5344CB8AC3E}">
        <p14:creationId xmlns:p14="http://schemas.microsoft.com/office/powerpoint/2010/main" val="3287108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draw the unit cell with all atoms fully or partially inside it, it looks like this: a calcium atom sits at the origin, and the generators place others at (½,½,0), (½,0,½), and (0,½,½). The remaining calcium atoms in the picture come from applying translational symmetry—adding integer multiples of the unit cell vectors to those four positions. we can always add or subtract integers to bring atoms back inside (or partly inside) the unit cell.</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15</a:t>
            </a:fld>
            <a:endParaRPr lang="en-US"/>
          </a:p>
        </p:txBody>
      </p:sp>
    </p:spTree>
    <p:extLst>
      <p:ext uri="{BB962C8B-B14F-4D97-AF65-F5344CB8AC3E}">
        <p14:creationId xmlns:p14="http://schemas.microsoft.com/office/powerpoint/2010/main" val="397963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fluorine, there are eight atoms in the unit cell. One sits at (¼,¼,¼) and another at (¼,¼,¾). Applying the centering vectors—for example, adding (½,½,0)—generates equivalent positions such as (¾,¼,¼). In general, starting from (¼,¼,¼) or (¼,¼,¾), the symmetry operations produce all permutations of ¼ and ¾ in the three coordinates. Because fractional coordinates are defined modulo 1, values like 1¼ are reduced to ¼, ensuring all eight fluorine positions lie fully or partially within the unit cell.</a:t>
            </a:r>
          </a:p>
        </p:txBody>
      </p:sp>
      <p:sp>
        <p:nvSpPr>
          <p:cNvPr id="4" name="Slide Number Placeholder 3"/>
          <p:cNvSpPr>
            <a:spLocks noGrp="1"/>
          </p:cNvSpPr>
          <p:nvPr>
            <p:ph type="sldNum" sz="quarter" idx="5"/>
          </p:nvPr>
        </p:nvSpPr>
        <p:spPr/>
        <p:txBody>
          <a:bodyPr/>
          <a:lstStyle/>
          <a:p>
            <a:fld id="{1EE3190F-F678-C545-88F8-3FBF67AD24A0}" type="slidenum">
              <a:rPr lang="en-US" smtClean="0"/>
              <a:t>16</a:t>
            </a:fld>
            <a:endParaRPr lang="en-US"/>
          </a:p>
        </p:txBody>
      </p:sp>
    </p:spTree>
    <p:extLst>
      <p:ext uri="{BB962C8B-B14F-4D97-AF65-F5344CB8AC3E}">
        <p14:creationId xmlns:p14="http://schemas.microsoft.com/office/powerpoint/2010/main" val="59215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represent the structure with </a:t>
            </a:r>
            <a:r>
              <a:rPr lang="en-US" dirty="0" err="1"/>
              <a:t>polyhedra</a:t>
            </a:r>
            <a:r>
              <a:rPr lang="en-US" dirty="0"/>
              <a:t>. Around each calcium atom, the fluorides form a cubic environment with \bar{3}m octahedral symmetry—the same symmetry as a cube. Each fluoride, in turn, is coordinated by a tetrahedron of calcium atoms. This unit cell contains 12 atoms in total, but we only need to specify the symmetrically distinct positions—the asymmetric unit, or motif from lecture one—since symmetry generates the rest.</a:t>
            </a:r>
          </a:p>
        </p:txBody>
      </p:sp>
      <p:sp>
        <p:nvSpPr>
          <p:cNvPr id="4" name="Slide Number Placeholder 3"/>
          <p:cNvSpPr>
            <a:spLocks noGrp="1"/>
          </p:cNvSpPr>
          <p:nvPr>
            <p:ph type="sldNum" sz="quarter" idx="5"/>
          </p:nvPr>
        </p:nvSpPr>
        <p:spPr/>
        <p:txBody>
          <a:bodyPr/>
          <a:lstStyle/>
          <a:p>
            <a:fld id="{1EE3190F-F678-C545-88F8-3FBF67AD24A0}" type="slidenum">
              <a:rPr lang="en-US" smtClean="0"/>
              <a:t>17</a:t>
            </a:fld>
            <a:endParaRPr lang="en-US"/>
          </a:p>
        </p:txBody>
      </p:sp>
    </p:spTree>
    <p:extLst>
      <p:ext uri="{BB962C8B-B14F-4D97-AF65-F5344CB8AC3E}">
        <p14:creationId xmlns:p14="http://schemas.microsoft.com/office/powerpoint/2010/main" val="1567819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Density of a unit cell is same same as the density of a crystal, so you can use the knowledge of the mass of the atoms and unit cell dimensions to calculate a theoretical density for a crystal. </a:t>
            </a:r>
          </a:p>
        </p:txBody>
      </p:sp>
      <p:sp>
        <p:nvSpPr>
          <p:cNvPr id="4" name="Slide Number Placeholder 3"/>
          <p:cNvSpPr>
            <a:spLocks noGrp="1"/>
          </p:cNvSpPr>
          <p:nvPr>
            <p:ph type="sldNum" sz="quarter" idx="5"/>
          </p:nvPr>
        </p:nvSpPr>
        <p:spPr/>
        <p:txBody>
          <a:bodyPr/>
          <a:lstStyle/>
          <a:p>
            <a:fld id="{1EE3190F-F678-C545-88F8-3FBF67AD24A0}" type="slidenum">
              <a:rPr lang="en-US" smtClean="0"/>
              <a:t>20</a:t>
            </a:fld>
            <a:endParaRPr lang="en-US"/>
          </a:p>
        </p:txBody>
      </p:sp>
    </p:spTree>
    <p:extLst>
      <p:ext uri="{BB962C8B-B14F-4D97-AF65-F5344CB8AC3E}">
        <p14:creationId xmlns:p14="http://schemas.microsoft.com/office/powerpoint/2010/main" val="383498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21</a:t>
            </a:fld>
            <a:endParaRPr lang="en-US"/>
          </a:p>
        </p:txBody>
      </p:sp>
    </p:spTree>
    <p:extLst>
      <p:ext uri="{BB962C8B-B14F-4D97-AF65-F5344CB8AC3E}">
        <p14:creationId xmlns:p14="http://schemas.microsoft.com/office/powerpoint/2010/main" val="948146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various crystal structure programs, we’ll use vesta. </a:t>
            </a:r>
          </a:p>
        </p:txBody>
      </p:sp>
      <p:sp>
        <p:nvSpPr>
          <p:cNvPr id="4" name="Slide Number Placeholder 3"/>
          <p:cNvSpPr>
            <a:spLocks noGrp="1"/>
          </p:cNvSpPr>
          <p:nvPr>
            <p:ph type="sldNum" sz="quarter" idx="5"/>
          </p:nvPr>
        </p:nvSpPr>
        <p:spPr/>
        <p:txBody>
          <a:bodyPr/>
          <a:lstStyle/>
          <a:p>
            <a:fld id="{1EE3190F-F678-C545-88F8-3FBF67AD24A0}" type="slidenum">
              <a:rPr lang="en-US" smtClean="0"/>
              <a:t>22</a:t>
            </a:fld>
            <a:endParaRPr lang="en-US"/>
          </a:p>
        </p:txBody>
      </p:sp>
    </p:spTree>
    <p:extLst>
      <p:ext uri="{BB962C8B-B14F-4D97-AF65-F5344CB8AC3E}">
        <p14:creationId xmlns:p14="http://schemas.microsoft.com/office/powerpoint/2010/main" val="124750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crystallographic symmetry, we can begin discussing the structures of extended (non-molecular) solids. These can be broadly divided into three categories:</a:t>
            </a:r>
          </a:p>
          <a:p>
            <a:pPr>
              <a:buFont typeface="Arial" panose="020B0604020202020204" pitchFamily="34" charset="0"/>
              <a:buChar char="•"/>
            </a:pPr>
            <a:r>
              <a:rPr lang="en-US" b="1" dirty="0"/>
              <a:t>Metallic solids:</a:t>
            </a:r>
            <a:r>
              <a:rPr lang="en-US" dirty="0"/>
              <a:t> Atoms are held together by delocalized electrons, leading to closely packed structures with high coordination numbers.</a:t>
            </a:r>
          </a:p>
          <a:p>
            <a:pPr>
              <a:buFont typeface="Arial" panose="020B0604020202020204" pitchFamily="34" charset="0"/>
              <a:buChar char="•"/>
            </a:pPr>
            <a:r>
              <a:rPr lang="en-US" b="1" dirty="0"/>
              <a:t>Ionic solids:</a:t>
            </a:r>
            <a:r>
              <a:rPr lang="en-US" dirty="0"/>
              <a:t> Atoms are bound by electrostatic attraction between cations and anions. These structures favor maximizing cation–anion contacts while minimizing like-charge interactions, often producing high symmetry and large (though smaller than metals) coordination numbers.</a:t>
            </a:r>
          </a:p>
          <a:p>
            <a:pPr>
              <a:buFont typeface="Arial" panose="020B0604020202020204" pitchFamily="34" charset="0"/>
              <a:buChar char="•"/>
            </a:pPr>
            <a:r>
              <a:rPr lang="en-US" b="1" dirty="0"/>
              <a:t>Covalent network solids:</a:t>
            </a:r>
            <a:r>
              <a:rPr lang="en-US" dirty="0"/>
              <a:t> Examples include diamond, </a:t>
            </a:r>
            <a:r>
              <a:rPr lang="en-US" dirty="0" err="1"/>
              <a:t>SiO</a:t>
            </a:r>
            <a:r>
              <a:rPr lang="en-US" dirty="0"/>
              <a:t>₂, and WO₃. Strong, localized covalent bonds lead to smaller coordination numbers, with structures that may be either high or low symmetry depending on element bonding preferences and stoichiometric constraints.</a:t>
            </a:r>
          </a:p>
          <a:p>
            <a:r>
              <a:rPr lang="en-US" dirty="0"/>
              <a:t>In this lecture, we’ll focus on metallic solids, but this overview sets the stage for understanding the broader diversity of extended solid structures.</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25</a:t>
            </a:fld>
            <a:endParaRPr lang="en-US"/>
          </a:p>
        </p:txBody>
      </p:sp>
    </p:spTree>
    <p:extLst>
      <p:ext uri="{BB962C8B-B14F-4D97-AF65-F5344CB8AC3E}">
        <p14:creationId xmlns:p14="http://schemas.microsoft.com/office/powerpoint/2010/main" val="61770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26</a:t>
            </a:fld>
            <a:endParaRPr lang="en-US"/>
          </a:p>
        </p:txBody>
      </p:sp>
    </p:spTree>
    <p:extLst>
      <p:ext uri="{BB962C8B-B14F-4D97-AF65-F5344CB8AC3E}">
        <p14:creationId xmlns:p14="http://schemas.microsoft.com/office/powerpoint/2010/main" val="119763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more closely at metallic solids. In two dimensions, the densest packing of spheres forms a </a:t>
            </a:r>
            <a:r>
              <a:rPr lang="en-US" b="1" dirty="0"/>
              <a:t>hexagonal close-packed (hcp) layer</a:t>
            </a:r>
            <a:r>
              <a:rPr lang="en-US" dirty="0"/>
              <a:t>, represented by a hexagonal unit cell with atoms at each corner. Each atom touches six neighbors—the most efficient 2D packing.</a:t>
            </a:r>
            <a:br>
              <a:rPr lang="en-US" dirty="0"/>
            </a:br>
            <a:endParaRPr lang="en-US" dirty="0"/>
          </a:p>
          <a:p>
            <a:r>
              <a:rPr lang="en-US" dirty="0"/>
              <a:t>In three dimensions, we extend this idea. Each sphere in the first layer is marked </a:t>
            </a:r>
            <a:r>
              <a:rPr lang="en-US" b="1" dirty="0"/>
              <a:t>A</a:t>
            </a:r>
            <a:r>
              <a:rPr lang="en-US" dirty="0"/>
              <a:t> at the top, while the triangular depressions between spheres are labeled </a:t>
            </a:r>
            <a:r>
              <a:rPr lang="en-US" b="1" dirty="0"/>
              <a:t>B</a:t>
            </a:r>
            <a:r>
              <a:rPr lang="en-US" dirty="0"/>
              <a:t> and </a:t>
            </a:r>
            <a:r>
              <a:rPr lang="en-US" b="1" dirty="0"/>
              <a:t>C</a:t>
            </a:r>
            <a:r>
              <a:rPr lang="en-US" dirty="0"/>
              <a:t>. A new layer of spheres must sit in these depressions, but because the B and C sites are too close to be filled simultaneously, only one set can be occupied</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27</a:t>
            </a:fld>
            <a:endParaRPr lang="en-US"/>
          </a:p>
        </p:txBody>
      </p:sp>
    </p:spTree>
    <p:extLst>
      <p:ext uri="{BB962C8B-B14F-4D97-AF65-F5344CB8AC3E}">
        <p14:creationId xmlns:p14="http://schemas.microsoft.com/office/powerpoint/2010/main" val="17032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that we put the second layer of spheres over the depressions marked with the letter B. We could say we have an A, B stacking. If you only had two layers, this is the only possible way to stack them as densely as possible. But now, as we go to a third layer, we have two options for where the third layer can go. It could go back over the spheres marked with an A, or it could choose to go onto the depressions of the spheres marked with C. </a:t>
            </a:r>
          </a:p>
          <a:p>
            <a:r>
              <a:rPr lang="en-US" dirty="0"/>
              <a:t>If we put the third layer immediately over the first layer, that has a kind of symmetry where every second layer we repeat. So the repeat pattern is layer A, layer B, layer A, layer B, layer A, layer B, A, B, A, B, A, B, A, B. And we call this hexagonal close packing. </a:t>
            </a:r>
          </a:p>
        </p:txBody>
      </p:sp>
      <p:sp>
        <p:nvSpPr>
          <p:cNvPr id="4" name="Slide Number Placeholder 3"/>
          <p:cNvSpPr>
            <a:spLocks noGrp="1"/>
          </p:cNvSpPr>
          <p:nvPr>
            <p:ph type="sldNum" sz="quarter" idx="5"/>
          </p:nvPr>
        </p:nvSpPr>
        <p:spPr/>
        <p:txBody>
          <a:bodyPr/>
          <a:lstStyle/>
          <a:p>
            <a:fld id="{A9CB794E-9012-5044-BA54-75C570E37EC6}" type="slidenum">
              <a:rPr lang="en-US" smtClean="0"/>
              <a:t>28</a:t>
            </a:fld>
            <a:endParaRPr lang="en-US"/>
          </a:p>
        </p:txBody>
      </p:sp>
    </p:spTree>
    <p:extLst>
      <p:ext uri="{BB962C8B-B14F-4D97-AF65-F5344CB8AC3E}">
        <p14:creationId xmlns:p14="http://schemas.microsoft.com/office/powerpoint/2010/main" val="121139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6/mmm mean from Emily’s question?</a:t>
            </a:r>
          </a:p>
        </p:txBody>
      </p:sp>
      <p:sp>
        <p:nvSpPr>
          <p:cNvPr id="4" name="Slide Number Placeholder 3"/>
          <p:cNvSpPr>
            <a:spLocks noGrp="1"/>
          </p:cNvSpPr>
          <p:nvPr>
            <p:ph type="sldNum" sz="quarter" idx="5"/>
          </p:nvPr>
        </p:nvSpPr>
        <p:spPr/>
        <p:txBody>
          <a:bodyPr/>
          <a:lstStyle/>
          <a:p>
            <a:fld id="{A9CB794E-9012-5044-BA54-75C570E37EC6}" type="slidenum">
              <a:rPr lang="en-US" smtClean="0"/>
              <a:t>4</a:t>
            </a:fld>
            <a:endParaRPr lang="en-US"/>
          </a:p>
        </p:txBody>
      </p:sp>
    </p:spTree>
    <p:extLst>
      <p:ext uri="{BB962C8B-B14F-4D97-AF65-F5344CB8AC3E}">
        <p14:creationId xmlns:p14="http://schemas.microsoft.com/office/powerpoint/2010/main" val="253284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place the next layer over the depressions marked C, the stacking sequence becomes A–B–C–A–B–C, which is called cubic close packing. Looking back at the first layer, we see that the C and B depressions each sit on a three-fold rotation axis, while each sphere position (A) lies on a six-fold rotation axis. This gives the layer hexagonal symmetry. Stacking these layers directly produces a hexagonal close-packed structure. It is less obvious, however, how this same packing of hexagonal layers yields a cubic unit cell.</a:t>
            </a:r>
          </a:p>
        </p:txBody>
      </p:sp>
      <p:sp>
        <p:nvSpPr>
          <p:cNvPr id="4" name="Slide Number Placeholder 3"/>
          <p:cNvSpPr>
            <a:spLocks noGrp="1"/>
          </p:cNvSpPr>
          <p:nvPr>
            <p:ph type="sldNum" sz="quarter" idx="5"/>
          </p:nvPr>
        </p:nvSpPr>
        <p:spPr/>
        <p:txBody>
          <a:bodyPr/>
          <a:lstStyle/>
          <a:p>
            <a:fld id="{BF7EDAB8-0D4C-6C4F-A7BC-3EF5654F4FD6}" type="slidenum">
              <a:rPr lang="en-US" smtClean="0"/>
              <a:t>29</a:t>
            </a:fld>
            <a:endParaRPr lang="en-US"/>
          </a:p>
        </p:txBody>
      </p:sp>
    </p:spTree>
    <p:extLst>
      <p:ext uri="{BB962C8B-B14F-4D97-AF65-F5344CB8AC3E}">
        <p14:creationId xmlns:p14="http://schemas.microsoft.com/office/powerpoint/2010/main" val="102792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structure of a hexagonal close-packed (HCP) metal. The unit cell contains two atoms—one in layer A and one in layer B. A six-three screw axis is evident: rotating the gray layer by 60° and translating upward by half the unit cell transforms it into the green layer. All atoms are </a:t>
            </a:r>
            <a:r>
              <a:rPr lang="en-US" dirty="0" err="1"/>
              <a:t>crystallographically</a:t>
            </a:r>
            <a:r>
              <a:rPr lang="en-US" dirty="0"/>
              <a:t> equivalent, occupying a single Wyckoff site.</a:t>
            </a:r>
          </a:p>
          <a:p>
            <a:endParaRPr lang="en-US" dirty="0"/>
          </a:p>
        </p:txBody>
      </p:sp>
      <p:sp>
        <p:nvSpPr>
          <p:cNvPr id="4" name="Slide Number Placeholder 3"/>
          <p:cNvSpPr>
            <a:spLocks noGrp="1"/>
          </p:cNvSpPr>
          <p:nvPr>
            <p:ph type="sldNum" sz="quarter" idx="5"/>
          </p:nvPr>
        </p:nvSpPr>
        <p:spPr/>
        <p:txBody>
          <a:bodyPr/>
          <a:lstStyle/>
          <a:p>
            <a:fld id="{BF7EDAB8-0D4C-6C4F-A7BC-3EF5654F4FD6}" type="slidenum">
              <a:rPr lang="en-US" smtClean="0"/>
              <a:t>30</a:t>
            </a:fld>
            <a:endParaRPr lang="en-US"/>
          </a:p>
        </p:txBody>
      </p:sp>
    </p:spTree>
    <p:extLst>
      <p:ext uri="{BB962C8B-B14F-4D97-AF65-F5344CB8AC3E}">
        <p14:creationId xmlns:p14="http://schemas.microsoft.com/office/powerpoint/2010/main" val="40362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get a cubic unit cell from hexagonal layers? The key is that a cube has a three-fold rotation axis along its body diagonal. If we look along the stacking direction of the A–B–C sequence, that axis corresponds to the cubic three-fold. Trimming the structure to atoms that lie within the unit cell, we see that moving along the body diagonal takes us from A to B to C and back to A. The resulting unit cell has atoms at each corner and each face—this is the face-centered cubic unit cell. Its space group is Fm-3̅m, and all atoms are </a:t>
            </a:r>
            <a:r>
              <a:rPr lang="en-US" dirty="0" err="1"/>
              <a:t>crystallographically</a:t>
            </a:r>
            <a:r>
              <a:rPr lang="en-US" dirty="0"/>
              <a:t> equivalent, occupying the same Wyckoff site.</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31</a:t>
            </a:fld>
            <a:endParaRPr lang="en-US"/>
          </a:p>
        </p:txBody>
      </p:sp>
    </p:spTree>
    <p:extLst>
      <p:ext uri="{BB962C8B-B14F-4D97-AF65-F5344CB8AC3E}">
        <p14:creationId xmlns:p14="http://schemas.microsoft.com/office/powerpoint/2010/main" val="367823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encounter body-centered cubic (BCC) metals such as </a:t>
            </a:r>
            <a:r>
              <a:rPr lang="el-GR" dirty="0"/>
              <a:t>α-</a:t>
            </a:r>
            <a:r>
              <a:rPr lang="en-US" dirty="0"/>
              <a:t>iron, and the rare primitive cubic (PC) metal polonium, which has atoms only at the cube corners. In both cubic close-packed (CCP) and hexagonal close-packed (HCP) metals, each atom has 12 nearest neighbors—6 in its own plane, 3 above, and 3 below—with a packing efficiency of 74%. In BCC metals, the coordination number decreases to 8, with each atom surrounded by a cube of neighbors. In PC metals, the coordination number falls further to 6, arranged octahedrally. Thus, packing efficiency and density decrease from CCP/HCP → BCC → PC.</a:t>
            </a:r>
          </a:p>
          <a:p>
            <a:br>
              <a:rPr lang="en-US" dirty="0"/>
            </a:br>
            <a:endParaRPr lang="en-US" dirty="0"/>
          </a:p>
          <a:p>
            <a:r>
              <a:rPr lang="en-US" dirty="0"/>
              <a:t>Interestingly, all three structures—CCP, BCC, and PC—have the same site symmetry, m\bar{3}m (or </a:t>
            </a:r>
            <a:r>
              <a:rPr lang="en-US" dirty="0" err="1"/>
              <a:t>O_h</a:t>
            </a:r>
            <a:r>
              <a:rPr lang="en-US" dirty="0"/>
              <a:t>). This arises because the local environments (12-fold polyhedron in CCP/HCP, cube in BCC, and octahedron in PC) all share that symmetry.</a:t>
            </a:r>
          </a:p>
          <a:p>
            <a:endParaRPr lang="en-US" dirty="0"/>
          </a:p>
        </p:txBody>
      </p:sp>
      <p:sp>
        <p:nvSpPr>
          <p:cNvPr id="4" name="Slide Number Placeholder 3"/>
          <p:cNvSpPr>
            <a:spLocks noGrp="1"/>
          </p:cNvSpPr>
          <p:nvPr>
            <p:ph type="sldNum" sz="quarter" idx="5"/>
          </p:nvPr>
        </p:nvSpPr>
        <p:spPr/>
        <p:txBody>
          <a:bodyPr/>
          <a:lstStyle/>
          <a:p>
            <a:fld id="{BF7EDAB8-0D4C-6C4F-A7BC-3EF5654F4FD6}" type="slidenum">
              <a:rPr lang="en-US" smtClean="0"/>
              <a:t>32</a:t>
            </a:fld>
            <a:endParaRPr lang="en-US"/>
          </a:p>
        </p:txBody>
      </p:sp>
    </p:spTree>
    <p:extLst>
      <p:ext uri="{BB962C8B-B14F-4D97-AF65-F5344CB8AC3E}">
        <p14:creationId xmlns:p14="http://schemas.microsoft.com/office/powerpoint/2010/main" val="2438495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might expect metals to strongly favor close-packed structures—face-centered cubic (FCC) and hexagonal close-packed (HCP)—since both achieve maximum packing density. However, a look at the periodic table shows that body-centered cubic (BCC), a less dense structure, is nearly as common. There is also a periodic variation in which structure is most stable. This preference depends not just on packing efficiency, but on the details of metallic bonding and band filling, which are complex and not easily reduced to a simple rule.</a:t>
            </a:r>
          </a:p>
          <a:p>
            <a:endParaRPr lang="en-US" dirty="0"/>
          </a:p>
        </p:txBody>
      </p:sp>
      <p:sp>
        <p:nvSpPr>
          <p:cNvPr id="4" name="Slide Number Placeholder 3"/>
          <p:cNvSpPr>
            <a:spLocks noGrp="1"/>
          </p:cNvSpPr>
          <p:nvPr>
            <p:ph type="sldNum" sz="quarter" idx="5"/>
          </p:nvPr>
        </p:nvSpPr>
        <p:spPr/>
        <p:txBody>
          <a:bodyPr/>
          <a:lstStyle/>
          <a:p>
            <a:fld id="{BF7EDAB8-0D4C-6C4F-A7BC-3EF5654F4FD6}" type="slidenum">
              <a:rPr lang="en-US" smtClean="0"/>
              <a:t>33</a:t>
            </a:fld>
            <a:endParaRPr lang="en-US"/>
          </a:p>
        </p:txBody>
      </p:sp>
    </p:spTree>
    <p:extLst>
      <p:ext uri="{BB962C8B-B14F-4D97-AF65-F5344CB8AC3E}">
        <p14:creationId xmlns:p14="http://schemas.microsoft.com/office/powerpoint/2010/main" val="2300964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metals adopt close-packed structures that don’t fit the simple ABAB (HCP) or ABCABC (FCC) stacking. For example, lanthanum shows an ABAC sequence—still close-packed, but with a different repeat pattern. This type of stacking occurs in rare earths and other metals.</a:t>
            </a:r>
          </a:p>
          <a:p>
            <a:br>
              <a:rPr lang="en-US" dirty="0"/>
            </a:br>
            <a:endParaRPr lang="en-US" dirty="0"/>
          </a:p>
          <a:p>
            <a:r>
              <a:rPr lang="en-US" dirty="0"/>
              <a:t>There are two notations for describing such sequences. In </a:t>
            </a:r>
            <a:r>
              <a:rPr lang="en-US" b="1" dirty="0"/>
              <a:t>Ramsdell notation</a:t>
            </a:r>
            <a:r>
              <a:rPr lang="en-US" dirty="0"/>
              <a:t>, the ABAC sequence has four layers per unit cell and corresponds to the hexagonal space group P6_3/mmc. In </a:t>
            </a:r>
            <a:r>
              <a:rPr lang="en-US" b="1" dirty="0" err="1"/>
              <a:t>Jagodinsky</a:t>
            </a:r>
            <a:r>
              <a:rPr lang="en-US" b="1" dirty="0"/>
              <a:t>–</a:t>
            </a:r>
            <a:r>
              <a:rPr lang="en-US" b="1" dirty="0" err="1"/>
              <a:t>Yoffe</a:t>
            </a:r>
            <a:r>
              <a:rPr lang="en-US" b="1" dirty="0"/>
              <a:t> notation</a:t>
            </a:r>
            <a:r>
              <a:rPr lang="en-US" dirty="0"/>
              <a:t>, the same sequence is written as HC^2: hexagonal–cubic–hexagonal–cubic.</a:t>
            </a:r>
          </a:p>
          <a:p>
            <a:br>
              <a:rPr lang="en-US" dirty="0"/>
            </a:br>
            <a:endParaRPr lang="en-US" dirty="0"/>
          </a:p>
          <a:p>
            <a:r>
              <a:rPr lang="en-US" dirty="0"/>
              <a:t>The distinction between “hexagonal” and “cubic” layers depends on the neighbors above and below. If a layer is sandwiched by identical layers (e.g., A-B-A), it is called hexagonal, just as in ABAB stacking. If the layers above and below differ (e.g., B-A-C), the middle one is labeled cubic. Applying this rule to ABAC gives the sequence H-C-H-C.</a:t>
            </a:r>
          </a:p>
          <a:p>
            <a:endParaRPr lang="en-US" dirty="0"/>
          </a:p>
        </p:txBody>
      </p:sp>
      <p:sp>
        <p:nvSpPr>
          <p:cNvPr id="4" name="Slide Number Placeholder 3"/>
          <p:cNvSpPr>
            <a:spLocks noGrp="1"/>
          </p:cNvSpPr>
          <p:nvPr>
            <p:ph type="sldNum" sz="quarter" idx="5"/>
          </p:nvPr>
        </p:nvSpPr>
        <p:spPr/>
        <p:txBody>
          <a:bodyPr/>
          <a:lstStyle/>
          <a:p>
            <a:fld id="{BF7EDAB8-0D4C-6C4F-A7BC-3EF5654F4FD6}" type="slidenum">
              <a:rPr lang="en-US" smtClean="0"/>
              <a:t>34</a:t>
            </a:fld>
            <a:endParaRPr lang="en-US"/>
          </a:p>
        </p:txBody>
      </p:sp>
    </p:spTree>
    <p:extLst>
      <p:ext uri="{BB962C8B-B14F-4D97-AF65-F5344CB8AC3E}">
        <p14:creationId xmlns:p14="http://schemas.microsoft.com/office/powerpoint/2010/main" val="475960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metals form </a:t>
            </a:r>
            <a:r>
              <a:rPr lang="en-US" b="1" dirty="0"/>
              <a:t>ordered intermetallic structures</a:t>
            </a:r>
            <a:r>
              <a:rPr lang="en-US" dirty="0"/>
              <a:t> by occupying the same lattice sites as simple metallic structures but with different atoms. For example, starting from a BCC lattice: if the body-center atom differs from the corner atoms, we obtain the </a:t>
            </a:r>
            <a:r>
              <a:rPr lang="en-US" b="1" dirty="0"/>
              <a:t>cesium chloride structure</a:t>
            </a:r>
            <a:r>
              <a:rPr lang="en-US" dirty="0"/>
              <a:t>. While </a:t>
            </a:r>
            <a:r>
              <a:rPr lang="en-US" dirty="0" err="1"/>
              <a:t>CsCl</a:t>
            </a:r>
            <a:r>
              <a:rPr lang="en-US" dirty="0"/>
              <a:t> is ionic, metals like </a:t>
            </a:r>
            <a:r>
              <a:rPr lang="en-US" dirty="0" err="1"/>
              <a:t>PdIn</a:t>
            </a:r>
            <a:r>
              <a:rPr lang="en-US" dirty="0"/>
              <a:t> and </a:t>
            </a:r>
            <a:r>
              <a:rPr lang="en-US" dirty="0" err="1"/>
              <a:t>MgAu</a:t>
            </a:r>
            <a:r>
              <a:rPr lang="en-US" dirty="0"/>
              <a:t> also adopt this structure. Because the center and corner atoms are no longer equivalent, the symmetry reduces from body-centered cubic to </a:t>
            </a:r>
            <a:r>
              <a:rPr lang="en-US" b="1" dirty="0"/>
              <a:t>primitive cubic</a:t>
            </a:r>
            <a:r>
              <a:rPr lang="en-US" dirty="0"/>
              <a:t>.</a:t>
            </a:r>
          </a:p>
          <a:p>
            <a:endParaRPr lang="en-US" dirty="0"/>
          </a:p>
          <a:p>
            <a:r>
              <a:rPr lang="en-US" dirty="0"/>
              <a:t>A similar situation arises in FCC metals. Pure Au and Cu are FCC, but when combined in a 3:1 ratio, they form the </a:t>
            </a:r>
            <a:r>
              <a:rPr lang="en-US" b="1" dirty="0" err="1"/>
              <a:t>Cu₃Au</a:t>
            </a:r>
            <a:r>
              <a:rPr lang="en-US" b="1" dirty="0"/>
              <a:t> structure</a:t>
            </a:r>
            <a:r>
              <a:rPr lang="en-US" dirty="0"/>
              <a:t>, with Au atoms on the cube corners and Cu atoms on the faces. Other compounds share this ordered intermetallic arrangement.</a:t>
            </a:r>
          </a:p>
          <a:p>
            <a:endParaRPr lang="en-US" dirty="0"/>
          </a:p>
          <a:p>
            <a:r>
              <a:rPr lang="en-US" dirty="0"/>
              <a:t>The key point is that these </a:t>
            </a:r>
            <a:r>
              <a:rPr lang="en-US" b="1" dirty="0"/>
              <a:t>ordered intermetallic compounds</a:t>
            </a:r>
            <a:r>
              <a:rPr lang="en-US" dirty="0"/>
              <a:t> have fixed stoichiometry and long-range order, distinguishing them from random alloys.</a:t>
            </a:r>
          </a:p>
          <a:p>
            <a:endParaRPr lang="en-US" dirty="0"/>
          </a:p>
        </p:txBody>
      </p:sp>
      <p:sp>
        <p:nvSpPr>
          <p:cNvPr id="4" name="Slide Number Placeholder 3"/>
          <p:cNvSpPr>
            <a:spLocks noGrp="1"/>
          </p:cNvSpPr>
          <p:nvPr>
            <p:ph type="sldNum" sz="quarter" idx="5"/>
          </p:nvPr>
        </p:nvSpPr>
        <p:spPr/>
        <p:txBody>
          <a:bodyPr/>
          <a:lstStyle/>
          <a:p>
            <a:fld id="{BF7EDAB8-0D4C-6C4F-A7BC-3EF5654F4FD6}" type="slidenum">
              <a:rPr lang="en-US" smtClean="0"/>
              <a:t>35</a:t>
            </a:fld>
            <a:endParaRPr lang="en-US"/>
          </a:p>
        </p:txBody>
      </p:sp>
    </p:spTree>
    <p:extLst>
      <p:ext uri="{BB962C8B-B14F-4D97-AF65-F5344CB8AC3E}">
        <p14:creationId xmlns:p14="http://schemas.microsoft.com/office/powerpoint/2010/main" val="23041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last notable structure is </a:t>
            </a:r>
            <a:r>
              <a:rPr lang="en-US" b="1" dirty="0"/>
              <a:t>samarium cobalt-5 (</a:t>
            </a:r>
            <a:r>
              <a:rPr lang="en-US" b="1" dirty="0" err="1"/>
              <a:t>SmCo</a:t>
            </a:r>
            <a:r>
              <a:rPr lang="en-US" b="1" dirty="0"/>
              <a:t>₅)</a:t>
            </a:r>
            <a:r>
              <a:rPr lang="en-US" dirty="0"/>
              <a:t>, an important permanent magnet. It has a hexagonal unit cell with one samarium atom at the origin and five cobalt atoms per cell. Extending the lattice shows that each </a:t>
            </a:r>
            <a:r>
              <a:rPr lang="en-US" dirty="0" err="1"/>
              <a:t>Sm</a:t>
            </a:r>
            <a:r>
              <a:rPr lang="en-US" dirty="0"/>
              <a:t> is surrounded by </a:t>
            </a:r>
            <a:r>
              <a:rPr lang="en-US" b="1" dirty="0"/>
              <a:t>18 Co atoms</a:t>
            </a:r>
            <a:r>
              <a:rPr lang="en-US" dirty="0"/>
              <a:t>: a hexagonal prism of Co above and below, with each hexagonal face capped by additional Co atoms. This creates a </a:t>
            </a:r>
            <a:r>
              <a:rPr lang="en-US" b="1" dirty="0"/>
              <a:t>capped hexagonal prism</a:t>
            </a:r>
            <a:r>
              <a:rPr lang="en-US" dirty="0"/>
              <a:t> coordination polyhedron, giving samarium an unusually high coordination number of 18.</a:t>
            </a:r>
          </a:p>
          <a:p>
            <a:endParaRPr lang="en-US" dirty="0"/>
          </a:p>
        </p:txBody>
      </p:sp>
      <p:sp>
        <p:nvSpPr>
          <p:cNvPr id="4" name="Slide Number Placeholder 3"/>
          <p:cNvSpPr>
            <a:spLocks noGrp="1"/>
          </p:cNvSpPr>
          <p:nvPr>
            <p:ph type="sldNum" sz="quarter" idx="5"/>
          </p:nvPr>
        </p:nvSpPr>
        <p:spPr/>
        <p:txBody>
          <a:bodyPr/>
          <a:lstStyle/>
          <a:p>
            <a:fld id="{BF7EDAB8-0D4C-6C4F-A7BC-3EF5654F4FD6}" type="slidenum">
              <a:rPr lang="en-US" smtClean="0"/>
              <a:t>36</a:t>
            </a:fld>
            <a:endParaRPr lang="en-US"/>
          </a:p>
        </p:txBody>
      </p:sp>
    </p:spTree>
    <p:extLst>
      <p:ext uri="{BB962C8B-B14F-4D97-AF65-F5344CB8AC3E}">
        <p14:creationId xmlns:p14="http://schemas.microsoft.com/office/powerpoint/2010/main" val="4061237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a:t>
            </a:r>
            <a:r>
              <a:rPr lang="en-US" b="1" dirty="0"/>
              <a:t>ionic solid structures</a:t>
            </a:r>
            <a:r>
              <a:rPr lang="en-US" dirty="0"/>
              <a:t>, which share surprising similarities with metallic solids from a symmetry standpoint. A useful way to describe them is to treat the </a:t>
            </a:r>
            <a:r>
              <a:rPr lang="en-US" b="1" dirty="0"/>
              <a:t>anions as forming a close-packed lattice</a:t>
            </a:r>
            <a:r>
              <a:rPr lang="en-US" dirty="0"/>
              <a:t>—either cubic close-packed (FCC) or hexagonal close-packed (HCP). In such lattices, ~26% of the space is voids, which cations occupy. These voids come in two types: </a:t>
            </a:r>
            <a:r>
              <a:rPr lang="en-US" b="1" dirty="0"/>
              <a:t>octahedral holes</a:t>
            </a:r>
            <a:r>
              <a:rPr lang="en-US" dirty="0"/>
              <a:t> (six anion neighbors, octahedral coordination) and </a:t>
            </a:r>
            <a:r>
              <a:rPr lang="en-US" b="1" dirty="0"/>
              <a:t>tetrahedral holes</a:t>
            </a:r>
            <a:r>
              <a:rPr lang="en-US" dirty="0"/>
              <a:t> (four anion neighbors, tetrahedral coordination).</a:t>
            </a:r>
          </a:p>
          <a:p>
            <a:r>
              <a:rPr lang="en-US" dirty="0"/>
              <a:t>At first, it may seem odd that anions would close-pack, since like charges should repel. The resolution lies in symmetry: arranging spheres </a:t>
            </a:r>
            <a:r>
              <a:rPr lang="en-US" b="1" dirty="0"/>
              <a:t>as close together as possible</a:t>
            </a:r>
            <a:r>
              <a:rPr lang="en-US" dirty="0"/>
              <a:t> produces the same geometric pattern as arranging them </a:t>
            </a:r>
            <a:r>
              <a:rPr lang="en-US" b="1" dirty="0"/>
              <a:t>as far apart as possible</a:t>
            </a:r>
            <a:r>
              <a:rPr lang="en-US" dirty="0"/>
              <a:t>, provided the box volume is fixed. The result is a uniform, symmetric distribution that is equivalent to close packing. Importantly, in real ionic solids, </a:t>
            </a:r>
            <a:r>
              <a:rPr lang="en-US" b="1" dirty="0"/>
              <a:t>anions do not touch</a:t>
            </a:r>
            <a:r>
              <a:rPr lang="en-US" dirty="0"/>
              <a:t>; instead, they remain well-separated while leaving symmetric voids for cations. The cations and anions, however, generally do touch.</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38</a:t>
            </a:fld>
            <a:endParaRPr lang="en-US"/>
          </a:p>
        </p:txBody>
      </p:sp>
    </p:spTree>
    <p:extLst>
      <p:ext uri="{BB962C8B-B14F-4D97-AF65-F5344CB8AC3E}">
        <p14:creationId xmlns:p14="http://schemas.microsoft.com/office/powerpoint/2010/main" val="198582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let's take a closer look at what I mean by these holes. So here I've got a very small snippet of a close-packed layer. Let's say it's anions. In many ways, we could describe these structures as a close-packed array of cations with anions in the holes. But conventionally, that's not what we do. So we've got this anion close-packed layer. And now let's put some cations on top of the layer. So we can put the cations in a couple of places. The blue circles over here on the left represent one set of voids where we could put a cation. The red circles over here are a different set of voids. Let's look at the blue voids first.</a:t>
            </a:r>
          </a:p>
        </p:txBody>
      </p:sp>
      <p:sp>
        <p:nvSpPr>
          <p:cNvPr id="4" name="Slide Number Placeholder 3"/>
          <p:cNvSpPr>
            <a:spLocks noGrp="1"/>
          </p:cNvSpPr>
          <p:nvPr>
            <p:ph type="sldNum" sz="quarter" idx="5"/>
          </p:nvPr>
        </p:nvSpPr>
        <p:spPr/>
        <p:txBody>
          <a:bodyPr/>
          <a:lstStyle/>
          <a:p>
            <a:fld id="{A9CB794E-9012-5044-BA54-75C570E37EC6}" type="slidenum">
              <a:rPr lang="en-US" smtClean="0"/>
              <a:t>39</a:t>
            </a:fld>
            <a:endParaRPr lang="en-US"/>
          </a:p>
        </p:txBody>
      </p:sp>
    </p:spTree>
    <p:extLst>
      <p:ext uri="{BB962C8B-B14F-4D97-AF65-F5344CB8AC3E}">
        <p14:creationId xmlns:p14="http://schemas.microsoft.com/office/powerpoint/2010/main" val="15718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time Emily asked me about </a:t>
            </a:r>
          </a:p>
        </p:txBody>
      </p:sp>
      <p:sp>
        <p:nvSpPr>
          <p:cNvPr id="4" name="Slide Number Placeholder 3"/>
          <p:cNvSpPr>
            <a:spLocks noGrp="1"/>
          </p:cNvSpPr>
          <p:nvPr>
            <p:ph type="sldNum" sz="quarter" idx="5"/>
          </p:nvPr>
        </p:nvSpPr>
        <p:spPr/>
        <p:txBody>
          <a:bodyPr/>
          <a:lstStyle/>
          <a:p>
            <a:fld id="{A9CB794E-9012-5044-BA54-75C570E37EC6}" type="slidenum">
              <a:rPr lang="en-US" smtClean="0"/>
              <a:t>5</a:t>
            </a:fld>
            <a:endParaRPr lang="en-US"/>
          </a:p>
        </p:txBody>
      </p:sp>
    </p:spTree>
    <p:extLst>
      <p:ext uri="{BB962C8B-B14F-4D97-AF65-F5344CB8AC3E}">
        <p14:creationId xmlns:p14="http://schemas.microsoft.com/office/powerpoint/2010/main" val="1698042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put a cation everywhere, there's a blue circle. Okay. Notice that now it's nestled up against three anions, which are on the layer below it. And they make a triangle.</a:t>
            </a:r>
          </a:p>
        </p:txBody>
      </p:sp>
      <p:sp>
        <p:nvSpPr>
          <p:cNvPr id="4" name="Slide Number Placeholder 3"/>
          <p:cNvSpPr>
            <a:spLocks noGrp="1"/>
          </p:cNvSpPr>
          <p:nvPr>
            <p:ph type="sldNum" sz="quarter" idx="5"/>
          </p:nvPr>
        </p:nvSpPr>
        <p:spPr/>
        <p:txBody>
          <a:bodyPr/>
          <a:lstStyle/>
          <a:p>
            <a:fld id="{A9CB794E-9012-5044-BA54-75C570E37EC6}" type="slidenum">
              <a:rPr lang="en-US" smtClean="0"/>
              <a:t>40</a:t>
            </a:fld>
            <a:endParaRPr lang="en-US"/>
          </a:p>
        </p:txBody>
      </p:sp>
    </p:spTree>
    <p:extLst>
      <p:ext uri="{BB962C8B-B14F-4D97-AF65-F5344CB8AC3E}">
        <p14:creationId xmlns:p14="http://schemas.microsoft.com/office/powerpoint/2010/main" val="4218817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next layer is added, three more anions surround the cation in the opposite orientation, forming a </a:t>
            </a:r>
            <a:r>
              <a:rPr lang="en-US" b="1" dirty="0"/>
              <a:t>trigonal antiprism</a:t>
            </a:r>
            <a:r>
              <a:rPr lang="en-US" dirty="0"/>
              <a:t>, which in this case is an </a:t>
            </a:r>
            <a:r>
              <a:rPr lang="en-US" b="1" dirty="0"/>
              <a:t>octahedron</a:t>
            </a:r>
            <a:r>
              <a:rPr lang="en-US" dirty="0"/>
              <a:t>. These are the </a:t>
            </a:r>
            <a:r>
              <a:rPr lang="en-US" b="1" dirty="0"/>
              <a:t>octahedral holes</a:t>
            </a:r>
            <a:r>
              <a:rPr lang="en-US" dirty="0"/>
              <a:t>. In a close-packed array of anions, the number of octahedral holes is </a:t>
            </a:r>
            <a:r>
              <a:rPr lang="en-US" b="1" dirty="0"/>
              <a:t>equal to the number of anions</a:t>
            </a:r>
            <a:r>
              <a:rPr lang="en-US" dirty="0"/>
              <a:t>.</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41</a:t>
            </a:fld>
            <a:endParaRPr lang="en-US"/>
          </a:p>
        </p:txBody>
      </p:sp>
    </p:spTree>
    <p:extLst>
      <p:ext uri="{BB962C8B-B14F-4D97-AF65-F5344CB8AC3E}">
        <p14:creationId xmlns:p14="http://schemas.microsoft.com/office/powerpoint/2010/main" val="3476373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Now let's look at the tetrahedral holes. So we've put the cations now into a different set of depressions on that close-packed layer. We still have three neighbors below, a triangle of anions that are nestled up against that cation.</a:t>
            </a:r>
          </a:p>
        </p:txBody>
      </p:sp>
      <p:sp>
        <p:nvSpPr>
          <p:cNvPr id="4" name="Slide Number Placeholder 3"/>
          <p:cNvSpPr>
            <a:spLocks noGrp="1"/>
          </p:cNvSpPr>
          <p:nvPr>
            <p:ph type="sldNum" sz="quarter" idx="5"/>
          </p:nvPr>
        </p:nvSpPr>
        <p:spPr/>
        <p:txBody>
          <a:bodyPr/>
          <a:lstStyle/>
          <a:p>
            <a:fld id="{A9CB794E-9012-5044-BA54-75C570E37EC6}" type="slidenum">
              <a:rPr lang="en-US" smtClean="0"/>
              <a:t>42</a:t>
            </a:fld>
            <a:endParaRPr lang="en-US"/>
          </a:p>
        </p:txBody>
      </p:sp>
    </p:spTree>
    <p:extLst>
      <p:ext uri="{BB962C8B-B14F-4D97-AF65-F5344CB8AC3E}">
        <p14:creationId xmlns:p14="http://schemas.microsoft.com/office/powerpoint/2010/main" val="3385631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difference is now when we put the layer on top, it's going to go directly over the cation. So we have a triangular base, and then we have one neighbor on the layer above. That is a triangular-based pyramid, which is basically a tetrahedron. Now the cation, in this case, is going to be sitting closer to the bottom layer than it is to the top layer so that we can make all four distances equal. </a:t>
            </a:r>
          </a:p>
        </p:txBody>
      </p:sp>
      <p:sp>
        <p:nvSpPr>
          <p:cNvPr id="4" name="Slide Number Placeholder 3"/>
          <p:cNvSpPr>
            <a:spLocks noGrp="1"/>
          </p:cNvSpPr>
          <p:nvPr>
            <p:ph type="sldNum" sz="quarter" idx="5"/>
          </p:nvPr>
        </p:nvSpPr>
        <p:spPr/>
        <p:txBody>
          <a:bodyPr/>
          <a:lstStyle/>
          <a:p>
            <a:fld id="{A9CB794E-9012-5044-BA54-75C570E37EC6}" type="slidenum">
              <a:rPr lang="en-US" smtClean="0"/>
              <a:t>43</a:t>
            </a:fld>
            <a:endParaRPr lang="en-US"/>
          </a:p>
        </p:txBody>
      </p:sp>
    </p:spTree>
    <p:extLst>
      <p:ext uri="{BB962C8B-B14F-4D97-AF65-F5344CB8AC3E}">
        <p14:creationId xmlns:p14="http://schemas.microsoft.com/office/powerpoint/2010/main" val="2718561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also start with that same bottom layer of anions. Put cations right on top of the anions, which at first might seem counterintuitive. Why would you want to put them on top? But you could. And then when we put the next layer of anions above it, a triangle would be on top of it.</a:t>
            </a:r>
          </a:p>
        </p:txBody>
      </p:sp>
      <p:sp>
        <p:nvSpPr>
          <p:cNvPr id="4" name="Slide Number Placeholder 3"/>
          <p:cNvSpPr>
            <a:spLocks noGrp="1"/>
          </p:cNvSpPr>
          <p:nvPr>
            <p:ph type="sldNum" sz="quarter" idx="5"/>
          </p:nvPr>
        </p:nvSpPr>
        <p:spPr/>
        <p:txBody>
          <a:bodyPr/>
          <a:lstStyle/>
          <a:p>
            <a:fld id="{A9CB794E-9012-5044-BA54-75C570E37EC6}" type="slidenum">
              <a:rPr lang="en-US" smtClean="0"/>
              <a:t>44</a:t>
            </a:fld>
            <a:endParaRPr lang="en-US"/>
          </a:p>
        </p:txBody>
      </p:sp>
    </p:spTree>
    <p:extLst>
      <p:ext uri="{BB962C8B-B14F-4D97-AF65-F5344CB8AC3E}">
        <p14:creationId xmlns:p14="http://schemas.microsoft.com/office/powerpoint/2010/main" val="1032552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have a triangular base of neighbors above it, and one neighbor below it. Well, that's just a tetrahedron, too, but the tetrahedron is now pointing down. So we call these the tetrahedral plus holes and the tetrahedral minus holes. And the most important thing to get from this is that there are twice as many tetrahedral holes in one of these structures as there are octahedral holes. </a:t>
            </a:r>
          </a:p>
        </p:txBody>
      </p:sp>
      <p:sp>
        <p:nvSpPr>
          <p:cNvPr id="4" name="Slide Number Placeholder 3"/>
          <p:cNvSpPr>
            <a:spLocks noGrp="1"/>
          </p:cNvSpPr>
          <p:nvPr>
            <p:ph type="sldNum" sz="quarter" idx="5"/>
          </p:nvPr>
        </p:nvSpPr>
        <p:spPr/>
        <p:txBody>
          <a:bodyPr/>
          <a:lstStyle/>
          <a:p>
            <a:fld id="{DAC1D478-27D3-1642-AC08-6180316DFFDB}" type="slidenum">
              <a:rPr lang="en-US" smtClean="0"/>
              <a:t>45</a:t>
            </a:fld>
            <a:endParaRPr lang="en-US"/>
          </a:p>
        </p:txBody>
      </p:sp>
    </p:spTree>
    <p:extLst>
      <p:ext uri="{BB962C8B-B14F-4D97-AF65-F5344CB8AC3E}">
        <p14:creationId xmlns:p14="http://schemas.microsoft.com/office/powerpoint/2010/main" val="2092654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describe many </a:t>
            </a:r>
            <a:r>
              <a:rPr lang="en-US" b="1" dirty="0"/>
              <a:t>ionic structures</a:t>
            </a:r>
            <a:r>
              <a:rPr lang="en-US" dirty="0"/>
              <a:t> by asking: do the cations fill </a:t>
            </a:r>
            <a:r>
              <a:rPr lang="en-US" b="1" dirty="0"/>
              <a:t>octahedral holes</a:t>
            </a:r>
            <a:r>
              <a:rPr lang="en-US" dirty="0"/>
              <a:t> or </a:t>
            </a:r>
            <a:r>
              <a:rPr lang="en-US" b="1" dirty="0"/>
              <a:t>tetrahedral holes</a:t>
            </a:r>
            <a:r>
              <a:rPr lang="en-US" dirty="0"/>
              <a:t>, and is the anion lattice </a:t>
            </a:r>
            <a:r>
              <a:rPr lang="en-US" b="1" dirty="0"/>
              <a:t>HCP</a:t>
            </a:r>
            <a:r>
              <a:rPr lang="en-US" dirty="0"/>
              <a:t> or </a:t>
            </a:r>
            <a:r>
              <a:rPr lang="en-US" b="1" dirty="0"/>
              <a:t>CCP (FCC)</a:t>
            </a:r>
            <a:r>
              <a:rPr lang="en-US" dirty="0"/>
              <a:t>?</a:t>
            </a:r>
          </a:p>
          <a:p>
            <a:pPr>
              <a:buFont typeface="Arial" panose="020B0604020202020204" pitchFamily="34" charset="0"/>
              <a:buChar char="•"/>
            </a:pPr>
            <a:r>
              <a:rPr lang="en-US" b="1" dirty="0"/>
              <a:t>Fill all octahedral holes</a:t>
            </a:r>
            <a:endParaRPr lang="en-US" dirty="0"/>
          </a:p>
          <a:p>
            <a:pPr>
              <a:buFont typeface="Arial" panose="020B0604020202020204" pitchFamily="34" charset="0"/>
              <a:buChar char="•"/>
            </a:pPr>
            <a:r>
              <a:rPr lang="en-US" dirty="0"/>
              <a:t>HCP anions → </a:t>
            </a:r>
            <a:r>
              <a:rPr lang="en-US" b="1" dirty="0"/>
              <a:t>nickel arsenide structure</a:t>
            </a:r>
            <a:endParaRPr lang="en-US" dirty="0"/>
          </a:p>
          <a:p>
            <a:pPr>
              <a:buFont typeface="Arial" panose="020B0604020202020204" pitchFamily="34" charset="0"/>
              <a:buChar char="•"/>
            </a:pPr>
            <a:r>
              <a:rPr lang="en-US" dirty="0"/>
              <a:t>CCP anions → </a:t>
            </a:r>
            <a:r>
              <a:rPr lang="en-US" b="1" dirty="0"/>
              <a:t>sodium chloride (NaCl) structure</a:t>
            </a:r>
            <a:endParaRPr lang="en-US" dirty="0"/>
          </a:p>
          <a:p>
            <a:pPr>
              <a:buFont typeface="Arial" panose="020B0604020202020204" pitchFamily="34" charset="0"/>
              <a:buChar char="•"/>
            </a:pPr>
            <a:r>
              <a:rPr lang="en-US" dirty="0"/>
              <a:t>In both, stoichiometry = </a:t>
            </a:r>
            <a:r>
              <a:rPr lang="en-US" b="1" dirty="0"/>
              <a:t>1:1</a:t>
            </a:r>
            <a:r>
              <a:rPr lang="en-US" dirty="0"/>
              <a:t>, since the number of octahedral holes equals the number of anions.</a:t>
            </a:r>
          </a:p>
          <a:p>
            <a:pPr>
              <a:buFont typeface="Arial" panose="020B0604020202020204" pitchFamily="34" charset="0"/>
              <a:buChar char="•"/>
            </a:pPr>
            <a:r>
              <a:rPr lang="en-US" b="1" dirty="0"/>
              <a:t>Fill all tetrahedral holes</a:t>
            </a:r>
            <a:endParaRPr lang="en-US" dirty="0"/>
          </a:p>
          <a:p>
            <a:pPr>
              <a:buFont typeface="Arial" panose="020B0604020202020204" pitchFamily="34" charset="0"/>
              <a:buChar char="•"/>
            </a:pPr>
            <a:r>
              <a:rPr lang="en-US" dirty="0"/>
              <a:t>CCP anions → </a:t>
            </a:r>
            <a:r>
              <a:rPr lang="en-US" b="1" dirty="0"/>
              <a:t>lithium oxide (</a:t>
            </a:r>
            <a:r>
              <a:rPr lang="en-US" b="1" dirty="0" err="1"/>
              <a:t>Li₂O</a:t>
            </a:r>
            <a:r>
              <a:rPr lang="en-US" b="1" dirty="0"/>
              <a:t>), “anti-fluorite”</a:t>
            </a:r>
            <a:endParaRPr lang="en-US" dirty="0"/>
          </a:p>
          <a:p>
            <a:pPr>
              <a:buFont typeface="Arial" panose="020B0604020202020204" pitchFamily="34" charset="0"/>
              <a:buChar char="•"/>
            </a:pPr>
            <a:r>
              <a:rPr lang="en-US" dirty="0"/>
              <a:t>Called anti-fluorite because swapping anions/cations gives </a:t>
            </a:r>
            <a:r>
              <a:rPr lang="en-US" b="1" dirty="0"/>
              <a:t>fluorite (</a:t>
            </a:r>
            <a:r>
              <a:rPr lang="en-US" b="1" dirty="0" err="1"/>
              <a:t>CaF</a:t>
            </a:r>
            <a:r>
              <a:rPr lang="en-US" b="1" dirty="0"/>
              <a:t>₂)</a:t>
            </a:r>
            <a:r>
              <a:rPr lang="en-US" dirty="0"/>
              <a:t>.</a:t>
            </a:r>
          </a:p>
          <a:p>
            <a:pPr>
              <a:buFont typeface="Arial" panose="020B0604020202020204" pitchFamily="34" charset="0"/>
              <a:buChar char="•"/>
            </a:pPr>
            <a:r>
              <a:rPr lang="en-US" dirty="0"/>
              <a:t>HCP anions → </a:t>
            </a:r>
            <a:r>
              <a:rPr lang="en-US" b="1" dirty="0"/>
              <a:t>no known stable structure</a:t>
            </a:r>
            <a:r>
              <a:rPr lang="en-US" dirty="0"/>
              <a:t>.</a:t>
            </a:r>
          </a:p>
          <a:p>
            <a:r>
              <a:rPr lang="en-US" dirty="0"/>
              <a:t>And to see why next slide:</a:t>
            </a:r>
          </a:p>
        </p:txBody>
      </p:sp>
      <p:sp>
        <p:nvSpPr>
          <p:cNvPr id="4" name="Slide Number Placeholder 3"/>
          <p:cNvSpPr>
            <a:spLocks noGrp="1"/>
          </p:cNvSpPr>
          <p:nvPr>
            <p:ph type="sldNum" sz="quarter" idx="5"/>
          </p:nvPr>
        </p:nvSpPr>
        <p:spPr/>
        <p:txBody>
          <a:bodyPr/>
          <a:lstStyle/>
          <a:p>
            <a:fld id="{DAC1D478-27D3-1642-AC08-6180316DFFDB}" type="slidenum">
              <a:rPr lang="en-US" smtClean="0"/>
              <a:t>46</a:t>
            </a:fld>
            <a:endParaRPr lang="en-US"/>
          </a:p>
        </p:txBody>
      </p:sp>
    </p:spTree>
    <p:extLst>
      <p:ext uri="{BB962C8B-B14F-4D97-AF65-F5344CB8AC3E}">
        <p14:creationId xmlns:p14="http://schemas.microsoft.com/office/powerpoint/2010/main" val="1140050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cubic close-packed (CCP)</a:t>
            </a:r>
            <a:r>
              <a:rPr lang="en-US" dirty="0"/>
              <a:t> array of anions corresponds to the FCC unit cell, with anions on the corners and faces. Filling all octahedral holes gives the </a:t>
            </a:r>
            <a:r>
              <a:rPr lang="en-US" b="1" dirty="0"/>
              <a:t>NaCl structure</a:t>
            </a:r>
            <a:r>
              <a:rPr lang="en-US" dirty="0"/>
              <a:t>, where octahedra share only edges. This structure is common for both highly ionic salts (NaCl, </a:t>
            </a:r>
            <a:r>
              <a:rPr lang="en-US" dirty="0" err="1"/>
              <a:t>NaF</a:t>
            </a:r>
            <a:r>
              <a:rPr lang="en-US" dirty="0"/>
              <a:t>) and less ionic compounds.</a:t>
            </a:r>
          </a:p>
          <a:p>
            <a:endParaRPr lang="en-US" dirty="0"/>
          </a:p>
          <a:p>
            <a:r>
              <a:rPr lang="en-US" dirty="0"/>
              <a:t>If instead we fill the octahedral holes in an </a:t>
            </a:r>
            <a:r>
              <a:rPr lang="en-US" b="1" dirty="0"/>
              <a:t>HCP array</a:t>
            </a:r>
            <a:r>
              <a:rPr lang="en-US" dirty="0"/>
              <a:t>, we obtain the </a:t>
            </a:r>
            <a:r>
              <a:rPr lang="en-US" b="1" dirty="0" err="1"/>
              <a:t>NiAs</a:t>
            </a:r>
            <a:r>
              <a:rPr lang="en-US" b="1" dirty="0"/>
              <a:t> structure</a:t>
            </a:r>
            <a:r>
              <a:rPr lang="en-US" dirty="0"/>
              <a:t>. Here, octahedra share edges in-plane and faces between layers. Face-sharing brings cations very close together, which is unfavorable for highly ionic compounds, so </a:t>
            </a:r>
            <a:r>
              <a:rPr lang="en-US" dirty="0" err="1"/>
              <a:t>NiAs</a:t>
            </a:r>
            <a:r>
              <a:rPr lang="en-US" dirty="0"/>
              <a:t> is observed mainly in systems with significant covalency.</a:t>
            </a:r>
            <a:br>
              <a:rPr lang="en-US" dirty="0"/>
            </a:br>
            <a:endParaRPr lang="en-US" dirty="0"/>
          </a:p>
          <a:p>
            <a:r>
              <a:rPr lang="en-US" dirty="0"/>
              <a:t>Filling all tetrahedral holes in a CCP array yields </a:t>
            </a:r>
            <a:r>
              <a:rPr lang="en-US" b="1" dirty="0" err="1"/>
              <a:t>Li₂O</a:t>
            </a:r>
            <a:r>
              <a:rPr lang="en-US" b="1" dirty="0"/>
              <a:t> (anti-fluorite)</a:t>
            </a:r>
            <a:r>
              <a:rPr lang="en-US" dirty="0"/>
              <a:t>, with oxide ions at FCC sites and lithium ions in tetrahedral sites. The related </a:t>
            </a:r>
            <a:r>
              <a:rPr lang="en-US" b="1" dirty="0"/>
              <a:t>fluorite (</a:t>
            </a:r>
            <a:r>
              <a:rPr lang="en-US" b="1" dirty="0" err="1"/>
              <a:t>CaF</a:t>
            </a:r>
            <a:r>
              <a:rPr lang="en-US" b="1" dirty="0"/>
              <a:t>₂)</a:t>
            </a:r>
            <a:r>
              <a:rPr lang="en-US" dirty="0"/>
              <a:t> structure is obtained by swapping cations and anions. In contrast, filling all tetrahedral holes in an HCP array would produce face-sharing tetrahedra, leading to cation–cation distances shorter than cation–anion distances, which is unstable; no such structure exists.</a:t>
            </a:r>
            <a:br>
              <a:rPr lang="en-US" dirty="0"/>
            </a:br>
            <a:endParaRPr lang="en-US" dirty="0"/>
          </a:p>
          <a:p>
            <a:r>
              <a:rPr lang="en-US" dirty="0"/>
              <a:t>When only half the tetrahedral holes are filled, two important structures arise:</a:t>
            </a:r>
          </a:p>
          <a:p>
            <a:pPr>
              <a:buFont typeface="Arial" panose="020B0604020202020204" pitchFamily="34" charset="0"/>
              <a:buChar char="•"/>
            </a:pPr>
            <a:r>
              <a:rPr lang="en-US" b="1" dirty="0"/>
              <a:t>CCP anions → sphalerite (zinc blende)</a:t>
            </a:r>
            <a:r>
              <a:rPr lang="en-US" dirty="0"/>
              <a:t>, key for many semiconductors.</a:t>
            </a:r>
          </a:p>
          <a:p>
            <a:pPr>
              <a:buFont typeface="Arial" panose="020B0604020202020204" pitchFamily="34" charset="0"/>
              <a:buChar char="•"/>
            </a:pPr>
            <a:r>
              <a:rPr lang="en-US" b="1" dirty="0"/>
              <a:t>HCP anions → wurtzite</a:t>
            </a:r>
            <a:r>
              <a:rPr lang="en-US" dirty="0"/>
              <a:t>, another major semiconductor structure.</a:t>
            </a:r>
          </a:p>
          <a:p>
            <a:endParaRPr lang="en-US" dirty="0"/>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47</a:t>
            </a:fld>
            <a:endParaRPr lang="en-US"/>
          </a:p>
        </p:txBody>
      </p:sp>
    </p:spTree>
    <p:extLst>
      <p:ext uri="{BB962C8B-B14F-4D97-AF65-F5344CB8AC3E}">
        <p14:creationId xmlns:p14="http://schemas.microsoft.com/office/powerpoint/2010/main" val="491384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 let’s consider structures formed by </a:t>
            </a:r>
            <a:r>
              <a:rPr lang="en-US" b="1" dirty="0"/>
              <a:t>partially filling octahedral holes</a:t>
            </a:r>
            <a:r>
              <a:rPr lang="en-US" dirty="0"/>
              <a:t>.</a:t>
            </a:r>
          </a:p>
          <a:p>
            <a:pPr>
              <a:buFont typeface="Arial" panose="020B0604020202020204" pitchFamily="34" charset="0"/>
              <a:buChar char="•"/>
            </a:pPr>
            <a:r>
              <a:rPr lang="en-US" b="1" dirty="0"/>
              <a:t>Half-filled, symmetric arrangement → </a:t>
            </a:r>
            <a:r>
              <a:rPr lang="en-US" b="1" dirty="0" err="1"/>
              <a:t>CaCl</a:t>
            </a:r>
            <a:r>
              <a:rPr lang="en-US" b="1" dirty="0"/>
              <a:t>₂ structure</a:t>
            </a:r>
            <a:endParaRPr lang="en-US" dirty="0"/>
          </a:p>
          <a:p>
            <a:pPr>
              <a:buFont typeface="Arial" panose="020B0604020202020204" pitchFamily="34" charset="0"/>
              <a:buChar char="•"/>
            </a:pPr>
            <a:r>
              <a:rPr lang="en-US" dirty="0"/>
              <a:t>Filling half the octahedral sites in an ordered, uniform way produces the </a:t>
            </a:r>
            <a:r>
              <a:rPr lang="en-US" b="1" dirty="0"/>
              <a:t>calcium chloride structure</a:t>
            </a:r>
            <a:r>
              <a:rPr lang="en-US" dirty="0"/>
              <a:t>.</a:t>
            </a:r>
          </a:p>
          <a:p>
            <a:pPr>
              <a:buFont typeface="Arial" panose="020B0604020202020204" pitchFamily="34" charset="0"/>
              <a:buChar char="•"/>
            </a:pPr>
            <a:r>
              <a:rPr lang="en-US" b="1" dirty="0"/>
              <a:t>Layered, asymmetric filling → </a:t>
            </a:r>
            <a:r>
              <a:rPr lang="en-US" b="1" dirty="0" err="1"/>
              <a:t>CdI</a:t>
            </a:r>
            <a:r>
              <a:rPr lang="en-US" b="1" dirty="0"/>
              <a:t>₂ / </a:t>
            </a:r>
            <a:r>
              <a:rPr lang="en-US" b="1" dirty="0" err="1"/>
              <a:t>CdCl</a:t>
            </a:r>
            <a:r>
              <a:rPr lang="en-US" b="1" dirty="0"/>
              <a:t>₂ structures</a:t>
            </a:r>
            <a:endParaRPr lang="en-US" dirty="0"/>
          </a:p>
          <a:p>
            <a:pPr>
              <a:buFont typeface="Arial" panose="020B0604020202020204" pitchFamily="34" charset="0"/>
              <a:buChar char="•"/>
            </a:pPr>
            <a:r>
              <a:rPr lang="en-US" dirty="0"/>
              <a:t>Alternatively, filling all octahedral sites in some layers and leaving others empty creates layered structures such as </a:t>
            </a:r>
            <a:r>
              <a:rPr lang="en-US" b="1" dirty="0"/>
              <a:t>cadmium iodide</a:t>
            </a:r>
            <a:r>
              <a:rPr lang="en-US" dirty="0"/>
              <a:t> and </a:t>
            </a:r>
            <a:r>
              <a:rPr lang="en-US" b="1" dirty="0"/>
              <a:t>cadmium chloride</a:t>
            </a:r>
            <a:r>
              <a:rPr lang="en-US" dirty="0"/>
              <a:t>.</a:t>
            </a:r>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48</a:t>
            </a:fld>
            <a:endParaRPr lang="en-US"/>
          </a:p>
        </p:txBody>
      </p:sp>
    </p:spTree>
    <p:extLst>
      <p:ext uri="{BB962C8B-B14F-4D97-AF65-F5344CB8AC3E}">
        <p14:creationId xmlns:p14="http://schemas.microsoft.com/office/powerpoint/2010/main" val="1883735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structures, the </a:t>
            </a:r>
            <a:r>
              <a:rPr lang="en-US" b="1" dirty="0"/>
              <a:t>filled layers</a:t>
            </a:r>
            <a:r>
              <a:rPr lang="en-US" dirty="0"/>
              <a:t> consist of infinite sheets of edge-sharing octahedra, separated by </a:t>
            </a:r>
            <a:r>
              <a:rPr lang="en-US" b="1" dirty="0"/>
              <a:t>empty layers</a:t>
            </a:r>
            <a:r>
              <a:rPr lang="en-US" dirty="0"/>
              <a:t> of voids. This leads to compounds such as </a:t>
            </a:r>
            <a:r>
              <a:rPr lang="en-US" b="1" dirty="0" err="1"/>
              <a:t>CdCl</a:t>
            </a:r>
            <a:r>
              <a:rPr lang="en-US" b="1" dirty="0"/>
              <a:t>₂</a:t>
            </a:r>
            <a:r>
              <a:rPr lang="en-US" dirty="0"/>
              <a:t> (CCP anions) and </a:t>
            </a:r>
            <a:r>
              <a:rPr lang="en-US" b="1" dirty="0" err="1"/>
              <a:t>CdI</a:t>
            </a:r>
            <a:r>
              <a:rPr lang="en-US" b="1" dirty="0"/>
              <a:t>₂</a:t>
            </a:r>
            <a:r>
              <a:rPr lang="en-US" dirty="0"/>
              <a:t> (HCP anions), both of which are inherently </a:t>
            </a:r>
            <a:r>
              <a:rPr lang="en-US" b="1" dirty="0"/>
              <a:t>layered structures</a:t>
            </a:r>
            <a:r>
              <a:rPr lang="en-US" dirty="0"/>
              <a:t>.</a:t>
            </a:r>
            <a:br>
              <a:rPr lang="en-US" dirty="0"/>
            </a:br>
            <a:endParaRPr lang="en-US" dirty="0"/>
          </a:p>
          <a:p>
            <a:r>
              <a:rPr lang="en-US" dirty="0"/>
              <a:t>Because of their layering, they exhibit </a:t>
            </a:r>
            <a:r>
              <a:rPr lang="en-US" b="1" dirty="0"/>
              <a:t>two-dimensional electronic properties</a:t>
            </a:r>
            <a:r>
              <a:rPr lang="en-US" dirty="0"/>
              <a:t>, making them relevant to modern 2D materials research. But why do cations concentrate in some layers and leave others empty, rather than maximizing separation? The answer is that these are </a:t>
            </a:r>
            <a:r>
              <a:rPr lang="en-US" b="1" dirty="0"/>
              <a:t>not purely ionic structures</a:t>
            </a:r>
            <a:r>
              <a:rPr lang="en-US" dirty="0"/>
              <a:t>.</a:t>
            </a:r>
            <a:br>
              <a:rPr lang="en-US" dirty="0"/>
            </a:br>
            <a:endParaRPr lang="en-US" dirty="0"/>
          </a:p>
          <a:p>
            <a:r>
              <a:rPr lang="en-US" dirty="0"/>
              <a:t>They typically involve </a:t>
            </a:r>
            <a:r>
              <a:rPr lang="en-US" b="1" dirty="0"/>
              <a:t>large, polarizable anions</a:t>
            </a:r>
            <a:r>
              <a:rPr lang="en-US" dirty="0"/>
              <a:t> (I⁻, Br⁻, Cl⁻, Se²⁻) and cations that form </a:t>
            </a:r>
            <a:r>
              <a:rPr lang="en-US" b="1" dirty="0"/>
              <a:t>partly covalent bonds</a:t>
            </a:r>
            <a:r>
              <a:rPr lang="en-US" dirty="0"/>
              <a:t>. The layers themselves are held together mainly by </a:t>
            </a:r>
            <a:r>
              <a:rPr lang="en-US" b="1" dirty="0"/>
              <a:t>dispersion forces</a:t>
            </a:r>
            <a:r>
              <a:rPr lang="en-US" dirty="0"/>
              <a:t>, reflecting reduced ionic character.</a:t>
            </a:r>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49</a:t>
            </a:fld>
            <a:endParaRPr lang="en-US"/>
          </a:p>
        </p:txBody>
      </p:sp>
    </p:spTree>
    <p:extLst>
      <p:ext uri="{BB962C8B-B14F-4D97-AF65-F5344CB8AC3E}">
        <p14:creationId xmlns:p14="http://schemas.microsoft.com/office/powerpoint/2010/main" val="218551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time Emily asked about the 6/mmm notation for the hexagonal crystal system. </a:t>
            </a:r>
          </a:p>
        </p:txBody>
      </p:sp>
      <p:sp>
        <p:nvSpPr>
          <p:cNvPr id="4" name="Slide Number Placeholder 3"/>
          <p:cNvSpPr>
            <a:spLocks noGrp="1"/>
          </p:cNvSpPr>
          <p:nvPr>
            <p:ph type="sldNum" sz="quarter" idx="5"/>
          </p:nvPr>
        </p:nvSpPr>
        <p:spPr/>
        <p:txBody>
          <a:bodyPr/>
          <a:lstStyle/>
          <a:p>
            <a:fld id="{A9CB794E-9012-5044-BA54-75C570E37EC6}" type="slidenum">
              <a:rPr lang="en-US" smtClean="0"/>
              <a:t>6</a:t>
            </a:fld>
            <a:endParaRPr lang="en-US"/>
          </a:p>
        </p:txBody>
      </p:sp>
    </p:spTree>
    <p:extLst>
      <p:ext uri="{BB962C8B-B14F-4D97-AF65-F5344CB8AC3E}">
        <p14:creationId xmlns:p14="http://schemas.microsoft.com/office/powerpoint/2010/main" val="2723831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t>
            </a:r>
            <a:r>
              <a:rPr lang="en-US" b="1" dirty="0"/>
              <a:t>fill only two-thirds of the octahedral holes</a:t>
            </a:r>
            <a:r>
              <a:rPr lang="en-US" dirty="0"/>
              <a:t> in a close-packed layer, the result is a </a:t>
            </a:r>
            <a:r>
              <a:rPr lang="en-US" b="1" dirty="0"/>
              <a:t>honeycomb-like pattern</a:t>
            </a:r>
            <a:r>
              <a:rPr lang="en-US" dirty="0"/>
              <a:t>. Viewed as </a:t>
            </a:r>
            <a:r>
              <a:rPr lang="en-US" dirty="0" err="1"/>
              <a:t>polyhedra</a:t>
            </a:r>
            <a:r>
              <a:rPr lang="en-US" dirty="0"/>
              <a:t>, the octahedra form the same arrangement as atoms in </a:t>
            </a:r>
            <a:r>
              <a:rPr lang="en-US" b="1" dirty="0"/>
              <a:t>graphene</a:t>
            </a:r>
            <a:r>
              <a:rPr lang="en-US" dirty="0"/>
              <a:t>.</a:t>
            </a:r>
            <a:br>
              <a:rPr lang="en-US" dirty="0"/>
            </a:br>
            <a:endParaRPr lang="en-US" dirty="0"/>
          </a:p>
          <a:p>
            <a:r>
              <a:rPr lang="en-US" dirty="0"/>
              <a:t>If the next layer above is left empty, the stacking alternates </a:t>
            </a:r>
            <a:r>
              <a:rPr lang="en-US" b="1" dirty="0"/>
              <a:t>two-thirds filled / empty</a:t>
            </a:r>
            <a:r>
              <a:rPr lang="en-US" dirty="0"/>
              <a:t>, which averages to </a:t>
            </a:r>
            <a:r>
              <a:rPr lang="en-US" b="1" dirty="0"/>
              <a:t>one-third of the octahedral holes filled overall</a:t>
            </a:r>
            <a:r>
              <a:rPr lang="en-US" dirty="0"/>
              <a:t>. This gives structures with </a:t>
            </a:r>
            <a:r>
              <a:rPr lang="en-US" b="1" dirty="0"/>
              <a:t>1:3 stoichiometry (</a:t>
            </a:r>
            <a:r>
              <a:rPr lang="en-US" b="1" dirty="0" err="1"/>
              <a:t>cation:anion</a:t>
            </a:r>
            <a:r>
              <a:rPr lang="en-US" b="1" dirty="0"/>
              <a:t>)</a:t>
            </a:r>
            <a:r>
              <a:rPr lang="en-US" dirty="0"/>
              <a:t>.</a:t>
            </a:r>
          </a:p>
          <a:p>
            <a:pPr>
              <a:buFont typeface="Arial" panose="020B0604020202020204" pitchFamily="34" charset="0"/>
              <a:buChar char="•"/>
            </a:pPr>
            <a:r>
              <a:rPr lang="en-US" b="1" dirty="0"/>
              <a:t>HCP anions → </a:t>
            </a:r>
            <a:r>
              <a:rPr lang="en-US" b="1" dirty="0" err="1"/>
              <a:t>BiI</a:t>
            </a:r>
            <a:r>
              <a:rPr lang="en-US" b="1" dirty="0"/>
              <a:t>₃ structure</a:t>
            </a:r>
            <a:endParaRPr lang="en-US" dirty="0"/>
          </a:p>
          <a:p>
            <a:pPr>
              <a:buFont typeface="Arial" panose="020B0604020202020204" pitchFamily="34" charset="0"/>
              <a:buChar char="•"/>
            </a:pPr>
            <a:r>
              <a:rPr lang="en-US" b="1" dirty="0"/>
              <a:t>CCP anions → </a:t>
            </a:r>
            <a:r>
              <a:rPr lang="en-US" b="1" dirty="0" err="1"/>
              <a:t>YCl</a:t>
            </a:r>
            <a:r>
              <a:rPr lang="en-US" b="1" dirty="0"/>
              <a:t>₃ structure</a:t>
            </a:r>
            <a:endParaRPr lang="en-US" dirty="0"/>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50</a:t>
            </a:fld>
            <a:endParaRPr lang="en-US"/>
          </a:p>
        </p:txBody>
      </p:sp>
    </p:spTree>
    <p:extLst>
      <p:ext uri="{BB962C8B-B14F-4D97-AF65-F5344CB8AC3E}">
        <p14:creationId xmlns:p14="http://schemas.microsoft.com/office/powerpoint/2010/main" val="1503956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err="1"/>
              <a:t>NiAs</a:t>
            </a:r>
            <a:r>
              <a:rPr lang="en-US" b="1" dirty="0"/>
              <a:t> structure</a:t>
            </a:r>
            <a:r>
              <a:rPr lang="en-US" dirty="0"/>
              <a:t> (all octahedral holes filled in an HCP array of anions) is not favored when bonding is highly ionic, because it creates </a:t>
            </a:r>
            <a:r>
              <a:rPr lang="en-US" b="1" dirty="0"/>
              <a:t>infinite chains of face-sharing octahedra</a:t>
            </a:r>
            <a:r>
              <a:rPr lang="en-US" dirty="0"/>
              <a:t>, bringing cations too close together.</a:t>
            </a:r>
          </a:p>
          <a:p>
            <a:endParaRPr lang="en-US" dirty="0"/>
          </a:p>
          <a:p>
            <a:r>
              <a:rPr lang="en-US" dirty="0"/>
              <a:t>If instead </a:t>
            </a:r>
            <a:r>
              <a:rPr lang="en-US" b="1" dirty="0"/>
              <a:t>one-third of the octahedral holes are left vacant</a:t>
            </a:r>
            <a:r>
              <a:rPr lang="en-US" dirty="0"/>
              <a:t>, the result is a layered, graphene-like arrangement with filled–filled–empty sequences. Stacking these with HCP anions gives the </a:t>
            </a:r>
            <a:r>
              <a:rPr lang="en-US" b="1" dirty="0"/>
              <a:t>corundum structure</a:t>
            </a:r>
            <a:r>
              <a:rPr lang="en-US" dirty="0"/>
              <a:t> (</a:t>
            </a:r>
            <a:r>
              <a:rPr lang="en-US" dirty="0" err="1"/>
              <a:t>Al₂O</a:t>
            </a:r>
            <a:r>
              <a:rPr lang="en-US" dirty="0"/>
              <a:t>₃, hematite </a:t>
            </a:r>
            <a:r>
              <a:rPr lang="en-US" dirty="0" err="1"/>
              <a:t>Fe₂O</a:t>
            </a:r>
            <a:r>
              <a:rPr lang="en-US" dirty="0"/>
              <a:t>₃).</a:t>
            </a:r>
            <a:br>
              <a:rPr lang="en-US" dirty="0"/>
            </a:br>
            <a:endParaRPr lang="en-US" dirty="0"/>
          </a:p>
          <a:p>
            <a:r>
              <a:rPr lang="en-US" dirty="0"/>
              <a:t>This structure is stable for more ionic compounds because the </a:t>
            </a:r>
            <a:r>
              <a:rPr lang="en-US" b="1" dirty="0"/>
              <a:t>vacancies break up the infinite face-sharing columns</a:t>
            </a:r>
            <a:r>
              <a:rPr lang="en-US" dirty="0"/>
              <a:t>, reducing cation–cation repulsion.</a:t>
            </a:r>
          </a:p>
          <a:p>
            <a:endParaRPr lang="en-US" dirty="0"/>
          </a:p>
        </p:txBody>
      </p:sp>
      <p:sp>
        <p:nvSpPr>
          <p:cNvPr id="4" name="Slide Number Placeholder 3"/>
          <p:cNvSpPr>
            <a:spLocks noGrp="1"/>
          </p:cNvSpPr>
          <p:nvPr>
            <p:ph type="sldNum" sz="quarter" idx="5"/>
          </p:nvPr>
        </p:nvSpPr>
        <p:spPr/>
        <p:txBody>
          <a:bodyPr/>
          <a:lstStyle/>
          <a:p>
            <a:fld id="{DAC1D478-27D3-1642-AC08-6180316DFFDB}" type="slidenum">
              <a:rPr lang="en-US" smtClean="0"/>
              <a:t>51</a:t>
            </a:fld>
            <a:endParaRPr lang="en-US"/>
          </a:p>
        </p:txBody>
      </p:sp>
    </p:spTree>
    <p:extLst>
      <p:ext uri="{BB962C8B-B14F-4D97-AF65-F5344CB8AC3E}">
        <p14:creationId xmlns:p14="http://schemas.microsoft.com/office/powerpoint/2010/main" val="4241247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err="1"/>
              <a:t>NiAs</a:t>
            </a:r>
            <a:r>
              <a:rPr lang="en-US" b="1" dirty="0"/>
              <a:t> structure</a:t>
            </a:r>
            <a:r>
              <a:rPr lang="en-US" dirty="0"/>
              <a:t> (all octahedral holes filled in an HCP array of anions) is not favored when bonding is highly ionic, because it creates </a:t>
            </a:r>
            <a:r>
              <a:rPr lang="en-US" b="1" dirty="0"/>
              <a:t>infinite chains of face-sharing octahedra</a:t>
            </a:r>
            <a:r>
              <a:rPr lang="en-US" dirty="0"/>
              <a:t>, bringing cations too close together.</a:t>
            </a:r>
          </a:p>
          <a:p>
            <a:endParaRPr lang="en-US" dirty="0"/>
          </a:p>
          <a:p>
            <a:r>
              <a:rPr lang="en-US" dirty="0"/>
              <a:t>If instead </a:t>
            </a:r>
            <a:r>
              <a:rPr lang="en-US" b="1" dirty="0"/>
              <a:t>one-third of the octahedral holes are left vacant</a:t>
            </a:r>
            <a:r>
              <a:rPr lang="en-US" dirty="0"/>
              <a:t>, the result is a layered, graphene-like arrangement with filled–filled–empty sequences. Stacking these with HCP anions gives the </a:t>
            </a:r>
            <a:r>
              <a:rPr lang="en-US" b="1" dirty="0"/>
              <a:t>corundum structure</a:t>
            </a:r>
            <a:r>
              <a:rPr lang="en-US" dirty="0"/>
              <a:t> (</a:t>
            </a:r>
            <a:r>
              <a:rPr lang="en-US" dirty="0" err="1"/>
              <a:t>Al₂O</a:t>
            </a:r>
            <a:r>
              <a:rPr lang="en-US" dirty="0"/>
              <a:t>₃, hematite </a:t>
            </a:r>
            <a:r>
              <a:rPr lang="en-US" dirty="0" err="1"/>
              <a:t>Fe₂O</a:t>
            </a:r>
            <a:r>
              <a:rPr lang="en-US" dirty="0"/>
              <a:t>₃).</a:t>
            </a:r>
            <a:br>
              <a:rPr lang="en-US" dirty="0"/>
            </a:br>
            <a:endParaRPr lang="en-US" dirty="0"/>
          </a:p>
          <a:p>
            <a:r>
              <a:rPr lang="en-US" dirty="0"/>
              <a:t>This structure is stable for more ionic compounds because the </a:t>
            </a:r>
            <a:r>
              <a:rPr lang="en-US" b="1" dirty="0"/>
              <a:t>vacancies break up the infinite face-sharing columns</a:t>
            </a:r>
            <a:r>
              <a:rPr lang="en-US" dirty="0"/>
              <a:t>, reducing cation–cation repulsion.</a:t>
            </a:r>
          </a:p>
          <a:p>
            <a:endParaRPr lang="en-US" dirty="0"/>
          </a:p>
        </p:txBody>
      </p:sp>
      <p:sp>
        <p:nvSpPr>
          <p:cNvPr id="4" name="Slide Number Placeholder 3"/>
          <p:cNvSpPr>
            <a:spLocks noGrp="1"/>
          </p:cNvSpPr>
          <p:nvPr>
            <p:ph type="sldNum" sz="quarter" idx="5"/>
          </p:nvPr>
        </p:nvSpPr>
        <p:spPr/>
        <p:txBody>
          <a:bodyPr/>
          <a:lstStyle/>
          <a:p>
            <a:fld id="{A9CB794E-9012-5044-BA54-75C570E37EC6}" type="slidenum">
              <a:rPr lang="en-US" smtClean="0"/>
              <a:t>52</a:t>
            </a:fld>
            <a:endParaRPr lang="en-US"/>
          </a:p>
        </p:txBody>
      </p:sp>
    </p:spTree>
    <p:extLst>
      <p:ext uri="{BB962C8B-B14F-4D97-AF65-F5344CB8AC3E}">
        <p14:creationId xmlns:p14="http://schemas.microsoft.com/office/powerpoint/2010/main" val="146302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because there are these empty octahedral holes, the cations in the filled octahedral holes can move away from each other toward the empty space. And we can see that if we were to look at the mineral </a:t>
            </a:r>
            <a:r>
              <a:rPr lang="en-US" dirty="0" err="1"/>
              <a:t>correndum</a:t>
            </a:r>
            <a:r>
              <a:rPr lang="en-US" dirty="0"/>
              <a:t> and at the bond distances here. So you can see at the shared phase, the aluminum oxide distances is 1.96 angstroms, whereas the aluminum oxide distance to the bonds above it would be 1.86. So we can see that the aluminum ions are moving away from each other toward the vacancy that's above and below this dimer. And that alleviates the unfavorable ionic interactions of the shared phase.</a:t>
            </a:r>
          </a:p>
        </p:txBody>
      </p:sp>
      <p:sp>
        <p:nvSpPr>
          <p:cNvPr id="4" name="Slide Number Placeholder 3"/>
          <p:cNvSpPr>
            <a:spLocks noGrp="1"/>
          </p:cNvSpPr>
          <p:nvPr>
            <p:ph type="sldNum" sz="quarter" idx="5"/>
          </p:nvPr>
        </p:nvSpPr>
        <p:spPr/>
        <p:txBody>
          <a:bodyPr/>
          <a:lstStyle/>
          <a:p>
            <a:fld id="{DAC1D478-27D3-1642-AC08-6180316DFFDB}" type="slidenum">
              <a:rPr lang="en-US" smtClean="0"/>
              <a:t>53</a:t>
            </a:fld>
            <a:endParaRPr lang="en-US"/>
          </a:p>
        </p:txBody>
      </p:sp>
    </p:spTree>
    <p:extLst>
      <p:ext uri="{BB962C8B-B14F-4D97-AF65-F5344CB8AC3E}">
        <p14:creationId xmlns:p14="http://schemas.microsoft.com/office/powerpoint/2010/main" val="176169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example belongs to the </a:t>
            </a:r>
            <a:r>
              <a:rPr lang="en-US" b="1" dirty="0"/>
              <a:t>tetragonal crystal system</a:t>
            </a:r>
            <a:r>
              <a:rPr lang="en-US" dirty="0"/>
              <a:t>. What gives it away? The 4 The subscripted 4₁ indicates a </a:t>
            </a:r>
            <a:r>
              <a:rPr lang="en-US" b="1" dirty="0"/>
              <a:t>fourfold screw axis</a:t>
            </a:r>
            <a:r>
              <a:rPr lang="en-US" dirty="0"/>
              <a:t> along </a:t>
            </a:r>
            <a:r>
              <a:rPr lang="en-US" i="1" dirty="0"/>
              <a:t>c</a:t>
            </a:r>
            <a:r>
              <a:rPr lang="en-US" dirty="0"/>
              <a:t>. The </a:t>
            </a:r>
            <a:r>
              <a:rPr lang="en-US" b="1" dirty="0"/>
              <a:t>I</a:t>
            </a:r>
            <a:r>
              <a:rPr lang="en-US" dirty="0"/>
              <a:t> denotes a </a:t>
            </a:r>
            <a:r>
              <a:rPr lang="en-US" b="1" dirty="0"/>
              <a:t>body-centered tetragonal Bravais lattice</a:t>
            </a:r>
            <a:r>
              <a:rPr lang="en-US" dirty="0"/>
              <a:t>. The point group reduces to </a:t>
            </a:r>
            <a:r>
              <a:rPr lang="en-US" b="1" dirty="0"/>
              <a:t>4/m (</a:t>
            </a:r>
            <a:r>
              <a:rPr lang="en-US" b="1" dirty="0" err="1"/>
              <a:t>C₄h</a:t>
            </a:r>
            <a:r>
              <a:rPr lang="en-US" b="1" dirty="0"/>
              <a:t>)</a:t>
            </a:r>
            <a:r>
              <a:rPr lang="en-US" dirty="0"/>
              <a:t>, where the screw converts to a pure fourfold rotation and the glide converts to a mirror. Because both a screw axis and a glide plane are present, this is a </a:t>
            </a:r>
            <a:r>
              <a:rPr lang="en-US" b="1" dirty="0" err="1"/>
              <a:t>nonsymmorphic</a:t>
            </a:r>
            <a:r>
              <a:rPr lang="en-US" b="1" dirty="0"/>
              <a:t> space group</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bottom example, </a:t>
            </a:r>
            <a:r>
              <a:rPr lang="en-US" b="1" dirty="0"/>
              <a:t>Fd-3m</a:t>
            </a:r>
            <a:r>
              <a:rPr lang="en-US" dirty="0"/>
              <a:t>. The </a:t>
            </a:r>
            <a:r>
              <a:rPr lang="en-US" b="1" dirty="0"/>
              <a:t>F</a:t>
            </a:r>
            <a:r>
              <a:rPr lang="en-US" dirty="0"/>
              <a:t> indicates a </a:t>
            </a:r>
            <a:r>
              <a:rPr lang="en-US" b="1" dirty="0"/>
              <a:t>face-centered cubic Bravais lattice</a:t>
            </a:r>
            <a:r>
              <a:rPr lang="en-US" dirty="0"/>
              <a:t>. The presence of “3” in the second position confirms the cubic system, while </a:t>
            </a:r>
            <a:r>
              <a:rPr lang="en-US" b="1" dirty="0"/>
              <a:t>d</a:t>
            </a:r>
            <a:r>
              <a:rPr lang="en-US" dirty="0"/>
              <a:t> represents a </a:t>
            </a:r>
            <a:r>
              <a:rPr lang="en-US" b="1" dirty="0"/>
              <a:t>diamond glide</a:t>
            </a:r>
            <a:r>
              <a:rPr lang="en-US" dirty="0"/>
              <a:t>. Like the tetragonal case, the presence of glide operations makes this a </a:t>
            </a:r>
            <a:r>
              <a:rPr lang="en-US" b="1" dirty="0" err="1"/>
              <a:t>nonsymmorphic</a:t>
            </a:r>
            <a:r>
              <a:rPr lang="en-US" b="1" dirty="0"/>
              <a:t> space group</a:t>
            </a:r>
            <a:r>
              <a:rPr lang="en-US" dirty="0"/>
              <a:t>.</a:t>
            </a:r>
          </a:p>
          <a:p>
            <a:endParaRPr lang="en-US" dirty="0"/>
          </a:p>
        </p:txBody>
      </p:sp>
      <p:sp>
        <p:nvSpPr>
          <p:cNvPr id="4" name="Slide Number Placeholder 3"/>
          <p:cNvSpPr>
            <a:spLocks noGrp="1"/>
          </p:cNvSpPr>
          <p:nvPr>
            <p:ph type="sldNum" sz="quarter" idx="5"/>
          </p:nvPr>
        </p:nvSpPr>
        <p:spPr/>
        <p:txBody>
          <a:bodyPr/>
          <a:lstStyle/>
          <a:p>
            <a:fld id="{B87286E8-B893-A84E-BFC3-CBF89DF6969E}" type="slidenum">
              <a:rPr lang="en-US" smtClean="0"/>
              <a:t>7</a:t>
            </a:fld>
            <a:endParaRPr lang="en-US"/>
          </a:p>
        </p:txBody>
      </p:sp>
    </p:spTree>
    <p:extLst>
      <p:ext uri="{BB962C8B-B14F-4D97-AF65-F5344CB8AC3E}">
        <p14:creationId xmlns:p14="http://schemas.microsoft.com/office/powerpoint/2010/main" val="85676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example belongs to the </a:t>
            </a:r>
            <a:r>
              <a:rPr lang="en-US" b="1" dirty="0"/>
              <a:t>tetragonal crystal system</a:t>
            </a:r>
            <a:r>
              <a:rPr lang="en-US" dirty="0"/>
              <a:t>. What gives it The subscripted 4₁ indicates a </a:t>
            </a:r>
            <a:r>
              <a:rPr lang="en-US" b="1" dirty="0"/>
              <a:t>fourfold screw axis</a:t>
            </a:r>
            <a:r>
              <a:rPr lang="en-US" dirty="0"/>
              <a:t> along </a:t>
            </a:r>
            <a:r>
              <a:rPr lang="en-US" i="1" dirty="0"/>
              <a:t>c</a:t>
            </a:r>
            <a:r>
              <a:rPr lang="en-US" dirty="0"/>
              <a:t>. The </a:t>
            </a:r>
            <a:r>
              <a:rPr lang="en-US" b="1" dirty="0"/>
              <a:t>I</a:t>
            </a:r>
            <a:r>
              <a:rPr lang="en-US" dirty="0"/>
              <a:t> denotes a </a:t>
            </a:r>
            <a:r>
              <a:rPr lang="en-US" b="1" dirty="0"/>
              <a:t>body-centered tetragonal Bravais lattice</a:t>
            </a:r>
            <a:r>
              <a:rPr lang="en-US" dirty="0"/>
              <a:t>. The point group reduces to </a:t>
            </a:r>
            <a:r>
              <a:rPr lang="en-US" b="1" dirty="0"/>
              <a:t>4/m (</a:t>
            </a:r>
            <a:r>
              <a:rPr lang="en-US" b="1" dirty="0" err="1"/>
              <a:t>C₄h</a:t>
            </a:r>
            <a:r>
              <a:rPr lang="en-US" b="1" dirty="0"/>
              <a:t>)</a:t>
            </a:r>
            <a:r>
              <a:rPr lang="en-US" dirty="0"/>
              <a:t>, where the screw converts to a pure fourfold rotation and the glide converts to a mirror. Because both a screw axis and a glide plane are present, this is a </a:t>
            </a:r>
            <a:r>
              <a:rPr lang="en-US" b="1" dirty="0" err="1"/>
              <a:t>nonsymmorphic</a:t>
            </a:r>
            <a:r>
              <a:rPr lang="en-US" b="1" dirty="0"/>
              <a:t> space group</a:t>
            </a:r>
            <a:r>
              <a:rPr lang="en-US" dirty="0"/>
              <a:t>.</a:t>
            </a:r>
          </a:p>
          <a:p>
            <a:br>
              <a:rPr lang="en-US" dirty="0"/>
            </a:br>
            <a:endParaRPr lang="en-US" dirty="0"/>
          </a:p>
          <a:p>
            <a:r>
              <a:rPr lang="en-US" dirty="0"/>
              <a:t>The bottom example, </a:t>
            </a:r>
            <a:r>
              <a:rPr lang="en-US" b="1" dirty="0"/>
              <a:t>Fd-3m</a:t>
            </a:r>
            <a:r>
              <a:rPr lang="en-US" dirty="0"/>
              <a:t>. The </a:t>
            </a:r>
            <a:r>
              <a:rPr lang="en-US" b="1" dirty="0"/>
              <a:t>F</a:t>
            </a:r>
            <a:r>
              <a:rPr lang="en-US" dirty="0"/>
              <a:t> indicates a </a:t>
            </a:r>
            <a:r>
              <a:rPr lang="en-US" b="1" dirty="0"/>
              <a:t>face-centered cubic Bravais lattice</a:t>
            </a:r>
            <a:r>
              <a:rPr lang="en-US" dirty="0"/>
              <a:t>. The presence of “3” in the second position confirms the cubic system, while </a:t>
            </a:r>
            <a:r>
              <a:rPr lang="en-US" b="1" dirty="0"/>
              <a:t>d</a:t>
            </a:r>
            <a:r>
              <a:rPr lang="en-US" dirty="0"/>
              <a:t> represents a </a:t>
            </a:r>
            <a:r>
              <a:rPr lang="en-US" b="1" dirty="0"/>
              <a:t>diamond glide</a:t>
            </a:r>
            <a:r>
              <a:rPr lang="en-US" dirty="0"/>
              <a:t>. Like the tetragonal case, the presence of glide operations makes this a </a:t>
            </a:r>
            <a:r>
              <a:rPr lang="en-US" b="1" dirty="0" err="1"/>
              <a:t>nonsymmorphic</a:t>
            </a:r>
            <a:r>
              <a:rPr lang="en-US" b="1" dirty="0"/>
              <a:t> space group</a:t>
            </a:r>
            <a:r>
              <a:rPr lang="en-US" dirty="0"/>
              <a:t>.</a:t>
            </a:r>
          </a:p>
        </p:txBody>
      </p:sp>
      <p:sp>
        <p:nvSpPr>
          <p:cNvPr id="4" name="Slide Number Placeholder 3"/>
          <p:cNvSpPr>
            <a:spLocks noGrp="1"/>
          </p:cNvSpPr>
          <p:nvPr>
            <p:ph type="sldNum" sz="quarter" idx="5"/>
          </p:nvPr>
        </p:nvSpPr>
        <p:spPr/>
        <p:txBody>
          <a:bodyPr/>
          <a:lstStyle/>
          <a:p>
            <a:fld id="{A9CB794E-9012-5044-BA54-75C570E37EC6}" type="slidenum">
              <a:rPr lang="en-US" smtClean="0"/>
              <a:t>8</a:t>
            </a:fld>
            <a:endParaRPr lang="en-US"/>
          </a:p>
        </p:txBody>
      </p:sp>
    </p:spTree>
    <p:extLst>
      <p:ext uri="{BB962C8B-B14F-4D97-AF65-F5344CB8AC3E}">
        <p14:creationId xmlns:p14="http://schemas.microsoft.com/office/powerpoint/2010/main" val="187059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CaF</a:t>
            </a:r>
            <a:r>
              <a:rPr lang="en-US" dirty="0"/>
              <a:t> should be colorless, the color is from missing fluoride atoms, called color centers. Everything we </a:t>
            </a:r>
            <a:r>
              <a:rPr lang="en-US" dirty="0" err="1"/>
              <a:t>neeed</a:t>
            </a:r>
            <a:r>
              <a:rPr lang="en-US" dirty="0"/>
              <a:t> to know about fluorite is in this table. Space </a:t>
            </a:r>
            <a:r>
              <a:rPr lang="en-US" dirty="0" err="1"/>
              <a:t>grouop</a:t>
            </a:r>
            <a:r>
              <a:rPr lang="en-US" dirty="0"/>
              <a:t> symmetry, dimensions of the unit cell, we need the Wyckoff sites of the atoms, and the coordinates of those Wyckoff sites. Cubic cell so only one dimension. Ca is on </a:t>
            </a:r>
            <a:r>
              <a:rPr lang="en-US" dirty="0" err="1"/>
              <a:t>wyckofff</a:t>
            </a:r>
            <a:r>
              <a:rPr lang="en-US" dirty="0"/>
              <a:t> site 4a, one of the four atoms is at the origin, fluoride atoms are on site 8c, one of those atoms is ¼,1/4,1/4, </a:t>
            </a:r>
          </a:p>
        </p:txBody>
      </p:sp>
      <p:sp>
        <p:nvSpPr>
          <p:cNvPr id="4" name="Slide Number Placeholder 3"/>
          <p:cNvSpPr>
            <a:spLocks noGrp="1"/>
          </p:cNvSpPr>
          <p:nvPr>
            <p:ph type="sldNum" sz="quarter" idx="5"/>
          </p:nvPr>
        </p:nvSpPr>
        <p:spPr/>
        <p:txBody>
          <a:bodyPr/>
          <a:lstStyle/>
          <a:p>
            <a:fld id="{1EE3190F-F678-C545-88F8-3FBF67AD24A0}" type="slidenum">
              <a:rPr lang="en-US" smtClean="0"/>
              <a:t>11</a:t>
            </a:fld>
            <a:endParaRPr lang="en-US"/>
          </a:p>
        </p:txBody>
      </p:sp>
    </p:spTree>
    <p:extLst>
      <p:ext uri="{BB962C8B-B14F-4D97-AF65-F5344CB8AC3E}">
        <p14:creationId xmlns:p14="http://schemas.microsoft.com/office/powerpoint/2010/main" val="162378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all the Wyckoff sites, 11 different special positions associated with a symmetry element. the general position has a multiplicity of 192. of course for this size of box you can’t have an atom on the general position. </a:t>
            </a:r>
          </a:p>
        </p:txBody>
      </p:sp>
      <p:sp>
        <p:nvSpPr>
          <p:cNvPr id="4" name="Slide Number Placeholder 3"/>
          <p:cNvSpPr>
            <a:spLocks noGrp="1"/>
          </p:cNvSpPr>
          <p:nvPr>
            <p:ph type="sldNum" sz="quarter" idx="5"/>
          </p:nvPr>
        </p:nvSpPr>
        <p:spPr/>
        <p:txBody>
          <a:bodyPr/>
          <a:lstStyle/>
          <a:p>
            <a:fld id="{1EE3190F-F678-C545-88F8-3FBF67AD24A0}" type="slidenum">
              <a:rPr lang="en-US" smtClean="0"/>
              <a:t>13</a:t>
            </a:fld>
            <a:endParaRPr lang="en-US"/>
          </a:p>
        </p:txBody>
      </p:sp>
    </p:spTree>
    <p:extLst>
      <p:ext uri="{BB962C8B-B14F-4D97-AF65-F5344CB8AC3E}">
        <p14:creationId xmlns:p14="http://schemas.microsoft.com/office/powerpoint/2010/main" val="239972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our </a:t>
            </a:r>
            <a:r>
              <a:rPr lang="en-US" dirty="0" err="1"/>
              <a:t>fluorize</a:t>
            </a:r>
            <a:r>
              <a:rPr lang="en-US" dirty="0"/>
              <a:t> we have 4a and 8c. Note the 4a has only one site shown, the 4 comes from the </a:t>
            </a:r>
            <a:r>
              <a:rPr lang="en-US" dirty="0" err="1"/>
              <a:t>cooridinates</a:t>
            </a:r>
            <a:r>
              <a:rPr lang="en-US" dirty="0"/>
              <a:t> </a:t>
            </a:r>
            <a:r>
              <a:rPr lang="en-US" dirty="0" err="1"/>
              <a:t>givien</a:t>
            </a:r>
            <a:r>
              <a:rPr lang="en-US" dirty="0"/>
              <a:t> at the top, which translates the origin to each face center, because this is a face centered cell. If we just had a face </a:t>
            </a:r>
            <a:r>
              <a:rPr lang="en-US" dirty="0" err="1"/>
              <a:t>ceneter</a:t>
            </a:r>
            <a:r>
              <a:rPr lang="en-US" dirty="0"/>
              <a:t> cubic metal we would only have the 4a sites, therefore the origin and 4 faces. Here we don’t just have the origin we also have the 8c site. </a:t>
            </a:r>
          </a:p>
        </p:txBody>
      </p:sp>
      <p:sp>
        <p:nvSpPr>
          <p:cNvPr id="4" name="Slide Number Placeholder 3"/>
          <p:cNvSpPr>
            <a:spLocks noGrp="1"/>
          </p:cNvSpPr>
          <p:nvPr>
            <p:ph type="sldNum" sz="quarter" idx="5"/>
          </p:nvPr>
        </p:nvSpPr>
        <p:spPr/>
        <p:txBody>
          <a:bodyPr/>
          <a:lstStyle/>
          <a:p>
            <a:fld id="{1EE3190F-F678-C545-88F8-3FBF67AD24A0}" type="slidenum">
              <a:rPr lang="en-US" smtClean="0"/>
              <a:t>14</a:t>
            </a:fld>
            <a:endParaRPr lang="en-US"/>
          </a:p>
        </p:txBody>
      </p:sp>
    </p:spTree>
    <p:extLst>
      <p:ext uri="{BB962C8B-B14F-4D97-AF65-F5344CB8AC3E}">
        <p14:creationId xmlns:p14="http://schemas.microsoft.com/office/powerpoint/2010/main" val="270658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C238-110A-9913-41B5-5A74A01BBD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9F9313-2DE3-8A28-874E-D7AA9ABB5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09D39-36BA-7F9D-AF8C-523C466F2BEB}"/>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5" name="Footer Placeholder 4">
            <a:extLst>
              <a:ext uri="{FF2B5EF4-FFF2-40B4-BE49-F238E27FC236}">
                <a16:creationId xmlns:a16="http://schemas.microsoft.com/office/drawing/2014/main" id="{36ED3BFA-22F4-B3D6-242C-1352F14CB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76C75-9E16-7E9A-1064-C04D5D42948A}"/>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14741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9979F-E874-C01C-A9EB-F696C9C78C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B6B84-9B23-B49B-B6BD-1CAB5D45E5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0362F-A242-5A60-41C6-64E7525BF926}"/>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5" name="Footer Placeholder 4">
            <a:extLst>
              <a:ext uri="{FF2B5EF4-FFF2-40B4-BE49-F238E27FC236}">
                <a16:creationId xmlns:a16="http://schemas.microsoft.com/office/drawing/2014/main" id="{BE32D43B-7EE7-F091-944D-F6546DCD3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57080-131B-09E6-E423-724DA0143223}"/>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401824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BB7994-8317-E939-FFA3-A39C513F6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E0134-F8D9-F3C4-1299-E2F7E0345C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0512F-EFE7-9979-F19A-46BDF4449522}"/>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5" name="Footer Placeholder 4">
            <a:extLst>
              <a:ext uri="{FF2B5EF4-FFF2-40B4-BE49-F238E27FC236}">
                <a16:creationId xmlns:a16="http://schemas.microsoft.com/office/drawing/2014/main" id="{2C9847F5-F454-56CA-2098-5E4DB0ABE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42FDF-8B39-CF4A-85D8-CD94FAEE4A7A}"/>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405823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ED1F-1833-A737-FE16-DA7B13AD5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CC43C-51F3-6E11-CE11-2EE734854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64D89-A077-96B0-E032-A531061AE345}"/>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5" name="Footer Placeholder 4">
            <a:extLst>
              <a:ext uri="{FF2B5EF4-FFF2-40B4-BE49-F238E27FC236}">
                <a16:creationId xmlns:a16="http://schemas.microsoft.com/office/drawing/2014/main" id="{637A50B3-4870-638E-12F8-AB7C1D4F9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2D006-379F-A41A-F7D9-4D90627BE7CC}"/>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350013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22FE-C3A6-6A6A-31A1-A6309B9E3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108F1D-08D8-25E5-6BF6-AA2A7ABF00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1C60C-B36F-81F5-983E-D6AEF1CEDD52}"/>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5" name="Footer Placeholder 4">
            <a:extLst>
              <a:ext uri="{FF2B5EF4-FFF2-40B4-BE49-F238E27FC236}">
                <a16:creationId xmlns:a16="http://schemas.microsoft.com/office/drawing/2014/main" id="{FEE3DCE6-9490-9BA1-C08D-0ECAB5DDE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A873D-C83A-69C0-2E61-ED94F5951575}"/>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15863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2392-251F-EF09-162D-BF94F308B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29ABB2-46DB-0C0F-49C2-290D445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B8602-7316-C469-E8F4-E8B07FE6F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4F90F-1CB5-1EBB-12C0-B17B4243ACB7}"/>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6" name="Footer Placeholder 5">
            <a:extLst>
              <a:ext uri="{FF2B5EF4-FFF2-40B4-BE49-F238E27FC236}">
                <a16:creationId xmlns:a16="http://schemas.microsoft.com/office/drawing/2014/main" id="{919F0339-F99B-A450-4845-CC295EF16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99E72-6CEA-39CE-6AB7-F5CF7F733C82}"/>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20488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2613-23F2-B554-4FF5-DC00B776B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40F97D-7018-26D1-D3A2-884D65238B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A6418-8469-C1BA-E7D1-9444CC02D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4DD9BD-B755-EB07-965B-8662DB74E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83131E-37B0-F811-1CFC-ED80C664BF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4202B0-5D4D-1769-DB04-E923ACDD4976}"/>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8" name="Footer Placeholder 7">
            <a:extLst>
              <a:ext uri="{FF2B5EF4-FFF2-40B4-BE49-F238E27FC236}">
                <a16:creationId xmlns:a16="http://schemas.microsoft.com/office/drawing/2014/main" id="{764DD58A-D150-E0D8-3420-8F02D845E9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A59484-DC84-605D-DD0D-953AF6D675E1}"/>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103321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1EE0-44C1-E4CF-A615-5B7D80EF4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92620-9ABD-5CF6-0A43-F70F97A3A69A}"/>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4" name="Footer Placeholder 3">
            <a:extLst>
              <a:ext uri="{FF2B5EF4-FFF2-40B4-BE49-F238E27FC236}">
                <a16:creationId xmlns:a16="http://schemas.microsoft.com/office/drawing/2014/main" id="{E95F0CBC-044F-9BD4-4235-C980CF6DA0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B5C1A0-F87F-5B44-E860-0ED822F3F074}"/>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181098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D1F68-31E0-4B55-61DE-533694B5CB14}"/>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3" name="Footer Placeholder 2">
            <a:extLst>
              <a:ext uri="{FF2B5EF4-FFF2-40B4-BE49-F238E27FC236}">
                <a16:creationId xmlns:a16="http://schemas.microsoft.com/office/drawing/2014/main" id="{7D2950A2-F490-9847-4170-4A09FA9C9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22E18-7D88-B81D-B641-5BE9894BE326}"/>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117889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E80A1-DC35-6F7A-8D3D-013B3C67A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72B033-55F2-3FEE-48FB-623536DF9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6F72E9-F405-3DC0-DF7D-8F2688567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6D9F3-5C6C-F1D5-6ED7-0046B57877CC}"/>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6" name="Footer Placeholder 5">
            <a:extLst>
              <a:ext uri="{FF2B5EF4-FFF2-40B4-BE49-F238E27FC236}">
                <a16:creationId xmlns:a16="http://schemas.microsoft.com/office/drawing/2014/main" id="{16641F28-9499-E78E-D0DE-7FBD2AFE8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98A03-9F68-48F2-3CC8-EF55E72F2B0E}"/>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80399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3B4A-D2B4-DB82-A5C9-C499EDD48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87309-98A6-0976-6480-6A0AA69A3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DFE19C-6A73-442E-B42D-745342794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3045A-894A-5050-E977-9A1BB63B3030}"/>
              </a:ext>
            </a:extLst>
          </p:cNvPr>
          <p:cNvSpPr>
            <a:spLocks noGrp="1"/>
          </p:cNvSpPr>
          <p:nvPr>
            <p:ph type="dt" sz="half" idx="10"/>
          </p:nvPr>
        </p:nvSpPr>
        <p:spPr/>
        <p:txBody>
          <a:bodyPr/>
          <a:lstStyle/>
          <a:p>
            <a:fld id="{B9EEDF83-CF03-2B41-BFDB-AC9FE09172BE}" type="datetimeFigureOut">
              <a:rPr lang="en-US" smtClean="0"/>
              <a:t>9/8/25</a:t>
            </a:fld>
            <a:endParaRPr lang="en-US"/>
          </a:p>
        </p:txBody>
      </p:sp>
      <p:sp>
        <p:nvSpPr>
          <p:cNvPr id="6" name="Footer Placeholder 5">
            <a:extLst>
              <a:ext uri="{FF2B5EF4-FFF2-40B4-BE49-F238E27FC236}">
                <a16:creationId xmlns:a16="http://schemas.microsoft.com/office/drawing/2014/main" id="{9F0CFA68-70E6-FEDC-11BB-3C772AA78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DE57E1-18C0-47B3-C9F0-1B4C417960A9}"/>
              </a:ext>
            </a:extLst>
          </p:cNvPr>
          <p:cNvSpPr>
            <a:spLocks noGrp="1"/>
          </p:cNvSpPr>
          <p:nvPr>
            <p:ph type="sldNum" sz="quarter" idx="12"/>
          </p:nvPr>
        </p:nvSpPr>
        <p:spPr/>
        <p:txBody>
          <a:bodyPr/>
          <a:lstStyle/>
          <a:p>
            <a:fld id="{BF4EA3ED-6FB7-504B-97A8-E75944B61E9C}" type="slidenum">
              <a:rPr lang="en-US" smtClean="0"/>
              <a:t>‹#›</a:t>
            </a:fld>
            <a:endParaRPr lang="en-US"/>
          </a:p>
        </p:txBody>
      </p:sp>
    </p:spTree>
    <p:extLst>
      <p:ext uri="{BB962C8B-B14F-4D97-AF65-F5344CB8AC3E}">
        <p14:creationId xmlns:p14="http://schemas.microsoft.com/office/powerpoint/2010/main" val="61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F252A-C4F3-58CA-711F-5E947468D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EBC26F-27FC-B70A-6BF7-9BCF33712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AF94-4231-17A7-DA7D-1B5E47794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EEDF83-CF03-2B41-BFDB-AC9FE09172BE}" type="datetimeFigureOut">
              <a:rPr lang="en-US" smtClean="0"/>
              <a:t>9/8/25</a:t>
            </a:fld>
            <a:endParaRPr lang="en-US"/>
          </a:p>
        </p:txBody>
      </p:sp>
      <p:sp>
        <p:nvSpPr>
          <p:cNvPr id="5" name="Footer Placeholder 4">
            <a:extLst>
              <a:ext uri="{FF2B5EF4-FFF2-40B4-BE49-F238E27FC236}">
                <a16:creationId xmlns:a16="http://schemas.microsoft.com/office/drawing/2014/main" id="{61D15AB6-8660-4293-2E03-CAA1BC902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22FE1D2-54C2-139A-9854-21F25EC21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4EA3ED-6FB7-504B-97A8-E75944B61E9C}" type="slidenum">
              <a:rPr lang="en-US" smtClean="0"/>
              <a:t>‹#›</a:t>
            </a:fld>
            <a:endParaRPr lang="en-US"/>
          </a:p>
        </p:txBody>
      </p:sp>
    </p:spTree>
    <p:extLst>
      <p:ext uri="{BB962C8B-B14F-4D97-AF65-F5344CB8AC3E}">
        <p14:creationId xmlns:p14="http://schemas.microsoft.com/office/powerpoint/2010/main" val="104112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List_of_space_groups?utm_source=chatgpt.com" TargetMode="External"/><Relationship Id="rId2" Type="http://schemas.openxmlformats.org/officeDocument/2006/relationships/hyperlink" Target="https://www.ccp4.ac.uk/html/symmetry.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875AD3-564B-6BEA-85ED-C3E8F5FF17DE}"/>
              </a:ext>
            </a:extLst>
          </p:cNvPr>
          <p:cNvPicPr>
            <a:picLocks noChangeAspect="1"/>
          </p:cNvPicPr>
          <p:nvPr/>
        </p:nvPicPr>
        <p:blipFill>
          <a:blip r:embed="rId3"/>
          <a:stretch>
            <a:fillRect/>
          </a:stretch>
        </p:blipFill>
        <p:spPr>
          <a:xfrm>
            <a:off x="1057656" y="1014674"/>
            <a:ext cx="9805416" cy="5214956"/>
          </a:xfrm>
          <a:prstGeom prst="rect">
            <a:avLst/>
          </a:prstGeom>
        </p:spPr>
      </p:pic>
      <p:sp>
        <p:nvSpPr>
          <p:cNvPr id="5" name="TextBox 4">
            <a:extLst>
              <a:ext uri="{FF2B5EF4-FFF2-40B4-BE49-F238E27FC236}">
                <a16:creationId xmlns:a16="http://schemas.microsoft.com/office/drawing/2014/main" id="{A0A7FFEA-9B72-470B-D40B-7BB172514E08}"/>
              </a:ext>
            </a:extLst>
          </p:cNvPr>
          <p:cNvSpPr txBox="1"/>
          <p:nvPr/>
        </p:nvSpPr>
        <p:spPr>
          <a:xfrm>
            <a:off x="932688" y="201168"/>
            <a:ext cx="9692640" cy="369332"/>
          </a:xfrm>
          <a:prstGeom prst="rect">
            <a:avLst/>
          </a:prstGeom>
          <a:noFill/>
        </p:spPr>
        <p:txBody>
          <a:bodyPr wrap="square" rtlCol="0">
            <a:spAutoFit/>
          </a:bodyPr>
          <a:lstStyle/>
          <a:p>
            <a:r>
              <a:rPr lang="en-US" dirty="0"/>
              <a:t>Work through these problems for next time:</a:t>
            </a:r>
          </a:p>
        </p:txBody>
      </p:sp>
    </p:spTree>
    <p:extLst>
      <p:ext uri="{BB962C8B-B14F-4D97-AF65-F5344CB8AC3E}">
        <p14:creationId xmlns:p14="http://schemas.microsoft.com/office/powerpoint/2010/main" val="227125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741E-DC37-F461-C494-5C3DB5402672}"/>
              </a:ext>
            </a:extLst>
          </p:cNvPr>
          <p:cNvSpPr>
            <a:spLocks noGrp="1"/>
          </p:cNvSpPr>
          <p:nvPr>
            <p:ph type="title"/>
          </p:nvPr>
        </p:nvSpPr>
        <p:spPr/>
        <p:txBody>
          <a:bodyPr/>
          <a:lstStyle/>
          <a:p>
            <a:r>
              <a:rPr lang="en-US" dirty="0"/>
              <a:t>Learning objectives: </a:t>
            </a:r>
          </a:p>
        </p:txBody>
      </p:sp>
      <p:sp>
        <p:nvSpPr>
          <p:cNvPr id="5" name="TextBox 4">
            <a:extLst>
              <a:ext uri="{FF2B5EF4-FFF2-40B4-BE49-F238E27FC236}">
                <a16:creationId xmlns:a16="http://schemas.microsoft.com/office/drawing/2014/main" id="{E5FA7603-CA42-2E48-324A-62DF2D781278}"/>
              </a:ext>
            </a:extLst>
          </p:cNvPr>
          <p:cNvSpPr txBox="1"/>
          <p:nvPr/>
        </p:nvSpPr>
        <p:spPr>
          <a:xfrm>
            <a:off x="838200" y="1941636"/>
            <a:ext cx="8310372" cy="4247317"/>
          </a:xfrm>
          <a:prstGeom prst="rect">
            <a:avLst/>
          </a:prstGeom>
          <a:noFill/>
        </p:spPr>
        <p:txBody>
          <a:bodyPr wrap="square">
            <a:spAutoFit/>
          </a:bodyPr>
          <a:lstStyle/>
          <a:p>
            <a:r>
              <a:rPr lang="en-US" b="1" dirty="0"/>
              <a:t>Represent Crystal Structures:</a:t>
            </a:r>
            <a:r>
              <a:rPr lang="en-US" dirty="0"/>
              <a:t> Understand the compact formalism used to describe complex crystal structures, including the space group, unit cell dimensions, and Wyckoff sites.</a:t>
            </a:r>
          </a:p>
          <a:p>
            <a:endParaRPr lang="en-US" dirty="0"/>
          </a:p>
          <a:p>
            <a:r>
              <a:rPr lang="en-US" b="1" dirty="0"/>
              <a:t>Interpret Wyckoff Sites:</a:t>
            </a:r>
            <a:r>
              <a:rPr lang="en-US" dirty="0"/>
              <a:t> Learn how to use Wyckoff site information from the International Tables for Crystallography to determine atom positions, multiplicity, and site symmetry within a unit cell.</a:t>
            </a:r>
          </a:p>
          <a:p>
            <a:endParaRPr lang="en-US" dirty="0"/>
          </a:p>
          <a:p>
            <a:r>
              <a:rPr lang="en-US" b="1" dirty="0"/>
              <a:t>Handle Centered Lattices:</a:t>
            </a:r>
            <a:r>
              <a:rPr lang="en-US" dirty="0"/>
              <a:t> Understand how centering operations (like face-centering) generate additional atomic positions from a single set of fractional coordinates.</a:t>
            </a:r>
          </a:p>
          <a:p>
            <a:endParaRPr lang="en-US" dirty="0"/>
          </a:p>
          <a:p>
            <a:r>
              <a:rPr lang="en-US" b="1" dirty="0"/>
              <a:t>Calculate Crystal Density:</a:t>
            </a:r>
            <a:r>
              <a:rPr lang="en-US" dirty="0"/>
              <a:t> Be able to calculate the theoretical density of a crystal using its unit cell dimensions, atomic contents (derived from Wyckoff multiplicities), and atomic masses.</a:t>
            </a:r>
          </a:p>
        </p:txBody>
      </p:sp>
    </p:spTree>
    <p:extLst>
      <p:ext uri="{BB962C8B-B14F-4D97-AF65-F5344CB8AC3E}">
        <p14:creationId xmlns:p14="http://schemas.microsoft.com/office/powerpoint/2010/main" val="366471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5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78A7D3-83C3-6D0F-4B80-BF662693944D}"/>
              </a:ext>
            </a:extLst>
          </p:cNvPr>
          <p:cNvSpPr txBox="1"/>
          <p:nvPr/>
        </p:nvSpPr>
        <p:spPr>
          <a:xfrm>
            <a:off x="492369" y="1172704"/>
            <a:ext cx="11113477" cy="4801314"/>
          </a:xfrm>
          <a:prstGeom prst="rect">
            <a:avLst/>
          </a:prstGeom>
          <a:noFill/>
        </p:spPr>
        <p:txBody>
          <a:bodyPr wrap="square">
            <a:spAutoFit/>
          </a:bodyPr>
          <a:lstStyle/>
          <a:p>
            <a:r>
              <a:rPr lang="en-US" b="1" dirty="0"/>
              <a:t>How to read the notation (Hermann–</a:t>
            </a:r>
            <a:r>
              <a:rPr lang="en-US" b="1" dirty="0" err="1"/>
              <a:t>Mauguin</a:t>
            </a:r>
            <a:r>
              <a:rPr lang="en-US" b="1" dirty="0"/>
              <a:t>)</a:t>
            </a:r>
          </a:p>
          <a:p>
            <a:br>
              <a:rPr lang="en-US" dirty="0"/>
            </a:br>
            <a:endParaRPr lang="en-US" dirty="0"/>
          </a:p>
          <a:p>
            <a:r>
              <a:rPr lang="en-US" dirty="0"/>
              <a:t>For cubic point groups the three symbol positions map to fixed direction families. The </a:t>
            </a:r>
            <a:r>
              <a:rPr lang="en-US" b="1" dirty="0"/>
              <a:t>full symbol</a:t>
            </a:r>
            <a:r>
              <a:rPr lang="en-US" dirty="0"/>
              <a:t> for m-3m is </a:t>
            </a:r>
            <a:r>
              <a:rPr lang="en-US" b="1" dirty="0"/>
              <a:t>4/m −3 2/m</a:t>
            </a:r>
            <a:r>
              <a:rPr lang="en-US" dirty="0"/>
              <a:t>, interpreted as:</a:t>
            </a:r>
          </a:p>
          <a:p>
            <a:endParaRPr lang="en-US" dirty="0"/>
          </a:p>
          <a:p>
            <a:pPr>
              <a:buFont typeface="Arial" panose="020B0604020202020204" pitchFamily="34" charset="0"/>
              <a:buChar char="•"/>
            </a:pPr>
            <a:r>
              <a:rPr lang="en-US" b="1" dirty="0"/>
              <a:t>First position (〈100〉):</a:t>
            </a:r>
            <a:r>
              <a:rPr lang="en-US" dirty="0"/>
              <a:t> </a:t>
            </a:r>
            <a:r>
              <a:rPr lang="en-US" b="1" dirty="0"/>
              <a:t>4/m</a:t>
            </a:r>
            <a:r>
              <a:rPr lang="en-US" dirty="0"/>
              <a:t> → three 4-fold axes along x, y, z, each with a mirror plane ⟂ to the axis (i.e., {100} mirrors).</a:t>
            </a:r>
          </a:p>
          <a:p>
            <a:pPr>
              <a:buFont typeface="Arial" panose="020B0604020202020204" pitchFamily="34" charset="0"/>
              <a:buChar char="•"/>
            </a:pPr>
            <a:endParaRPr lang="en-US" dirty="0"/>
          </a:p>
          <a:p>
            <a:pPr>
              <a:buFont typeface="Arial" panose="020B0604020202020204" pitchFamily="34" charset="0"/>
              <a:buChar char="•"/>
            </a:pPr>
            <a:r>
              <a:rPr lang="en-US" b="1" dirty="0"/>
              <a:t>Second position (〈111〉):</a:t>
            </a:r>
            <a:r>
              <a:rPr lang="en-US" dirty="0"/>
              <a:t> </a:t>
            </a:r>
            <a:r>
              <a:rPr lang="en-US" b="1" dirty="0"/>
              <a:t>−3</a:t>
            </a:r>
            <a:r>
              <a:rPr lang="en-US" dirty="0"/>
              <a:t> → four body-diagonal </a:t>
            </a:r>
            <a:r>
              <a:rPr lang="en-US" b="1" dirty="0"/>
              <a:t>3-fold </a:t>
            </a:r>
            <a:r>
              <a:rPr lang="en-US" b="1" dirty="0" err="1"/>
              <a:t>rotoinversion</a:t>
            </a:r>
            <a:r>
              <a:rPr lang="en-US" dirty="0"/>
              <a:t> axes (each axis runs through opposite cube corners).</a:t>
            </a:r>
          </a:p>
          <a:p>
            <a:pPr>
              <a:buFont typeface="Arial" panose="020B0604020202020204" pitchFamily="34" charset="0"/>
              <a:buChar char="•"/>
            </a:pPr>
            <a:endParaRPr lang="en-US" dirty="0"/>
          </a:p>
          <a:p>
            <a:pPr>
              <a:buFont typeface="Arial" panose="020B0604020202020204" pitchFamily="34" charset="0"/>
              <a:buChar char="•"/>
            </a:pPr>
            <a:r>
              <a:rPr lang="en-US" b="1" dirty="0"/>
              <a:t>Third position (〈110〉):</a:t>
            </a:r>
            <a:r>
              <a:rPr lang="en-US" dirty="0"/>
              <a:t> </a:t>
            </a:r>
            <a:r>
              <a:rPr lang="en-US" b="1" dirty="0"/>
              <a:t>2/m</a:t>
            </a:r>
            <a:r>
              <a:rPr lang="en-US" dirty="0"/>
              <a:t> → six 2-fold axes along face diagonals, each with a mirror plane ⟂ to the axis (i.e., {110} mirrors).</a:t>
            </a:r>
          </a:p>
          <a:p>
            <a:pPr>
              <a:buFont typeface="Arial" panose="020B0604020202020204" pitchFamily="34" charset="0"/>
              <a:buChar char="•"/>
            </a:pPr>
            <a:endParaRPr lang="en-US" dirty="0"/>
          </a:p>
          <a:p>
            <a:pPr>
              <a:buFont typeface="Arial" panose="020B0604020202020204" pitchFamily="34" charset="0"/>
              <a:buChar char="•"/>
            </a:pPr>
            <a:r>
              <a:rPr lang="en-US" dirty="0"/>
              <a:t>The condensed </a:t>
            </a:r>
            <a:r>
              <a:rPr lang="en-US" b="1" dirty="0"/>
              <a:t>m-3m</a:t>
            </a:r>
            <a:r>
              <a:rPr lang="en-US" dirty="0"/>
              <a:t> omits the explicit “4/” and “2/” because those rotations are implied by the mirrors and −3. </a:t>
            </a:r>
          </a:p>
        </p:txBody>
      </p:sp>
      <p:pic>
        <p:nvPicPr>
          <p:cNvPr id="4" name="Picture 3">
            <a:extLst>
              <a:ext uri="{FF2B5EF4-FFF2-40B4-BE49-F238E27FC236}">
                <a16:creationId xmlns:a16="http://schemas.microsoft.com/office/drawing/2014/main" id="{B672152C-A65E-0AF7-93CA-7839FCA279CC}"/>
              </a:ext>
            </a:extLst>
          </p:cNvPr>
          <p:cNvPicPr>
            <a:picLocks noChangeAspect="1"/>
          </p:cNvPicPr>
          <p:nvPr/>
        </p:nvPicPr>
        <p:blipFill>
          <a:blip r:embed="rId2"/>
          <a:stretch>
            <a:fillRect/>
          </a:stretch>
        </p:blipFill>
        <p:spPr>
          <a:xfrm>
            <a:off x="5509357" y="1172704"/>
            <a:ext cx="1079500" cy="431800"/>
          </a:xfrm>
          <a:prstGeom prst="rect">
            <a:avLst/>
          </a:prstGeom>
        </p:spPr>
      </p:pic>
    </p:spTree>
    <p:extLst>
      <p:ext uri="{BB962C8B-B14F-4D97-AF65-F5344CB8AC3E}">
        <p14:creationId xmlns:p14="http://schemas.microsoft.com/office/powerpoint/2010/main" val="127627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5F1AE-455D-F286-684D-D52DAB05D5EB}"/>
              </a:ext>
            </a:extLst>
          </p:cNvPr>
          <p:cNvPicPr>
            <a:picLocks noChangeAspect="1"/>
          </p:cNvPicPr>
          <p:nvPr/>
        </p:nvPicPr>
        <p:blipFill>
          <a:blip r:embed="rId3"/>
          <a:stretch>
            <a:fillRect/>
          </a:stretch>
        </p:blipFill>
        <p:spPr>
          <a:xfrm>
            <a:off x="750848" y="698038"/>
            <a:ext cx="10690303" cy="6031989"/>
          </a:xfrm>
          <a:prstGeom prst="rect">
            <a:avLst/>
          </a:prstGeom>
        </p:spPr>
      </p:pic>
      <p:sp>
        <p:nvSpPr>
          <p:cNvPr id="4" name="TextBox 3">
            <a:extLst>
              <a:ext uri="{FF2B5EF4-FFF2-40B4-BE49-F238E27FC236}">
                <a16:creationId xmlns:a16="http://schemas.microsoft.com/office/drawing/2014/main" id="{3CFB1F22-558A-8EDF-C7F7-9CC764D1275B}"/>
              </a:ext>
            </a:extLst>
          </p:cNvPr>
          <p:cNvSpPr txBox="1"/>
          <p:nvPr/>
        </p:nvSpPr>
        <p:spPr>
          <a:xfrm>
            <a:off x="11864898" y="3813717"/>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C4BFE402-CD27-3246-EB26-A9663C663675}"/>
              </a:ext>
            </a:extLst>
          </p:cNvPr>
          <p:cNvPicPr>
            <a:picLocks noChangeAspect="1"/>
          </p:cNvPicPr>
          <p:nvPr/>
        </p:nvPicPr>
        <p:blipFill>
          <a:blip r:embed="rId4"/>
          <a:stretch>
            <a:fillRect/>
          </a:stretch>
        </p:blipFill>
        <p:spPr>
          <a:xfrm>
            <a:off x="750847" y="0"/>
            <a:ext cx="10496729" cy="5129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FB1F22-558A-8EDF-C7F7-9CC764D1275B}"/>
              </a:ext>
            </a:extLst>
          </p:cNvPr>
          <p:cNvSpPr txBox="1"/>
          <p:nvPr/>
        </p:nvSpPr>
        <p:spPr>
          <a:xfrm>
            <a:off x="11864898" y="3813717"/>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C4BFE402-CD27-3246-EB26-A9663C663675}"/>
              </a:ext>
            </a:extLst>
          </p:cNvPr>
          <p:cNvPicPr>
            <a:picLocks noChangeAspect="1"/>
          </p:cNvPicPr>
          <p:nvPr/>
        </p:nvPicPr>
        <p:blipFill>
          <a:blip r:embed="rId3"/>
          <a:stretch>
            <a:fillRect/>
          </a:stretch>
        </p:blipFill>
        <p:spPr>
          <a:xfrm>
            <a:off x="750847" y="0"/>
            <a:ext cx="10496729" cy="512956"/>
          </a:xfrm>
          <a:prstGeom prst="rect">
            <a:avLst/>
          </a:prstGeom>
        </p:spPr>
      </p:pic>
      <p:pic>
        <p:nvPicPr>
          <p:cNvPr id="2" name="Picture 1">
            <a:extLst>
              <a:ext uri="{FF2B5EF4-FFF2-40B4-BE49-F238E27FC236}">
                <a16:creationId xmlns:a16="http://schemas.microsoft.com/office/drawing/2014/main" id="{BAA320F1-1C4F-D96D-320D-EF534EE7BE17}"/>
              </a:ext>
            </a:extLst>
          </p:cNvPr>
          <p:cNvPicPr>
            <a:picLocks noChangeAspect="1"/>
          </p:cNvPicPr>
          <p:nvPr/>
        </p:nvPicPr>
        <p:blipFill>
          <a:blip r:embed="rId4"/>
          <a:stretch>
            <a:fillRect/>
          </a:stretch>
        </p:blipFill>
        <p:spPr>
          <a:xfrm>
            <a:off x="309148" y="799170"/>
            <a:ext cx="11244169" cy="3564383"/>
          </a:xfrm>
          <a:prstGeom prst="rect">
            <a:avLst/>
          </a:prstGeom>
        </p:spPr>
      </p:pic>
      <p:pic>
        <p:nvPicPr>
          <p:cNvPr id="7" name="Picture 6">
            <a:extLst>
              <a:ext uri="{FF2B5EF4-FFF2-40B4-BE49-F238E27FC236}">
                <a16:creationId xmlns:a16="http://schemas.microsoft.com/office/drawing/2014/main" id="{E2124744-D10F-82AA-FBDE-A4ABE30FA1B6}"/>
              </a:ext>
            </a:extLst>
          </p:cNvPr>
          <p:cNvPicPr>
            <a:picLocks noChangeAspect="1"/>
          </p:cNvPicPr>
          <p:nvPr/>
        </p:nvPicPr>
        <p:blipFill>
          <a:blip r:embed="rId5"/>
          <a:stretch>
            <a:fillRect/>
          </a:stretch>
        </p:blipFill>
        <p:spPr>
          <a:xfrm>
            <a:off x="366132" y="4790845"/>
            <a:ext cx="11581062" cy="970618"/>
          </a:xfrm>
          <a:prstGeom prst="rect">
            <a:avLst/>
          </a:prstGeom>
        </p:spPr>
      </p:pic>
    </p:spTree>
    <p:extLst>
      <p:ext uri="{BB962C8B-B14F-4D97-AF65-F5344CB8AC3E}">
        <p14:creationId xmlns:p14="http://schemas.microsoft.com/office/powerpoint/2010/main" val="397858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386.00s.jpg"/>
          <p:cNvPicPr>
            <a:picLocks noChangeAspect="1"/>
          </p:cNvPicPr>
          <p:nvPr/>
        </p:nvPicPr>
        <p:blipFill>
          <a:blip r:embed="rId3"/>
          <a:stretch>
            <a:fillRect/>
          </a:stretch>
        </p:blipFill>
        <p:spPr>
          <a:xfrm>
            <a:off x="542693" y="0"/>
            <a:ext cx="12191695" cy="6858000"/>
          </a:xfrm>
          <a:prstGeom prst="rect">
            <a:avLst/>
          </a:prstGeom>
        </p:spPr>
      </p:pic>
      <p:sp>
        <p:nvSpPr>
          <p:cNvPr id="3" name="TextBox 2">
            <a:extLst>
              <a:ext uri="{FF2B5EF4-FFF2-40B4-BE49-F238E27FC236}">
                <a16:creationId xmlns:a16="http://schemas.microsoft.com/office/drawing/2014/main" id="{AED26B75-B1E0-1222-C321-893E9949D73A}"/>
              </a:ext>
            </a:extLst>
          </p:cNvPr>
          <p:cNvSpPr txBox="1"/>
          <p:nvPr/>
        </p:nvSpPr>
        <p:spPr>
          <a:xfrm>
            <a:off x="4624039" y="4616605"/>
            <a:ext cx="728546" cy="369332"/>
          </a:xfrm>
          <a:prstGeom prst="rect">
            <a:avLst/>
          </a:prstGeom>
          <a:noFill/>
        </p:spPr>
        <p:txBody>
          <a:bodyPr wrap="square" rtlCol="0">
            <a:spAutoFit/>
          </a:bodyPr>
          <a:lstStyle/>
          <a:p>
            <a:r>
              <a:rPr lang="en-US" dirty="0">
                <a:solidFill>
                  <a:srgbClr val="FF0000"/>
                </a:solidFill>
              </a:rPr>
              <a:t>0,0,0</a:t>
            </a:r>
          </a:p>
        </p:txBody>
      </p:sp>
      <p:sp>
        <p:nvSpPr>
          <p:cNvPr id="4" name="TextBox 3">
            <a:extLst>
              <a:ext uri="{FF2B5EF4-FFF2-40B4-BE49-F238E27FC236}">
                <a16:creationId xmlns:a16="http://schemas.microsoft.com/office/drawing/2014/main" id="{C132B252-CA2A-62A5-5F75-80BDD752837A}"/>
              </a:ext>
            </a:extLst>
          </p:cNvPr>
          <p:cNvSpPr txBox="1"/>
          <p:nvPr/>
        </p:nvSpPr>
        <p:spPr>
          <a:xfrm>
            <a:off x="6226099" y="5018643"/>
            <a:ext cx="1103970" cy="369332"/>
          </a:xfrm>
          <a:prstGeom prst="rect">
            <a:avLst/>
          </a:prstGeom>
          <a:noFill/>
        </p:spPr>
        <p:txBody>
          <a:bodyPr wrap="square" rtlCol="0">
            <a:spAutoFit/>
          </a:bodyPr>
          <a:lstStyle/>
          <a:p>
            <a:r>
              <a:rPr lang="en-US" dirty="0">
                <a:solidFill>
                  <a:srgbClr val="FF0000"/>
                </a:solidFill>
              </a:rPr>
              <a:t>1/2,1/2,0</a:t>
            </a:r>
          </a:p>
        </p:txBody>
      </p:sp>
      <p:sp>
        <p:nvSpPr>
          <p:cNvPr id="5" name="TextBox 4">
            <a:extLst>
              <a:ext uri="{FF2B5EF4-FFF2-40B4-BE49-F238E27FC236}">
                <a16:creationId xmlns:a16="http://schemas.microsoft.com/office/drawing/2014/main" id="{8F1F8FAC-C7DD-8297-171B-900D75AD1F1E}"/>
              </a:ext>
            </a:extLst>
          </p:cNvPr>
          <p:cNvSpPr txBox="1"/>
          <p:nvPr/>
        </p:nvSpPr>
        <p:spPr>
          <a:xfrm>
            <a:off x="4624039" y="3650166"/>
            <a:ext cx="1103970" cy="369332"/>
          </a:xfrm>
          <a:prstGeom prst="rect">
            <a:avLst/>
          </a:prstGeom>
          <a:noFill/>
        </p:spPr>
        <p:txBody>
          <a:bodyPr wrap="square" rtlCol="0">
            <a:spAutoFit/>
          </a:bodyPr>
          <a:lstStyle/>
          <a:p>
            <a:r>
              <a:rPr lang="en-US" dirty="0">
                <a:solidFill>
                  <a:srgbClr val="FF0000"/>
                </a:solidFill>
              </a:rPr>
              <a:t>1/2,0,1/2</a:t>
            </a:r>
          </a:p>
        </p:txBody>
      </p:sp>
      <p:sp>
        <p:nvSpPr>
          <p:cNvPr id="6" name="TextBox 5">
            <a:extLst>
              <a:ext uri="{FF2B5EF4-FFF2-40B4-BE49-F238E27FC236}">
                <a16:creationId xmlns:a16="http://schemas.microsoft.com/office/drawing/2014/main" id="{101EC7D2-79D7-377A-487C-3F69E4B51BAA}"/>
              </a:ext>
            </a:extLst>
          </p:cNvPr>
          <p:cNvSpPr txBox="1"/>
          <p:nvPr/>
        </p:nvSpPr>
        <p:spPr>
          <a:xfrm>
            <a:off x="5869258" y="3548618"/>
            <a:ext cx="1103970" cy="369332"/>
          </a:xfrm>
          <a:prstGeom prst="rect">
            <a:avLst/>
          </a:prstGeom>
          <a:noFill/>
        </p:spPr>
        <p:txBody>
          <a:bodyPr wrap="square" rtlCol="0">
            <a:spAutoFit/>
          </a:bodyPr>
          <a:lstStyle/>
          <a:p>
            <a:r>
              <a:rPr lang="en-US" dirty="0">
                <a:solidFill>
                  <a:srgbClr val="FF0000"/>
                </a:solidFill>
              </a:rPr>
              <a:t>0,1/2,1/2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386.00s.jpg"/>
          <p:cNvPicPr>
            <a:picLocks noChangeAspect="1"/>
          </p:cNvPicPr>
          <p:nvPr/>
        </p:nvPicPr>
        <p:blipFill>
          <a:blip r:embed="rId3"/>
          <a:stretch>
            <a:fillRect/>
          </a:stretch>
        </p:blipFill>
        <p:spPr>
          <a:xfrm>
            <a:off x="542693" y="0"/>
            <a:ext cx="12191695" cy="6858000"/>
          </a:xfrm>
          <a:prstGeom prst="rect">
            <a:avLst/>
          </a:prstGeom>
        </p:spPr>
      </p:pic>
      <p:sp>
        <p:nvSpPr>
          <p:cNvPr id="7" name="TextBox 6">
            <a:extLst>
              <a:ext uri="{FF2B5EF4-FFF2-40B4-BE49-F238E27FC236}">
                <a16:creationId xmlns:a16="http://schemas.microsoft.com/office/drawing/2014/main" id="{4F91537F-BBCA-753E-92B5-A9158A42212B}"/>
              </a:ext>
            </a:extLst>
          </p:cNvPr>
          <p:cNvSpPr txBox="1"/>
          <p:nvPr/>
        </p:nvSpPr>
        <p:spPr>
          <a:xfrm>
            <a:off x="4348975" y="4148254"/>
            <a:ext cx="1828800" cy="369332"/>
          </a:xfrm>
          <a:prstGeom prst="rect">
            <a:avLst/>
          </a:prstGeom>
          <a:noFill/>
        </p:spPr>
        <p:txBody>
          <a:bodyPr wrap="square" rtlCol="0">
            <a:spAutoFit/>
          </a:bodyPr>
          <a:lstStyle/>
          <a:p>
            <a:r>
              <a:rPr lang="en-US" dirty="0">
                <a:solidFill>
                  <a:srgbClr val="FF0000"/>
                </a:solidFill>
              </a:rPr>
              <a:t>1/4,1/4,1/4</a:t>
            </a:r>
          </a:p>
        </p:txBody>
      </p:sp>
      <p:sp>
        <p:nvSpPr>
          <p:cNvPr id="8" name="TextBox 7">
            <a:extLst>
              <a:ext uri="{FF2B5EF4-FFF2-40B4-BE49-F238E27FC236}">
                <a16:creationId xmlns:a16="http://schemas.microsoft.com/office/drawing/2014/main" id="{EF6643BE-32DA-7390-534A-E6F24D38D2A5}"/>
              </a:ext>
            </a:extLst>
          </p:cNvPr>
          <p:cNvSpPr txBox="1"/>
          <p:nvPr/>
        </p:nvSpPr>
        <p:spPr>
          <a:xfrm>
            <a:off x="4348975" y="3059668"/>
            <a:ext cx="1828800" cy="369332"/>
          </a:xfrm>
          <a:prstGeom prst="rect">
            <a:avLst/>
          </a:prstGeom>
          <a:noFill/>
        </p:spPr>
        <p:txBody>
          <a:bodyPr wrap="square" rtlCol="0">
            <a:spAutoFit/>
          </a:bodyPr>
          <a:lstStyle/>
          <a:p>
            <a:r>
              <a:rPr lang="en-US" dirty="0">
                <a:solidFill>
                  <a:srgbClr val="FF0000"/>
                </a:solidFill>
              </a:rPr>
              <a:t>1/4,1/4,3/4</a:t>
            </a:r>
          </a:p>
        </p:txBody>
      </p:sp>
    </p:spTree>
    <p:extLst>
      <p:ext uri="{BB962C8B-B14F-4D97-AF65-F5344CB8AC3E}">
        <p14:creationId xmlns:p14="http://schemas.microsoft.com/office/powerpoint/2010/main" val="185330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51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563.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0_time_00608.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FC29-FD15-00D4-F10C-0BF0ABC51B0B}"/>
              </a:ext>
            </a:extLst>
          </p:cNvPr>
          <p:cNvSpPr>
            <a:spLocks noGrp="1"/>
          </p:cNvSpPr>
          <p:nvPr>
            <p:ph type="title"/>
          </p:nvPr>
        </p:nvSpPr>
        <p:spPr>
          <a:xfrm>
            <a:off x="838200" y="365126"/>
            <a:ext cx="10515600" cy="315912"/>
          </a:xfrm>
        </p:spPr>
        <p:txBody>
          <a:bodyPr>
            <a:normAutofit fontScale="90000"/>
          </a:bodyPr>
          <a:lstStyle/>
          <a:p>
            <a:r>
              <a:rPr lang="en-US" dirty="0"/>
              <a:t>For problem 1.6: </a:t>
            </a:r>
          </a:p>
        </p:txBody>
      </p:sp>
      <p:sp>
        <p:nvSpPr>
          <p:cNvPr id="3" name="Content Placeholder 2">
            <a:extLst>
              <a:ext uri="{FF2B5EF4-FFF2-40B4-BE49-F238E27FC236}">
                <a16:creationId xmlns:a16="http://schemas.microsoft.com/office/drawing/2014/main" id="{2980EA33-F0CE-BD6D-9120-E9139B844590}"/>
              </a:ext>
            </a:extLst>
          </p:cNvPr>
          <p:cNvSpPr>
            <a:spLocks noGrp="1"/>
          </p:cNvSpPr>
          <p:nvPr>
            <p:ph idx="1"/>
          </p:nvPr>
        </p:nvSpPr>
        <p:spPr>
          <a:xfrm>
            <a:off x="472440" y="1253330"/>
            <a:ext cx="11195304" cy="5239544"/>
          </a:xfrm>
        </p:spPr>
        <p:txBody>
          <a:bodyPr>
            <a:normAutofit/>
          </a:bodyPr>
          <a:lstStyle/>
          <a:p>
            <a:r>
              <a:rPr lang="en-US" sz="1800" b="1" dirty="0">
                <a:latin typeface="Arial" panose="020B0604020202020204" pitchFamily="34" charset="0"/>
                <a:cs typeface="Arial" panose="020B0604020202020204" pitchFamily="34" charset="0"/>
              </a:rPr>
              <a:t>Parse the symbol.</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Split it into </a:t>
            </a:r>
            <a:r>
              <a:rPr lang="en-US" sz="1800" b="1" dirty="0">
                <a:latin typeface="Arial" panose="020B0604020202020204" pitchFamily="34" charset="0"/>
                <a:cs typeface="Arial" panose="020B0604020202020204" pitchFamily="34" charset="0"/>
              </a:rPr>
              <a:t>lattice centering</a:t>
            </a:r>
            <a:r>
              <a:rPr lang="en-US" sz="1800" dirty="0">
                <a:latin typeface="Arial" panose="020B0604020202020204" pitchFamily="34" charset="0"/>
                <a:cs typeface="Arial" panose="020B0604020202020204" pitchFamily="34" charset="0"/>
              </a:rPr>
              <a:t> (first capital letter: P, A, B, C, I, F, R) and the </a:t>
            </a:r>
            <a:r>
              <a:rPr lang="en-US" sz="1800" b="1" dirty="0">
                <a:latin typeface="Arial" panose="020B0604020202020204" pitchFamily="34" charset="0"/>
                <a:cs typeface="Arial" panose="020B0604020202020204" pitchFamily="34" charset="0"/>
              </a:rPr>
              <a:t>symmetry part</a:t>
            </a:r>
            <a:r>
              <a:rPr lang="en-US" sz="1800" dirty="0">
                <a:latin typeface="Arial" panose="020B0604020202020204" pitchFamily="34" charset="0"/>
                <a:cs typeface="Arial" panose="020B0604020202020204" pitchFamily="34" charset="0"/>
              </a:rPr>
              <a:t> (numbers, bars, m’s, glides/screws). E.g., C2/m → lattice C; symmetry 2/m. </a:t>
            </a:r>
          </a:p>
          <a:p>
            <a:r>
              <a:rPr lang="en-US" sz="1800" b="1" dirty="0">
                <a:latin typeface="Arial" panose="020B0604020202020204" pitchFamily="34" charset="0"/>
                <a:cs typeface="Arial" panose="020B0604020202020204" pitchFamily="34" charset="0"/>
              </a:rPr>
              <a:t>Identify the crystal family/system from the symmetry part.</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Highest fold tells you the family: triclinic (1, -1), monoclinic (2 or m or 2/m), orthorhombic (222, mm2, mmm), tetragonal (4, -4, 4/m, 422, 4mm, -42m, 4/mmm), trigonal (3, -3, 32, 3m, -3m), hexagonal (6, -6, 6/m, 622, 6mm, -6m2, 6/mmm), cubic (23, m‑3, 432, -43m, m‑3m). </a:t>
            </a:r>
          </a:p>
          <a:p>
            <a:r>
              <a:rPr lang="en-US" sz="1800" b="1" dirty="0">
                <a:latin typeface="Arial" panose="020B0604020202020204" pitchFamily="34" charset="0"/>
                <a:cs typeface="Arial" panose="020B0604020202020204" pitchFamily="34" charset="0"/>
              </a:rPr>
              <a:t>Read off the Bravais lattice.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Combine the family with the centering letter to name the Bravais lattice (one of the 14).</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Examples: </a:t>
            </a:r>
            <a:r>
              <a:rPr lang="en-US" sz="1800" dirty="0" err="1">
                <a:latin typeface="Arial" panose="020B0604020202020204" pitchFamily="34" charset="0"/>
                <a:cs typeface="Arial" panose="020B0604020202020204" pitchFamily="34" charset="0"/>
              </a:rPr>
              <a:t>F+orthorhombic</a:t>
            </a:r>
            <a:r>
              <a:rPr lang="en-US" sz="1800" dirty="0">
                <a:latin typeface="Arial" panose="020B0604020202020204" pitchFamily="34" charset="0"/>
                <a:cs typeface="Arial" panose="020B0604020202020204" pitchFamily="34" charset="0"/>
              </a:rPr>
              <a:t> → </a:t>
            </a:r>
            <a:r>
              <a:rPr lang="en-US" sz="1800" b="1" dirty="0">
                <a:latin typeface="Arial" panose="020B0604020202020204" pitchFamily="34" charset="0"/>
                <a:cs typeface="Arial" panose="020B0604020202020204" pitchFamily="34" charset="0"/>
              </a:rPr>
              <a:t>face‑centered orthorhombic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I+tetragonal</a:t>
            </a:r>
            <a:r>
              <a:rPr lang="en-US" sz="1800" dirty="0">
                <a:latin typeface="Arial" panose="020B0604020202020204" pitchFamily="34" charset="0"/>
                <a:cs typeface="Arial" panose="020B0604020202020204" pitchFamily="34" charset="0"/>
              </a:rPr>
              <a:t> → </a:t>
            </a:r>
            <a:r>
              <a:rPr lang="en-US" sz="1800" b="1" dirty="0">
                <a:latin typeface="Arial" panose="020B0604020202020204" pitchFamily="34" charset="0"/>
                <a:cs typeface="Arial" panose="020B0604020202020204" pitchFamily="34" charset="0"/>
              </a:rPr>
              <a:t>body‑centered tetragonal</a:t>
            </a:r>
            <a:r>
              <a:rPr lang="en-US" sz="1800" dirty="0">
                <a:latin typeface="Arial" panose="020B0604020202020204" pitchFamily="34" charset="0"/>
                <a:cs typeface="Arial" panose="020B0604020202020204" pitchFamily="34" charset="0"/>
              </a:rPr>
              <a:t>; R → </a:t>
            </a:r>
            <a:r>
              <a:rPr lang="en-US" sz="1800" b="1" dirty="0">
                <a:latin typeface="Arial" panose="020B0604020202020204" pitchFamily="34" charset="0"/>
                <a:cs typeface="Arial" panose="020B0604020202020204" pitchFamily="34" charset="0"/>
              </a:rPr>
              <a:t>rhombohedral</a:t>
            </a:r>
            <a:r>
              <a:rPr lang="en-US" sz="1800" dirty="0">
                <a:latin typeface="Arial" panose="020B0604020202020204" pitchFamily="34" charset="0"/>
                <a:cs typeface="Arial" panose="020B0604020202020204" pitchFamily="34" charset="0"/>
              </a:rPr>
              <a:t> (trigonal); trigonal symbols starting with P use the </a:t>
            </a:r>
            <a:r>
              <a:rPr lang="en-US" sz="1800" b="1" dirty="0">
                <a:latin typeface="Arial" panose="020B0604020202020204" pitchFamily="34" charset="0"/>
                <a:cs typeface="Arial" panose="020B0604020202020204" pitchFamily="34" charset="0"/>
              </a:rPr>
              <a:t>hexagonal primitive</a:t>
            </a:r>
            <a:r>
              <a:rPr lang="en-US" sz="1800" dirty="0">
                <a:latin typeface="Arial" panose="020B0604020202020204" pitchFamily="34" charset="0"/>
                <a:cs typeface="Arial" panose="020B0604020202020204" pitchFamily="34" charset="0"/>
              </a:rPr>
              <a:t> Bravais lattice. (The hexagonal family contains both trigonal and hexagonal crystal systems.)</a:t>
            </a:r>
          </a:p>
          <a:p>
            <a:r>
              <a:rPr lang="en-US" sz="1800" b="1" dirty="0">
                <a:latin typeface="Arial" panose="020B0604020202020204" pitchFamily="34" charset="0"/>
                <a:cs typeface="Arial" panose="020B0604020202020204" pitchFamily="34" charset="0"/>
              </a:rPr>
              <a:t>Derive the point group from the space group by removing translations.</a:t>
            </a:r>
            <a:endParaRPr lang="en-US" sz="1800" dirty="0">
              <a:latin typeface="Arial" panose="020B0604020202020204" pitchFamily="34" charset="0"/>
              <a:cs typeface="Arial" panose="020B0604020202020204" pitchFamily="34" charset="0"/>
            </a:endParaRPr>
          </a:p>
          <a:p>
            <a:pPr lvl="1"/>
            <a:r>
              <a:rPr lang="en-US" sz="1800" b="1" dirty="0">
                <a:latin typeface="Arial" panose="020B0604020202020204" pitchFamily="34" charset="0"/>
                <a:cs typeface="Arial" panose="020B0604020202020204" pitchFamily="34" charset="0"/>
              </a:rPr>
              <a:t>Replace screw axes by pure rotations</a:t>
            </a:r>
            <a:r>
              <a:rPr lang="en-US" sz="1800" dirty="0">
                <a:latin typeface="Arial" panose="020B0604020202020204" pitchFamily="34" charset="0"/>
                <a:cs typeface="Arial" panose="020B0604020202020204" pitchFamily="34" charset="0"/>
              </a:rPr>
              <a:t> (e.g., 2₁ → 2, 3₁/3₂ → 3, 4₁/4₂/4₃ → 4, 6₁…6₅ → 6).</a:t>
            </a:r>
          </a:p>
          <a:p>
            <a:pPr lvl="1"/>
            <a:r>
              <a:rPr lang="en-US" sz="1800" b="1" dirty="0">
                <a:latin typeface="Arial" panose="020B0604020202020204" pitchFamily="34" charset="0"/>
                <a:cs typeface="Arial" panose="020B0604020202020204" pitchFamily="34" charset="0"/>
              </a:rPr>
              <a:t>Replace glide planes by mirrors</a:t>
            </a:r>
            <a:r>
              <a:rPr lang="en-US" sz="1800" dirty="0">
                <a:latin typeface="Arial" panose="020B0604020202020204" pitchFamily="34" charset="0"/>
                <a:cs typeface="Arial" panose="020B0604020202020204" pitchFamily="34" charset="0"/>
              </a:rPr>
              <a:t> (a, b, c, n, d, e → m).</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The result is the </a:t>
            </a:r>
            <a:r>
              <a:rPr lang="en-US" sz="1800" b="1" dirty="0">
                <a:latin typeface="Arial" panose="020B0604020202020204" pitchFamily="34" charset="0"/>
                <a:cs typeface="Arial" panose="020B0604020202020204" pitchFamily="34" charset="0"/>
              </a:rPr>
              <a:t>point‑group HM symbol</a:t>
            </a:r>
            <a:r>
              <a:rPr lang="en-US" sz="1800" dirty="0">
                <a:latin typeface="Arial" panose="020B0604020202020204" pitchFamily="34" charset="0"/>
                <a:cs typeface="Arial" panose="020B0604020202020204" pitchFamily="34" charset="0"/>
              </a:rPr>
              <a:t> (possibly with orientation details like 312 vs 321, both belonging to point group </a:t>
            </a:r>
            <a:r>
              <a:rPr lang="en-US" sz="1800" b="1" dirty="0">
                <a:latin typeface="Arial" panose="020B0604020202020204" pitchFamily="34" charset="0"/>
                <a:cs typeface="Arial" panose="020B0604020202020204" pitchFamily="34" charset="0"/>
              </a:rPr>
              <a:t>32</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2"/>
              </a:rPr>
              <a:t>CCP4</a:t>
            </a:r>
            <a:r>
              <a:rPr lang="en-US" sz="1800" dirty="0">
                <a:latin typeface="Arial" panose="020B0604020202020204" pitchFamily="34" charset="0"/>
                <a:cs typeface="Arial" panose="020B0604020202020204" pitchFamily="34" charset="0"/>
                <a:hlinkClick r:id="rId3"/>
              </a:rPr>
              <a:t>Wikipedia</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46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ANNOT_time_0063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ANNOT_time_0072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5_time_0079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AC9F0B-23E6-AD13-82D6-7DF0BC5C1016}"/>
              </a:ext>
            </a:extLst>
          </p:cNvPr>
          <p:cNvSpPr txBox="1"/>
          <p:nvPr/>
        </p:nvSpPr>
        <p:spPr>
          <a:xfrm>
            <a:off x="557213" y="58847"/>
            <a:ext cx="11229975" cy="6463308"/>
          </a:xfrm>
          <a:prstGeom prst="rect">
            <a:avLst/>
          </a:prstGeom>
          <a:noFill/>
        </p:spPr>
        <p:txBody>
          <a:bodyPr wrap="square">
            <a:spAutoFit/>
          </a:bodyPr>
          <a:lstStyle/>
          <a:p>
            <a:r>
              <a:rPr lang="en-US" b="1" dirty="0"/>
              <a:t>Summary - Representing Crystal Structures (Example: </a:t>
            </a:r>
            <a:r>
              <a:rPr lang="en-US" b="1" dirty="0" err="1"/>
              <a:t>CaF</a:t>
            </a:r>
            <a:r>
              <a:rPr lang="en-US" b="1" dirty="0"/>
              <a:t>₂)</a:t>
            </a:r>
          </a:p>
          <a:p>
            <a:endParaRPr lang="en-US" b="1" dirty="0"/>
          </a:p>
          <a:p>
            <a:r>
              <a:rPr lang="en-US" b="1" dirty="0"/>
              <a:t>Why compact representations?</a:t>
            </a:r>
            <a:endParaRPr lang="en-US" dirty="0"/>
          </a:p>
          <a:p>
            <a:r>
              <a:rPr lang="en-US" dirty="0"/>
              <a:t>Unit cells can contain many atoms → instead of listing all positions, we use:</a:t>
            </a:r>
          </a:p>
          <a:p>
            <a:r>
              <a:rPr lang="en-US" dirty="0"/>
              <a:t>Space group symmetry</a:t>
            </a:r>
          </a:p>
          <a:p>
            <a:r>
              <a:rPr lang="en-US" dirty="0"/>
              <a:t>Unit cell dimensions</a:t>
            </a:r>
          </a:p>
          <a:p>
            <a:r>
              <a:rPr lang="en-US" dirty="0"/>
              <a:t>Wyckoff positions + fractional coordinates of unique atoms</a:t>
            </a:r>
          </a:p>
          <a:p>
            <a:endParaRPr lang="en-US" dirty="0"/>
          </a:p>
          <a:p>
            <a:r>
              <a:rPr lang="en-US" b="1" dirty="0"/>
              <a:t>Case study: Calcium Fluoride (</a:t>
            </a:r>
            <a:r>
              <a:rPr lang="en-US" b="1" dirty="0" err="1"/>
              <a:t>CaF</a:t>
            </a:r>
            <a:r>
              <a:rPr lang="en-US" b="1" dirty="0"/>
              <a:t>₂)</a:t>
            </a:r>
            <a:endParaRPr lang="en-US" dirty="0"/>
          </a:p>
          <a:p>
            <a:r>
              <a:rPr lang="en-US" dirty="0"/>
              <a:t>Space group: </a:t>
            </a:r>
            <a:r>
              <a:rPr lang="en-US" b="1" dirty="0"/>
              <a:t>Fm-3m (#225)</a:t>
            </a:r>
            <a:r>
              <a:rPr lang="en-US" dirty="0"/>
              <a:t>, cubic, a = 5.46 </a:t>
            </a:r>
            <a:r>
              <a:rPr lang="en-US" dirty="0" err="1"/>
              <a:t>Å</a:t>
            </a:r>
            <a:endParaRPr lang="en-US" dirty="0"/>
          </a:p>
          <a:p>
            <a:r>
              <a:rPr lang="en-US" dirty="0"/>
              <a:t>Atoms: Ca at Wyckoff 4a (0,0,0), F at 8c (¼,¼,¼)</a:t>
            </a:r>
          </a:p>
          <a:p>
            <a:r>
              <a:rPr lang="en-US" dirty="0"/>
              <a:t>Multiplicities &amp; centering operations generate all atoms in unit cell</a:t>
            </a:r>
          </a:p>
          <a:p>
            <a:r>
              <a:rPr lang="en-US" dirty="0"/>
              <a:t>Coordination: Ca in cubic (octahedral) environment; F in tetrahedral environment</a:t>
            </a:r>
          </a:p>
          <a:p>
            <a:endParaRPr lang="en-US" dirty="0"/>
          </a:p>
          <a:p>
            <a:r>
              <a:rPr lang="en-US" b="1" dirty="0"/>
              <a:t>Density calculation</a:t>
            </a:r>
            <a:endParaRPr lang="en-US" dirty="0"/>
          </a:p>
          <a:p>
            <a:r>
              <a:rPr lang="en-US" dirty="0"/>
              <a:t>4 </a:t>
            </a:r>
            <a:r>
              <a:rPr lang="en-US" dirty="0" err="1"/>
              <a:t>CaF</a:t>
            </a:r>
            <a:r>
              <a:rPr lang="en-US" dirty="0"/>
              <a:t>₂ units per cell → 4 Ca + 8 F = 312.32 amu</a:t>
            </a:r>
          </a:p>
          <a:p>
            <a:r>
              <a:rPr lang="en-US" dirty="0"/>
              <a:t>Converted mass: 5.19 × 10⁻²² g</a:t>
            </a:r>
          </a:p>
          <a:p>
            <a:r>
              <a:rPr lang="en-US" dirty="0"/>
              <a:t>Cell volume: (5.46 × 10⁻⁸ cm)³ = 1.63 × 10⁻²² cm³</a:t>
            </a:r>
          </a:p>
          <a:p>
            <a:r>
              <a:rPr lang="en-US" dirty="0"/>
              <a:t>Density = </a:t>
            </a:r>
            <a:r>
              <a:rPr lang="en-US" b="1" dirty="0"/>
              <a:t>3.19 g/cm³</a:t>
            </a:r>
            <a:r>
              <a:rPr lang="en-US" dirty="0"/>
              <a:t> (reasonable for a mineral solid)</a:t>
            </a:r>
          </a:p>
          <a:p>
            <a:endParaRPr lang="en-US" dirty="0"/>
          </a:p>
          <a:p>
            <a:r>
              <a:rPr lang="en-US" b="1" dirty="0"/>
              <a:t>Tools</a:t>
            </a:r>
            <a:endParaRPr lang="en-US" dirty="0"/>
          </a:p>
          <a:p>
            <a:r>
              <a:rPr lang="en-US" dirty="0"/>
              <a:t>Visualization/drawing: </a:t>
            </a:r>
            <a:r>
              <a:rPr lang="en-US" b="1" dirty="0"/>
              <a:t>VESTA (free)</a:t>
            </a:r>
            <a:r>
              <a:rPr lang="en-US" dirty="0"/>
              <a:t>, </a:t>
            </a:r>
            <a:r>
              <a:rPr lang="en-US" dirty="0" err="1"/>
              <a:t>CrystalMaker</a:t>
            </a:r>
            <a:r>
              <a:rPr lang="en-US" dirty="0"/>
              <a:t>, Diamond</a:t>
            </a:r>
          </a:p>
          <a:p>
            <a:r>
              <a:rPr lang="en-US" dirty="0"/>
              <a:t>Useful for measuring distances/angles &amp; building polyhedral views</a:t>
            </a:r>
          </a:p>
        </p:txBody>
      </p:sp>
    </p:spTree>
    <p:extLst>
      <p:ext uri="{BB962C8B-B14F-4D97-AF65-F5344CB8AC3E}">
        <p14:creationId xmlns:p14="http://schemas.microsoft.com/office/powerpoint/2010/main" val="156415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F98714-FAA6-9A89-B763-AB3EA437ACD1}"/>
              </a:ext>
            </a:extLst>
          </p:cNvPr>
          <p:cNvSpPr txBox="1"/>
          <p:nvPr/>
        </p:nvSpPr>
        <p:spPr>
          <a:xfrm>
            <a:off x="471487" y="474345"/>
            <a:ext cx="11058525" cy="5632311"/>
          </a:xfrm>
          <a:prstGeom prst="rect">
            <a:avLst/>
          </a:prstGeom>
          <a:noFill/>
        </p:spPr>
        <p:txBody>
          <a:bodyPr wrap="square">
            <a:spAutoFit/>
          </a:bodyPr>
          <a:lstStyle/>
          <a:p>
            <a:r>
              <a:rPr lang="en-US" b="1" dirty="0"/>
              <a:t>Learning Objectives</a:t>
            </a:r>
          </a:p>
          <a:p>
            <a:br>
              <a:rPr lang="en-US" dirty="0"/>
            </a:br>
            <a:endParaRPr lang="en-US" dirty="0"/>
          </a:p>
          <a:p>
            <a:r>
              <a:rPr lang="en-US" dirty="0"/>
              <a:t>By the end of this lecture, you should be able to:</a:t>
            </a:r>
          </a:p>
          <a:p>
            <a:endParaRPr lang="en-US" dirty="0"/>
          </a:p>
          <a:p>
            <a:r>
              <a:rPr lang="en-US" b="1" dirty="0"/>
              <a:t>Classify extended solids</a:t>
            </a:r>
            <a:r>
              <a:rPr lang="en-US" dirty="0"/>
              <a:t> into metallic, ionic, and covalent types, based on bonding and structural features.</a:t>
            </a:r>
          </a:p>
          <a:p>
            <a:endParaRPr lang="en-US" dirty="0"/>
          </a:p>
          <a:p>
            <a:r>
              <a:rPr lang="en-US" b="1" dirty="0"/>
              <a:t>Explain packing in metallic solids</a:t>
            </a:r>
            <a:r>
              <a:rPr lang="en-US" dirty="0"/>
              <a:t>, including two-dimensional hexagonal packing and its extension into three dimensions.</a:t>
            </a:r>
          </a:p>
          <a:p>
            <a:endParaRPr lang="en-US" dirty="0"/>
          </a:p>
          <a:p>
            <a:r>
              <a:rPr lang="en-US" b="1" dirty="0"/>
              <a:t>Differentiate close-packed structures</a:t>
            </a:r>
            <a:r>
              <a:rPr lang="en-US" dirty="0"/>
              <a:t>: hexagonal close-packed (HCP) vs cubic close-packed (FCC), including stacking sequences (ABAB vs ABCABC).</a:t>
            </a:r>
          </a:p>
          <a:p>
            <a:endParaRPr lang="en-US" dirty="0"/>
          </a:p>
          <a:p>
            <a:r>
              <a:rPr lang="en-US" b="1" dirty="0"/>
              <a:t>Describe metallic unit cells</a:t>
            </a:r>
            <a:r>
              <a:rPr lang="en-US" dirty="0"/>
              <a:t> (FCC, BCC, primitive cubic) and compare their coordination numbers and packing efficiencies.</a:t>
            </a:r>
          </a:p>
          <a:p>
            <a:endParaRPr lang="en-US" dirty="0"/>
          </a:p>
          <a:p>
            <a:r>
              <a:rPr lang="en-US" b="1" dirty="0"/>
              <a:t>Recognize periodic trends</a:t>
            </a:r>
            <a:r>
              <a:rPr lang="en-US" dirty="0"/>
              <a:t> in metallic crystal structures and their relation to bonding and band filling.</a:t>
            </a:r>
          </a:p>
          <a:p>
            <a:endParaRPr lang="en-US" dirty="0"/>
          </a:p>
          <a:p>
            <a:r>
              <a:rPr lang="en-US" b="1" dirty="0"/>
              <a:t>Identify variations and intermetallic structures</a:t>
            </a:r>
            <a:r>
              <a:rPr lang="en-US" dirty="0"/>
              <a:t>, such as alternative stacking sequences (e.g., ABAC), ordered compounds (</a:t>
            </a:r>
            <a:r>
              <a:rPr lang="en-US" dirty="0" err="1"/>
              <a:t>CsCl</a:t>
            </a:r>
            <a:r>
              <a:rPr lang="en-US" dirty="0"/>
              <a:t>, </a:t>
            </a:r>
            <a:r>
              <a:rPr lang="en-US" dirty="0" err="1"/>
              <a:t>Cu₃Au</a:t>
            </a:r>
            <a:r>
              <a:rPr lang="en-US" dirty="0"/>
              <a:t>), and high-coordination examples (e.g., </a:t>
            </a:r>
            <a:r>
              <a:rPr lang="en-US" dirty="0" err="1"/>
              <a:t>SmCo</a:t>
            </a:r>
            <a:r>
              <a:rPr lang="en-US" dirty="0"/>
              <a:t>₅).</a:t>
            </a:r>
          </a:p>
        </p:txBody>
      </p:sp>
    </p:spTree>
    <p:extLst>
      <p:ext uri="{BB962C8B-B14F-4D97-AF65-F5344CB8AC3E}">
        <p14:creationId xmlns:p14="http://schemas.microsoft.com/office/powerpoint/2010/main" val="208986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0B0FDC-29D1-F6F3-85F1-4891F8A98A5F}"/>
              </a:ext>
            </a:extLst>
          </p:cNvPr>
          <p:cNvPicPr>
            <a:picLocks noChangeAspect="1"/>
          </p:cNvPicPr>
          <p:nvPr/>
        </p:nvPicPr>
        <p:blipFill>
          <a:blip r:embed="rId3"/>
          <a:stretch>
            <a:fillRect/>
          </a:stretch>
        </p:blipFill>
        <p:spPr>
          <a:xfrm>
            <a:off x="2209800" y="305197"/>
            <a:ext cx="7772400" cy="6247606"/>
          </a:xfrm>
          <a:prstGeom prst="rect">
            <a:avLst/>
          </a:prstGeom>
        </p:spPr>
      </p:pic>
    </p:spTree>
    <p:extLst>
      <p:ext uri="{BB962C8B-B14F-4D97-AF65-F5344CB8AC3E}">
        <p14:creationId xmlns:p14="http://schemas.microsoft.com/office/powerpoint/2010/main" val="1746124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5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23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time_0026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28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5C1A03-5268-2DE0-34E7-9F37DA98DD70}"/>
              </a:ext>
            </a:extLst>
          </p:cNvPr>
          <p:cNvPicPr>
            <a:picLocks noChangeAspect="1"/>
          </p:cNvPicPr>
          <p:nvPr/>
        </p:nvPicPr>
        <p:blipFill>
          <a:blip r:embed="rId2"/>
          <a:stretch>
            <a:fillRect/>
          </a:stretch>
        </p:blipFill>
        <p:spPr>
          <a:xfrm>
            <a:off x="439928" y="884682"/>
            <a:ext cx="10742676" cy="5088636"/>
          </a:xfrm>
          <a:prstGeom prst="rect">
            <a:avLst/>
          </a:prstGeom>
        </p:spPr>
      </p:pic>
      <p:sp>
        <p:nvSpPr>
          <p:cNvPr id="5" name="Rectangle 4">
            <a:extLst>
              <a:ext uri="{FF2B5EF4-FFF2-40B4-BE49-F238E27FC236}">
                <a16:creationId xmlns:a16="http://schemas.microsoft.com/office/drawing/2014/main" id="{4AA176BF-AF0F-7E86-CD8D-6E8BB4C183EC}"/>
              </a:ext>
            </a:extLst>
          </p:cNvPr>
          <p:cNvSpPr/>
          <p:nvPr/>
        </p:nvSpPr>
        <p:spPr>
          <a:xfrm>
            <a:off x="7059168" y="5120640"/>
            <a:ext cx="1408176" cy="8526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38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33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38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45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57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080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80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92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48BF31-00CC-9D69-2A34-A70DFD88D21F}"/>
              </a:ext>
            </a:extLst>
          </p:cNvPr>
          <p:cNvSpPr txBox="1"/>
          <p:nvPr/>
        </p:nvSpPr>
        <p:spPr>
          <a:xfrm>
            <a:off x="281354" y="335845"/>
            <a:ext cx="11629292" cy="618630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Summary: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Extended (non-molecular) solids can be classified as </a:t>
            </a:r>
            <a:r>
              <a:rPr lang="en-US" b="1" dirty="0">
                <a:latin typeface="Arial" panose="020B0604020202020204" pitchFamily="34" charset="0"/>
                <a:cs typeface="Arial" panose="020B0604020202020204" pitchFamily="34" charset="0"/>
              </a:rPr>
              <a:t>metallic, ionic, or covalent</a:t>
            </a:r>
            <a:r>
              <a:rPr lang="en-US" dirty="0">
                <a:latin typeface="Arial" panose="020B0604020202020204" pitchFamily="34" charset="0"/>
                <a:cs typeface="Arial" panose="020B0604020202020204" pitchFamily="34" charset="0"/>
              </a:rPr>
              <a:t> based on bonding and structural features.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Metallic solids</a:t>
            </a:r>
            <a:r>
              <a:rPr lang="en-US" dirty="0">
                <a:latin typeface="Arial" panose="020B0604020202020204" pitchFamily="34" charset="0"/>
                <a:cs typeface="Arial" panose="020B0604020202020204" pitchFamily="34" charset="0"/>
              </a:rPr>
              <a:t> favor close packing due to delocalized electrons, leading to dense structures like </a:t>
            </a:r>
            <a:r>
              <a:rPr lang="en-US" b="1" dirty="0">
                <a:latin typeface="Arial" panose="020B0604020202020204" pitchFamily="34" charset="0"/>
                <a:cs typeface="Arial" panose="020B0604020202020204" pitchFamily="34" charset="0"/>
              </a:rPr>
              <a:t>HCP (ABAB)</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FCC/CCP (ABCABC)</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Unit cells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HCP: 2 atoms, 12 neighbors, 74% packing.</a:t>
            </a:r>
          </a:p>
          <a:p>
            <a:r>
              <a:rPr lang="en-US" dirty="0">
                <a:latin typeface="Arial" panose="020B0604020202020204" pitchFamily="34" charset="0"/>
                <a:cs typeface="Arial" panose="020B0604020202020204" pitchFamily="34" charset="0"/>
              </a:rPr>
              <a:t>FCC: atoms on corners + faces, 12 neighbors, 74% packing.</a:t>
            </a:r>
          </a:p>
          <a:p>
            <a:r>
              <a:rPr lang="en-US" dirty="0">
                <a:latin typeface="Arial" panose="020B0604020202020204" pitchFamily="34" charset="0"/>
                <a:cs typeface="Arial" panose="020B0604020202020204" pitchFamily="34" charset="0"/>
              </a:rPr>
              <a:t>BCC: body atom + corners, 8 neighbors, lower packing.</a:t>
            </a:r>
          </a:p>
          <a:p>
            <a:r>
              <a:rPr lang="en-US" dirty="0">
                <a:latin typeface="Arial" panose="020B0604020202020204" pitchFamily="34" charset="0"/>
                <a:cs typeface="Arial" panose="020B0604020202020204" pitchFamily="34" charset="0"/>
              </a:rPr>
              <a:t>Primitive cubic: corners only, 6 neighbors, lowest packing.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Stacking variations</a:t>
            </a:r>
            <a:r>
              <a:rPr lang="en-US" dirty="0">
                <a:latin typeface="Arial" panose="020B0604020202020204" pitchFamily="34" charset="0"/>
                <a:cs typeface="Arial" panose="020B0604020202020204" pitchFamily="34" charset="0"/>
              </a:rPr>
              <a:t> (e.g., ABAC) exist in rare-earth and other metals; described with </a:t>
            </a:r>
            <a:r>
              <a:rPr lang="en-US" dirty="0" err="1">
                <a:latin typeface="Arial" panose="020B0604020202020204" pitchFamily="34" charset="0"/>
                <a:cs typeface="Arial" panose="020B0604020202020204" pitchFamily="34" charset="0"/>
              </a:rPr>
              <a:t>Ramstell</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Jagodinsky</a:t>
            </a:r>
            <a:r>
              <a:rPr lang="en-US" dirty="0">
                <a:latin typeface="Arial" panose="020B0604020202020204" pitchFamily="34" charset="0"/>
                <a:cs typeface="Arial" panose="020B0604020202020204" pitchFamily="34" charset="0"/>
              </a:rPr>
              <a:t>–Y-</a:t>
            </a:r>
            <a:r>
              <a:rPr lang="en-US" dirty="0" err="1">
                <a:latin typeface="Arial" panose="020B0604020202020204" pitchFamily="34" charset="0"/>
                <a:cs typeface="Arial" panose="020B0604020202020204" pitchFamily="34" charset="0"/>
              </a:rPr>
              <a:t>Coff</a:t>
            </a:r>
            <a:r>
              <a:rPr lang="en-US" dirty="0">
                <a:latin typeface="Arial" panose="020B0604020202020204" pitchFamily="34" charset="0"/>
                <a:cs typeface="Arial" panose="020B0604020202020204" pitchFamily="34" charset="0"/>
              </a:rPr>
              <a:t> notation.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Ordered </a:t>
            </a:r>
            <a:r>
              <a:rPr lang="en-US" b="1" dirty="0" err="1">
                <a:latin typeface="Arial" panose="020B0604020202020204" pitchFamily="34" charset="0"/>
                <a:cs typeface="Arial" panose="020B0604020202020204" pitchFamily="34" charset="0"/>
              </a:rPr>
              <a:t>intermetallics</a:t>
            </a:r>
            <a:r>
              <a:rPr lang="en-US" dirty="0">
                <a:latin typeface="Arial" panose="020B0604020202020204" pitchFamily="34" charset="0"/>
                <a:cs typeface="Arial" panose="020B0604020202020204" pitchFamily="34" charset="0"/>
              </a:rPr>
              <a:t> (e.g., </a:t>
            </a:r>
            <a:r>
              <a:rPr lang="en-US" dirty="0" err="1">
                <a:latin typeface="Arial" panose="020B0604020202020204" pitchFamily="34" charset="0"/>
                <a:cs typeface="Arial" panose="020B0604020202020204" pitchFamily="34" charset="0"/>
              </a:rPr>
              <a:t>CsCl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Cu₃Au</a:t>
            </a:r>
            <a:r>
              <a:rPr lang="en-US" dirty="0">
                <a:latin typeface="Arial" panose="020B0604020202020204" pitchFamily="34" charset="0"/>
                <a:cs typeface="Arial" panose="020B0604020202020204" pitchFamily="34" charset="0"/>
              </a:rPr>
              <a:t>) arise when different atoms occupy lattice sites, reducing symmetry.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Some complex structures, such as </a:t>
            </a:r>
            <a:r>
              <a:rPr lang="en-US" b="1" dirty="0" err="1">
                <a:latin typeface="Arial" panose="020B0604020202020204" pitchFamily="34" charset="0"/>
                <a:cs typeface="Arial" panose="020B0604020202020204" pitchFamily="34" charset="0"/>
              </a:rPr>
              <a:t>SmCo</a:t>
            </a:r>
            <a:r>
              <a:rPr lang="en-US" b="1" dirty="0">
                <a:latin typeface="Arial" panose="020B0604020202020204" pitchFamily="34" charset="0"/>
                <a:cs typeface="Arial" panose="020B0604020202020204" pitchFamily="34" charset="0"/>
              </a:rPr>
              <a:t>₅</a:t>
            </a:r>
            <a:r>
              <a:rPr lang="en-US" dirty="0">
                <a:latin typeface="Arial" panose="020B0604020202020204" pitchFamily="34" charset="0"/>
                <a:cs typeface="Arial" panose="020B0604020202020204" pitchFamily="34" charset="0"/>
              </a:rPr>
              <a:t>, exhibit unusually high coordination (CN = 18).</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Choice of metallic structure is influenced by </a:t>
            </a:r>
            <a:r>
              <a:rPr lang="en-US" b="1" dirty="0">
                <a:latin typeface="Arial" panose="020B0604020202020204" pitchFamily="34" charset="0"/>
                <a:cs typeface="Arial" panose="020B0604020202020204" pitchFamily="34" charset="0"/>
              </a:rPr>
              <a:t>band structure and bonding</a:t>
            </a:r>
            <a:r>
              <a:rPr lang="en-US" dirty="0">
                <a:latin typeface="Arial" panose="020B0604020202020204" pitchFamily="34" charset="0"/>
                <a:cs typeface="Arial" panose="020B0604020202020204" pitchFamily="34" charset="0"/>
              </a:rPr>
              <a:t>, not just packing efficiency.</a:t>
            </a:r>
          </a:p>
        </p:txBody>
      </p:sp>
    </p:spTree>
    <p:extLst>
      <p:ext uri="{BB962C8B-B14F-4D97-AF65-F5344CB8AC3E}">
        <p14:creationId xmlns:p14="http://schemas.microsoft.com/office/powerpoint/2010/main" val="2521065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0D57F9-283B-F57B-4AE7-509B1600D01A}"/>
              </a:ext>
            </a:extLst>
          </p:cNvPr>
          <p:cNvPicPr>
            <a:picLocks noChangeAspect="1"/>
          </p:cNvPicPr>
          <p:nvPr/>
        </p:nvPicPr>
        <p:blipFill>
          <a:blip r:embed="rId3"/>
          <a:stretch>
            <a:fillRect/>
          </a:stretch>
        </p:blipFill>
        <p:spPr>
          <a:xfrm>
            <a:off x="1277112" y="9143"/>
            <a:ext cx="8909304" cy="6673697"/>
          </a:xfrm>
          <a:prstGeom prst="rect">
            <a:avLst/>
          </a:prstGeom>
        </p:spPr>
      </p:pic>
    </p:spTree>
    <p:extLst>
      <p:ext uri="{BB962C8B-B14F-4D97-AF65-F5344CB8AC3E}">
        <p14:creationId xmlns:p14="http://schemas.microsoft.com/office/powerpoint/2010/main" val="25067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23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36.50s.jpg"/>
          <p:cNvPicPr>
            <a:picLocks noChangeAspect="1"/>
          </p:cNvPicPr>
          <p:nvPr/>
        </p:nvPicPr>
        <p:blipFill>
          <a:blip r:embed="rId3"/>
          <a:stretch>
            <a:fillRect/>
          </a:stretch>
        </p:blipFill>
        <p:spPr>
          <a:xfrm>
            <a:off x="0" y="0"/>
            <a:ext cx="12191695" cy="6858000"/>
          </a:xfrm>
          <a:prstGeom prst="rect">
            <a:avLst/>
          </a:prstGeom>
        </p:spPr>
      </p:pic>
      <p:sp>
        <p:nvSpPr>
          <p:cNvPr id="3" name="TextBox 2">
            <a:extLst>
              <a:ext uri="{FF2B5EF4-FFF2-40B4-BE49-F238E27FC236}">
                <a16:creationId xmlns:a16="http://schemas.microsoft.com/office/drawing/2014/main" id="{A6DD283C-E95B-A935-B4B8-AA8EAFBB0AB9}"/>
              </a:ext>
            </a:extLst>
          </p:cNvPr>
          <p:cNvSpPr txBox="1"/>
          <p:nvPr/>
        </p:nvSpPr>
        <p:spPr>
          <a:xfrm>
            <a:off x="10201275" y="3400424"/>
            <a:ext cx="1243013" cy="369332"/>
          </a:xfrm>
          <a:prstGeom prst="rect">
            <a:avLst/>
          </a:prstGeom>
          <a:noFill/>
          <a:ln>
            <a:solidFill>
              <a:srgbClr val="FF0000"/>
            </a:solidFill>
          </a:ln>
        </p:spPr>
        <p:txBody>
          <a:bodyPr wrap="square" rtlCol="0">
            <a:spAutoFit/>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DB0376-E154-859B-DF7D-81061CF150DC}"/>
              </a:ext>
            </a:extLst>
          </p:cNvPr>
          <p:cNvPicPr>
            <a:picLocks noChangeAspect="1"/>
          </p:cNvPicPr>
          <p:nvPr/>
        </p:nvPicPr>
        <p:blipFill>
          <a:blip r:embed="rId3"/>
          <a:stretch>
            <a:fillRect/>
          </a:stretch>
        </p:blipFill>
        <p:spPr>
          <a:xfrm>
            <a:off x="1981200" y="204148"/>
            <a:ext cx="8377306" cy="6294623"/>
          </a:xfrm>
          <a:prstGeom prst="rect">
            <a:avLst/>
          </a:prstGeom>
        </p:spPr>
      </p:pic>
    </p:spTree>
    <p:extLst>
      <p:ext uri="{BB962C8B-B14F-4D97-AF65-F5344CB8AC3E}">
        <p14:creationId xmlns:p14="http://schemas.microsoft.com/office/powerpoint/2010/main" val="680266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76BB6-32BA-27BD-14F1-2298B6AD4292}"/>
              </a:ext>
            </a:extLst>
          </p:cNvPr>
          <p:cNvPicPr>
            <a:picLocks noChangeAspect="1"/>
          </p:cNvPicPr>
          <p:nvPr/>
        </p:nvPicPr>
        <p:blipFill>
          <a:blip r:embed="rId3"/>
          <a:stretch>
            <a:fillRect/>
          </a:stretch>
        </p:blipFill>
        <p:spPr>
          <a:xfrm>
            <a:off x="2013856" y="116029"/>
            <a:ext cx="8328127" cy="6306541"/>
          </a:xfrm>
          <a:prstGeom prst="rect">
            <a:avLst/>
          </a:prstGeom>
        </p:spPr>
      </p:pic>
    </p:spTree>
    <p:extLst>
      <p:ext uri="{BB962C8B-B14F-4D97-AF65-F5344CB8AC3E}">
        <p14:creationId xmlns:p14="http://schemas.microsoft.com/office/powerpoint/2010/main" val="1762886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1FB70-7786-7DE6-FB4D-961879B2E919}"/>
              </a:ext>
            </a:extLst>
          </p:cNvPr>
          <p:cNvPicPr>
            <a:picLocks noChangeAspect="1"/>
          </p:cNvPicPr>
          <p:nvPr/>
        </p:nvPicPr>
        <p:blipFill>
          <a:blip r:embed="rId3"/>
          <a:stretch>
            <a:fillRect/>
          </a:stretch>
        </p:blipFill>
        <p:spPr>
          <a:xfrm>
            <a:off x="1654628" y="0"/>
            <a:ext cx="8937172" cy="6704650"/>
          </a:xfrm>
          <a:prstGeom prst="rect">
            <a:avLst/>
          </a:prstGeom>
        </p:spPr>
      </p:pic>
    </p:spTree>
    <p:extLst>
      <p:ext uri="{BB962C8B-B14F-4D97-AF65-F5344CB8AC3E}">
        <p14:creationId xmlns:p14="http://schemas.microsoft.com/office/powerpoint/2010/main" val="565184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BA5CA-0E82-3098-A4AB-5FB2E047452B}"/>
              </a:ext>
            </a:extLst>
          </p:cNvPr>
          <p:cNvPicPr>
            <a:picLocks noChangeAspect="1"/>
          </p:cNvPicPr>
          <p:nvPr/>
        </p:nvPicPr>
        <p:blipFill>
          <a:blip r:embed="rId3"/>
          <a:stretch>
            <a:fillRect/>
          </a:stretch>
        </p:blipFill>
        <p:spPr>
          <a:xfrm>
            <a:off x="1491343" y="-1"/>
            <a:ext cx="8847114" cy="6651171"/>
          </a:xfrm>
          <a:prstGeom prst="rect">
            <a:avLst/>
          </a:prstGeom>
        </p:spPr>
      </p:pic>
    </p:spTree>
    <p:extLst>
      <p:ext uri="{BB962C8B-B14F-4D97-AF65-F5344CB8AC3E}">
        <p14:creationId xmlns:p14="http://schemas.microsoft.com/office/powerpoint/2010/main" val="3551730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36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37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53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53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73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77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844DAA-84CF-CC94-1511-B70C3F94594F}"/>
              </a:ext>
            </a:extLst>
          </p:cNvPr>
          <p:cNvPicPr>
            <a:picLocks noChangeAspect="1"/>
          </p:cNvPicPr>
          <p:nvPr/>
        </p:nvPicPr>
        <p:blipFill>
          <a:blip r:embed="rId3"/>
          <a:stretch>
            <a:fillRect/>
          </a:stretch>
        </p:blipFill>
        <p:spPr>
          <a:xfrm>
            <a:off x="496745" y="2781205"/>
            <a:ext cx="10512651" cy="3098734"/>
          </a:xfrm>
          <a:prstGeom prst="rect">
            <a:avLst/>
          </a:prstGeom>
        </p:spPr>
      </p:pic>
      <p:sp>
        <p:nvSpPr>
          <p:cNvPr id="4" name="TextBox 3">
            <a:extLst>
              <a:ext uri="{FF2B5EF4-FFF2-40B4-BE49-F238E27FC236}">
                <a16:creationId xmlns:a16="http://schemas.microsoft.com/office/drawing/2014/main" id="{EF621D40-6B15-10D7-5434-A6FAFA21CC78}"/>
              </a:ext>
            </a:extLst>
          </p:cNvPr>
          <p:cNvSpPr txBox="1"/>
          <p:nvPr/>
        </p:nvSpPr>
        <p:spPr>
          <a:xfrm>
            <a:off x="496745" y="1985983"/>
            <a:ext cx="10763434" cy="369332"/>
          </a:xfrm>
          <a:prstGeom prst="rect">
            <a:avLst/>
          </a:prstGeom>
          <a:noFill/>
        </p:spPr>
        <p:txBody>
          <a:bodyPr wrap="square">
            <a:spAutoFit/>
          </a:bodyPr>
          <a:lstStyle/>
          <a:p>
            <a:r>
              <a:rPr lang="en-US" dirty="0"/>
              <a:t>https://</a:t>
            </a:r>
            <a:r>
              <a:rPr lang="en-US" dirty="0" err="1"/>
              <a:t>onlinelibrary.wiley.com</a:t>
            </a:r>
            <a:r>
              <a:rPr lang="en-US" dirty="0"/>
              <a:t>/</a:t>
            </a:r>
            <a:r>
              <a:rPr lang="en-US" dirty="0" err="1"/>
              <a:t>iucr</a:t>
            </a:r>
            <a:r>
              <a:rPr lang="en-US" dirty="0"/>
              <a:t>/</a:t>
            </a:r>
            <a:r>
              <a:rPr lang="en-US" dirty="0" err="1"/>
              <a:t>itc</a:t>
            </a:r>
            <a:r>
              <a:rPr lang="en-US" dirty="0"/>
              <a:t>/</a:t>
            </a:r>
            <a:r>
              <a:rPr lang="en-US" dirty="0" err="1"/>
              <a:t>doi</a:t>
            </a:r>
            <a:r>
              <a:rPr lang="en-US" dirty="0"/>
              <a:t>/10.1107/97809553602060000928</a:t>
            </a:r>
          </a:p>
        </p:txBody>
      </p:sp>
      <p:pic>
        <p:nvPicPr>
          <p:cNvPr id="5" name="Picture 4">
            <a:extLst>
              <a:ext uri="{FF2B5EF4-FFF2-40B4-BE49-F238E27FC236}">
                <a16:creationId xmlns:a16="http://schemas.microsoft.com/office/drawing/2014/main" id="{9C8949C5-8B2C-AE7C-3C77-CF62F8C4B4B5}"/>
              </a:ext>
            </a:extLst>
          </p:cNvPr>
          <p:cNvPicPr>
            <a:picLocks noChangeAspect="1"/>
          </p:cNvPicPr>
          <p:nvPr/>
        </p:nvPicPr>
        <p:blipFill>
          <a:blip r:embed="rId4"/>
          <a:stretch>
            <a:fillRect/>
          </a:stretch>
        </p:blipFill>
        <p:spPr>
          <a:xfrm>
            <a:off x="496745" y="553838"/>
            <a:ext cx="6438900" cy="812800"/>
          </a:xfrm>
          <a:prstGeom prst="rect">
            <a:avLst/>
          </a:prstGeom>
        </p:spPr>
      </p:pic>
    </p:spTree>
    <p:extLst>
      <p:ext uri="{BB962C8B-B14F-4D97-AF65-F5344CB8AC3E}">
        <p14:creationId xmlns:p14="http://schemas.microsoft.com/office/powerpoint/2010/main" val="3028856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088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7_time_0094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01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6_time_010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39C3B-BAA2-8446-2037-74640F7373DA}"/>
              </a:ext>
            </a:extLst>
          </p:cNvPr>
          <p:cNvPicPr>
            <a:picLocks noChangeAspect="1"/>
          </p:cNvPicPr>
          <p:nvPr/>
        </p:nvPicPr>
        <p:blipFill>
          <a:blip r:embed="rId2"/>
          <a:stretch>
            <a:fillRect/>
          </a:stretch>
        </p:blipFill>
        <p:spPr>
          <a:xfrm>
            <a:off x="0" y="907754"/>
            <a:ext cx="12260132" cy="4531755"/>
          </a:xfrm>
          <a:prstGeom prst="rect">
            <a:avLst/>
          </a:prstGeom>
        </p:spPr>
      </p:pic>
    </p:spTree>
    <p:extLst>
      <p:ext uri="{BB962C8B-B14F-4D97-AF65-F5344CB8AC3E}">
        <p14:creationId xmlns:p14="http://schemas.microsoft.com/office/powerpoint/2010/main" val="2551019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0CD516-7732-3BC4-53F1-B412552F394B}"/>
              </a:ext>
            </a:extLst>
          </p:cNvPr>
          <p:cNvPicPr>
            <a:picLocks noChangeAspect="1"/>
          </p:cNvPicPr>
          <p:nvPr/>
        </p:nvPicPr>
        <p:blipFill>
          <a:blip r:embed="rId2"/>
          <a:stretch>
            <a:fillRect/>
          </a:stretch>
        </p:blipFill>
        <p:spPr>
          <a:xfrm>
            <a:off x="263768" y="1746212"/>
            <a:ext cx="11138529" cy="3411939"/>
          </a:xfrm>
          <a:prstGeom prst="rect">
            <a:avLst/>
          </a:prstGeom>
        </p:spPr>
      </p:pic>
      <p:pic>
        <p:nvPicPr>
          <p:cNvPr id="3" name="Picture 2">
            <a:extLst>
              <a:ext uri="{FF2B5EF4-FFF2-40B4-BE49-F238E27FC236}">
                <a16:creationId xmlns:a16="http://schemas.microsoft.com/office/drawing/2014/main" id="{9D22A595-9273-37D7-1106-A99A140519A1}"/>
              </a:ext>
            </a:extLst>
          </p:cNvPr>
          <p:cNvPicPr>
            <a:picLocks noChangeAspect="1"/>
          </p:cNvPicPr>
          <p:nvPr/>
        </p:nvPicPr>
        <p:blipFill>
          <a:blip r:embed="rId3"/>
          <a:stretch>
            <a:fillRect/>
          </a:stretch>
        </p:blipFill>
        <p:spPr>
          <a:xfrm>
            <a:off x="897942" y="5158151"/>
            <a:ext cx="10504355" cy="767861"/>
          </a:xfrm>
          <a:prstGeom prst="rect">
            <a:avLst/>
          </a:prstGeom>
        </p:spPr>
      </p:pic>
      <p:sp>
        <p:nvSpPr>
          <p:cNvPr id="5" name="TextBox 4">
            <a:extLst>
              <a:ext uri="{FF2B5EF4-FFF2-40B4-BE49-F238E27FC236}">
                <a16:creationId xmlns:a16="http://schemas.microsoft.com/office/drawing/2014/main" id="{B1F984D7-8C88-4DB0-34FE-227959FC37B1}"/>
              </a:ext>
            </a:extLst>
          </p:cNvPr>
          <p:cNvSpPr txBox="1"/>
          <p:nvPr/>
        </p:nvSpPr>
        <p:spPr>
          <a:xfrm>
            <a:off x="263768" y="470323"/>
            <a:ext cx="84875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23767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F13098-80B1-45DE-7E22-F097D5E5A21B}"/>
              </a:ext>
            </a:extLst>
          </p:cNvPr>
          <p:cNvPicPr>
            <a:picLocks noChangeAspect="1"/>
          </p:cNvPicPr>
          <p:nvPr/>
        </p:nvPicPr>
        <p:blipFill>
          <a:blip r:embed="rId3"/>
          <a:stretch>
            <a:fillRect/>
          </a:stretch>
        </p:blipFill>
        <p:spPr>
          <a:xfrm>
            <a:off x="218160" y="416116"/>
            <a:ext cx="11763785" cy="4882393"/>
          </a:xfrm>
          <a:prstGeom prst="rect">
            <a:avLst/>
          </a:prstGeom>
        </p:spPr>
      </p:pic>
      <p:sp>
        <p:nvSpPr>
          <p:cNvPr id="8" name="TextBox 7">
            <a:extLst>
              <a:ext uri="{FF2B5EF4-FFF2-40B4-BE49-F238E27FC236}">
                <a16:creationId xmlns:a16="http://schemas.microsoft.com/office/drawing/2014/main" id="{1C7B30CE-07A1-5F2D-BB89-065874E3707C}"/>
              </a:ext>
            </a:extLst>
          </p:cNvPr>
          <p:cNvSpPr txBox="1"/>
          <p:nvPr/>
        </p:nvSpPr>
        <p:spPr>
          <a:xfrm>
            <a:off x="218160" y="1703547"/>
            <a:ext cx="4163992" cy="2585323"/>
          </a:xfrm>
          <a:prstGeom prst="rect">
            <a:avLst/>
          </a:prstGeom>
          <a:noFill/>
        </p:spPr>
        <p:txBody>
          <a:bodyPr wrap="square">
            <a:spAutoFit/>
          </a:bodyPr>
          <a:lstStyle/>
          <a:p>
            <a:pPr>
              <a:buFont typeface="Arial" panose="020B0604020202020204" pitchFamily="34" charset="0"/>
              <a:buChar char="•"/>
            </a:pPr>
            <a:r>
              <a:rPr lang="en-US" b="1" dirty="0"/>
              <a:t>“6”</a:t>
            </a:r>
            <a:r>
              <a:rPr lang="en-US" dirty="0"/>
              <a:t> = sixfold rotation axis along the </a:t>
            </a:r>
            <a:r>
              <a:rPr lang="en-US" i="1" dirty="0"/>
              <a:t>c</a:t>
            </a:r>
            <a:r>
              <a:rPr lang="en-US" dirty="0"/>
              <a:t>-axis (the hexagonal axis).</a:t>
            </a:r>
          </a:p>
          <a:p>
            <a:pPr>
              <a:buFont typeface="Arial" panose="020B0604020202020204" pitchFamily="34" charset="0"/>
              <a:buChar char="•"/>
            </a:pPr>
            <a:endParaRPr lang="en-US" dirty="0"/>
          </a:p>
          <a:p>
            <a:pPr>
              <a:buFont typeface="Arial" panose="020B0604020202020204" pitchFamily="34" charset="0"/>
              <a:buChar char="•"/>
            </a:pPr>
            <a:r>
              <a:rPr lang="en-US" b="1" dirty="0"/>
              <a:t>“/m”</a:t>
            </a:r>
            <a:r>
              <a:rPr lang="en-US" dirty="0"/>
              <a:t> = a mirror plane perpendicular to the sixfold axis (i.e., a </a:t>
            </a:r>
            <a:r>
              <a:rPr lang="en-US" i="1" dirty="0"/>
              <a:t>horizontal</a:t>
            </a:r>
            <a:r>
              <a:rPr lang="en-US" dirty="0"/>
              <a:t> mirror plane at c = 0).</a:t>
            </a:r>
          </a:p>
          <a:p>
            <a:pPr>
              <a:buFont typeface="Arial" panose="020B0604020202020204" pitchFamily="34" charset="0"/>
              <a:buChar char="•"/>
            </a:pPr>
            <a:endParaRPr lang="en-US" dirty="0"/>
          </a:p>
          <a:p>
            <a:pPr>
              <a:buFont typeface="Arial" panose="020B0604020202020204" pitchFamily="34" charset="0"/>
              <a:buChar char="•"/>
            </a:pPr>
            <a:r>
              <a:rPr lang="en-US" b="1" dirty="0"/>
              <a:t>“mm”</a:t>
            </a:r>
            <a:r>
              <a:rPr lang="en-US" dirty="0"/>
              <a:t> = mirror planes parallel to the </a:t>
            </a:r>
            <a:r>
              <a:rPr lang="en-US" i="1" dirty="0"/>
              <a:t>c</a:t>
            </a:r>
            <a:r>
              <a:rPr lang="en-US" dirty="0"/>
              <a:t>-axis:</a:t>
            </a:r>
          </a:p>
        </p:txBody>
      </p:sp>
      <p:sp>
        <p:nvSpPr>
          <p:cNvPr id="10" name="TextBox 9">
            <a:extLst>
              <a:ext uri="{FF2B5EF4-FFF2-40B4-BE49-F238E27FC236}">
                <a16:creationId xmlns:a16="http://schemas.microsoft.com/office/drawing/2014/main" id="{D58CA684-4F3B-BD7B-39C6-62FBD262E598}"/>
              </a:ext>
            </a:extLst>
          </p:cNvPr>
          <p:cNvSpPr txBox="1"/>
          <p:nvPr/>
        </p:nvSpPr>
        <p:spPr>
          <a:xfrm>
            <a:off x="8226538" y="1559491"/>
            <a:ext cx="3504235" cy="3416320"/>
          </a:xfrm>
          <a:prstGeom prst="rect">
            <a:avLst/>
          </a:prstGeom>
          <a:noFill/>
        </p:spPr>
        <p:txBody>
          <a:bodyPr wrap="square">
            <a:spAutoFit/>
          </a:bodyPr>
          <a:lstStyle/>
          <a:p>
            <a:pPr>
              <a:buFont typeface="Arial" panose="020B0604020202020204" pitchFamily="34" charset="0"/>
              <a:buChar char="•"/>
            </a:pPr>
            <a:r>
              <a:rPr lang="en-US" dirty="0"/>
              <a:t>One </a:t>
            </a:r>
            <a:r>
              <a:rPr lang="en-US" b="1" dirty="0"/>
              <a:t>6-fold rotation axis</a:t>
            </a:r>
            <a:r>
              <a:rPr lang="en-US" dirty="0"/>
              <a:t> along </a:t>
            </a:r>
            <a:r>
              <a:rPr lang="en-US" i="1" dirty="0"/>
              <a:t>c</a:t>
            </a:r>
          </a:p>
          <a:p>
            <a:pPr>
              <a:buFont typeface="Arial" panose="020B0604020202020204" pitchFamily="34" charset="0"/>
              <a:buChar char="•"/>
            </a:pPr>
            <a:endParaRPr lang="en-US" dirty="0"/>
          </a:p>
          <a:p>
            <a:pPr>
              <a:buFont typeface="Arial" panose="020B0604020202020204" pitchFamily="34" charset="0"/>
              <a:buChar char="•"/>
            </a:pPr>
            <a:r>
              <a:rPr lang="en-US" b="1" dirty="0"/>
              <a:t>Six 2-fold axes</a:t>
            </a:r>
            <a:r>
              <a:rPr lang="en-US" dirty="0"/>
              <a:t> perpendicular to </a:t>
            </a:r>
            <a:r>
              <a:rPr lang="en-US" i="1" dirty="0"/>
              <a:t>c</a:t>
            </a:r>
            <a:r>
              <a:rPr lang="en-US" dirty="0"/>
              <a:t> (in the basal plane)</a:t>
            </a:r>
          </a:p>
          <a:p>
            <a:pPr>
              <a:buFont typeface="Arial" panose="020B0604020202020204" pitchFamily="34" charset="0"/>
              <a:buChar char="•"/>
            </a:pPr>
            <a:endParaRPr lang="en-US" dirty="0"/>
          </a:p>
          <a:p>
            <a:pPr>
              <a:buFont typeface="Arial" panose="020B0604020202020204" pitchFamily="34" charset="0"/>
              <a:buChar char="•"/>
            </a:pPr>
            <a:r>
              <a:rPr lang="en-US" b="1" dirty="0"/>
              <a:t>Horizontal mirror</a:t>
            </a:r>
            <a:r>
              <a:rPr lang="en-US" dirty="0"/>
              <a:t> plane perpendicular to </a:t>
            </a:r>
            <a:r>
              <a:rPr lang="en-US" i="1" dirty="0"/>
              <a:t>c</a:t>
            </a:r>
          </a:p>
          <a:p>
            <a:pPr>
              <a:buFont typeface="Arial" panose="020B0604020202020204" pitchFamily="34" charset="0"/>
              <a:buChar char="•"/>
            </a:pPr>
            <a:endParaRPr lang="en-US" dirty="0"/>
          </a:p>
          <a:p>
            <a:pPr>
              <a:buFont typeface="Arial" panose="020B0604020202020204" pitchFamily="34" charset="0"/>
              <a:buChar char="•"/>
            </a:pPr>
            <a:r>
              <a:rPr lang="en-US" b="1" dirty="0"/>
              <a:t>Six vertical mirror planes</a:t>
            </a:r>
            <a:r>
              <a:rPr lang="en-US" dirty="0"/>
              <a:t> containing </a:t>
            </a:r>
            <a:r>
              <a:rPr lang="en-US" i="1" dirty="0"/>
              <a:t>c</a:t>
            </a:r>
          </a:p>
          <a:p>
            <a:pPr>
              <a:buFont typeface="Arial" panose="020B0604020202020204" pitchFamily="34" charset="0"/>
              <a:buChar char="•"/>
            </a:pPr>
            <a:endParaRPr lang="en-US" dirty="0"/>
          </a:p>
          <a:p>
            <a:pPr>
              <a:buFont typeface="Arial" panose="020B0604020202020204" pitchFamily="34" charset="0"/>
              <a:buChar char="•"/>
            </a:pPr>
            <a:r>
              <a:rPr lang="en-US" b="1" dirty="0"/>
              <a:t>Inversion center</a:t>
            </a:r>
            <a:r>
              <a:rPr lang="en-US" dirty="0"/>
              <a:t> at the origin</a:t>
            </a:r>
          </a:p>
        </p:txBody>
      </p:sp>
    </p:spTree>
    <p:extLst>
      <p:ext uri="{BB962C8B-B14F-4D97-AF65-F5344CB8AC3E}">
        <p14:creationId xmlns:p14="http://schemas.microsoft.com/office/powerpoint/2010/main" val="333798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114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4_ANNOT_time_0121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1E36-FB19-5175-B772-6F1852D1D298}"/>
              </a:ext>
            </a:extLst>
          </p:cNvPr>
          <p:cNvSpPr>
            <a:spLocks noGrp="1"/>
          </p:cNvSpPr>
          <p:nvPr>
            <p:ph type="ctrTitle"/>
          </p:nvPr>
        </p:nvSpPr>
        <p:spPr>
          <a:xfrm>
            <a:off x="725758" y="331361"/>
            <a:ext cx="10740483" cy="1470025"/>
          </a:xfrm>
        </p:spPr>
        <p:txBody>
          <a:bodyPr>
            <a:normAutofit fontScale="90000"/>
          </a:bodyPr>
          <a:lstStyle/>
          <a:p>
            <a:r>
              <a:rPr lang="en-US" dirty="0"/>
              <a:t>How do we represent Crystal Structures? </a:t>
            </a:r>
          </a:p>
        </p:txBody>
      </p:sp>
      <p:sp>
        <p:nvSpPr>
          <p:cNvPr id="3" name="Subtitle 2">
            <a:extLst>
              <a:ext uri="{FF2B5EF4-FFF2-40B4-BE49-F238E27FC236}">
                <a16:creationId xmlns:a16="http://schemas.microsoft.com/office/drawing/2014/main" id="{5819E505-5927-5603-00A6-55212E63ECD6}"/>
              </a:ext>
            </a:extLst>
          </p:cNvPr>
          <p:cNvSpPr>
            <a:spLocks noGrp="1"/>
          </p:cNvSpPr>
          <p:nvPr>
            <p:ph type="subTitle" idx="1"/>
          </p:nvPr>
        </p:nvSpPr>
        <p:spPr>
          <a:xfrm>
            <a:off x="529682" y="2399370"/>
            <a:ext cx="11132634" cy="3376961"/>
          </a:xfrm>
        </p:spPr>
        <p:txBody>
          <a:bodyPr>
            <a:normAutofit/>
          </a:bodyPr>
          <a:lstStyle/>
          <a:p>
            <a:pPr marL="457200" indent="-457200" algn="l">
              <a:buFont typeface="Arial" panose="020B0604020202020204" pitchFamily="34" charset="0"/>
              <a:buChar char="•"/>
            </a:pPr>
            <a:r>
              <a:rPr lang="en-US" dirty="0">
                <a:solidFill>
                  <a:schemeClr val="tx1"/>
                </a:solidFill>
              </a:rPr>
              <a:t>Sometimes there are hundreds of atoms per unit cell</a:t>
            </a:r>
          </a:p>
          <a:p>
            <a:pPr marL="457200" indent="-457200" algn="l">
              <a:buFont typeface="Arial" panose="020B0604020202020204" pitchFamily="34" charset="0"/>
              <a:buChar char="•"/>
            </a:pPr>
            <a:r>
              <a:rPr lang="en-US" dirty="0">
                <a:solidFill>
                  <a:schemeClr val="tx1"/>
                </a:solidFill>
              </a:rPr>
              <a:t>We don’t want to draw them all out</a:t>
            </a:r>
          </a:p>
          <a:p>
            <a:pPr marL="457200" indent="-457200" algn="l">
              <a:buFont typeface="Arial" panose="020B0604020202020204" pitchFamily="34" charset="0"/>
              <a:buChar char="•"/>
            </a:pPr>
            <a:r>
              <a:rPr lang="en-US" dirty="0">
                <a:solidFill>
                  <a:schemeClr val="tx1"/>
                </a:solidFill>
              </a:rPr>
              <a:t>How do we represent the crystal structures more compactly?</a:t>
            </a:r>
          </a:p>
          <a:p>
            <a:pPr marL="457200" indent="-457200" algn="l">
              <a:buFont typeface="Arial" panose="020B0604020202020204" pitchFamily="34" charset="0"/>
              <a:buChar char="•"/>
            </a:pPr>
            <a:r>
              <a:rPr lang="en-US" dirty="0">
                <a:solidFill>
                  <a:schemeClr val="tx1"/>
                </a:solidFill>
              </a:rPr>
              <a:t>How can we use software to better visualize crystal structures?  </a:t>
            </a:r>
          </a:p>
        </p:txBody>
      </p:sp>
    </p:spTree>
    <p:extLst>
      <p:ext uri="{BB962C8B-B14F-4D97-AF65-F5344CB8AC3E}">
        <p14:creationId xmlns:p14="http://schemas.microsoft.com/office/powerpoint/2010/main" val="573002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1453</TotalTime>
  <Words>5405</Words>
  <Application>Microsoft Macintosh PowerPoint</Application>
  <PresentationFormat>Widescreen</PresentationFormat>
  <Paragraphs>246</Paragraphs>
  <Slides>55</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Aptos</vt:lpstr>
      <vt:lpstr>Aptos Display</vt:lpstr>
      <vt:lpstr>Arial</vt:lpstr>
      <vt:lpstr>Office Theme</vt:lpstr>
      <vt:lpstr>PowerPoint Presentation</vt:lpstr>
      <vt:lpstr>For problem 1.6: </vt:lpstr>
      <vt:lpstr>PowerPoint Presentation</vt:lpstr>
      <vt:lpstr>PowerPoint Presentation</vt:lpstr>
      <vt:lpstr>PowerPoint Presentation</vt:lpstr>
      <vt:lpstr>PowerPoint Presentation</vt:lpstr>
      <vt:lpstr>PowerPoint Presentation</vt:lpstr>
      <vt:lpstr>PowerPoint Presentation</vt:lpstr>
      <vt:lpstr>How do we represent Crystal Structures? </vt:lpstr>
      <vt:lpstr>Learning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Wiley, Ph.D.</dc:creator>
  <cp:lastModifiedBy>Benjamin Wiley, Ph.D.</cp:lastModifiedBy>
  <cp:revision>12</cp:revision>
  <dcterms:created xsi:type="dcterms:W3CDTF">2025-09-04T14:28:22Z</dcterms:created>
  <dcterms:modified xsi:type="dcterms:W3CDTF">2025-09-09T01:24:39Z</dcterms:modified>
</cp:coreProperties>
</file>