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351" r:id="rId2"/>
    <p:sldId id="505" r:id="rId3"/>
    <p:sldId id="348" r:id="rId4"/>
    <p:sldId id="349" r:id="rId5"/>
    <p:sldId id="294" r:id="rId6"/>
    <p:sldId id="490" r:id="rId7"/>
    <p:sldId id="491" r:id="rId8"/>
    <p:sldId id="306" r:id="rId9"/>
    <p:sldId id="256" r:id="rId10"/>
    <p:sldId id="493" r:id="rId11"/>
    <p:sldId id="258" r:id="rId12"/>
    <p:sldId id="261" r:id="rId13"/>
    <p:sldId id="263" r:id="rId14"/>
    <p:sldId id="266" r:id="rId15"/>
    <p:sldId id="267" r:id="rId16"/>
    <p:sldId id="269" r:id="rId17"/>
    <p:sldId id="271" r:id="rId18"/>
    <p:sldId id="273" r:id="rId19"/>
    <p:sldId id="277" r:id="rId20"/>
    <p:sldId id="279" r:id="rId21"/>
    <p:sldId id="281" r:id="rId22"/>
    <p:sldId id="494" r:id="rId23"/>
    <p:sldId id="495" r:id="rId24"/>
    <p:sldId id="286" r:id="rId25"/>
    <p:sldId id="496" r:id="rId26"/>
    <p:sldId id="300" r:id="rId27"/>
    <p:sldId id="305" r:id="rId28"/>
    <p:sldId id="492" r:id="rId29"/>
    <p:sldId id="497" r:id="rId30"/>
    <p:sldId id="292" r:id="rId31"/>
    <p:sldId id="498" r:id="rId32"/>
    <p:sldId id="499" r:id="rId33"/>
    <p:sldId id="264" r:id="rId34"/>
    <p:sldId id="265" r:id="rId35"/>
    <p:sldId id="500" r:id="rId36"/>
    <p:sldId id="268" r:id="rId37"/>
    <p:sldId id="501" r:id="rId38"/>
    <p:sldId id="270" r:id="rId39"/>
    <p:sldId id="272" r:id="rId40"/>
    <p:sldId id="502" r:id="rId41"/>
    <p:sldId id="275" r:id="rId42"/>
    <p:sldId id="276" r:id="rId43"/>
    <p:sldId id="503" r:id="rId44"/>
    <p:sldId id="282" r:id="rId45"/>
    <p:sldId id="290" r:id="rId46"/>
    <p:sldId id="283" r:id="rId47"/>
    <p:sldId id="504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71"/>
    <p:restoredTop sz="81120"/>
  </p:normalViewPr>
  <p:slideViewPr>
    <p:cSldViewPr snapToGrid="0" snapToObjects="1">
      <p:cViewPr varScale="1">
        <p:scale>
          <a:sx n="82" d="100"/>
          <a:sy n="82" d="100"/>
        </p:scale>
        <p:origin x="101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57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38A36-7233-5A42-A383-EC490427AAEE}" type="datetimeFigureOut">
              <a:rPr lang="en-US" smtClean="0"/>
              <a:t>9/4/25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286E8-B893-A84E-BFC3-CBF89DF69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3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both symbols the “mm” means </a:t>
            </a:r>
            <a:r>
              <a:rPr lang="en-US" b="1" dirty="0"/>
              <a:t>mirror planes that contain the rotation axis. 4mm (C4v)</a:t>
            </a:r>
            <a:r>
              <a:rPr lang="en-US" dirty="0"/>
              <a:t> = one 4-fold rotation axis with </a:t>
            </a:r>
            <a:r>
              <a:rPr lang="en-US" b="1" dirty="0"/>
              <a:t>four vertical mirror planes</a:t>
            </a:r>
            <a:r>
              <a:rPr lang="en-US" dirty="0"/>
              <a:t> in two perpendicular families (along axes and along diagonals). </a:t>
            </a:r>
            <a:r>
              <a:rPr lang="en-US" b="1" dirty="0"/>
              <a:t>6mm (C6v)</a:t>
            </a:r>
            <a:r>
              <a:rPr lang="en-US" dirty="0"/>
              <a:t> = one 6-fold rotation axis with </a:t>
            </a:r>
            <a:r>
              <a:rPr lang="en-US" b="1" dirty="0"/>
              <a:t>six vertical mirror planes</a:t>
            </a:r>
            <a:r>
              <a:rPr lang="en-US" dirty="0"/>
              <a:t> in two alternating families (through hexagon axes and bisectors). Both are </a:t>
            </a:r>
            <a:r>
              <a:rPr lang="en-US" b="1" dirty="0"/>
              <a:t>non-centrosymmetric and polar</a:t>
            </a:r>
            <a:r>
              <a:rPr lang="en-US" dirty="0"/>
              <a:t> along the principal axis.  </a:t>
            </a:r>
            <a:r>
              <a:rPr lang="en-US" b="1" dirty="0"/>
              <a:t>“mm” literally means “two mutually perpendicular mirror planes that both contain the principal axis.”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286E8-B893-A84E-BFC3-CBF89DF696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04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I41/a: tetragonal crystal system; body‑centered tetragonal Bravais lattice; point group 4/m (C4h); </a:t>
            </a:r>
            <a:r>
              <a:rPr lang="en-US" dirty="0" err="1"/>
              <a:t>nonsymmorphic</a:t>
            </a:r>
            <a:r>
              <a:rPr lang="en-US" dirty="0"/>
              <a:t> space group.</a:t>
            </a:r>
          </a:p>
          <a:p>
            <a:r>
              <a:rPr lang="en-US" dirty="0"/>
              <a:t>For Fd3̅m: cubic crystal system; face‑centered cubic Bravais lattice; point group m3m (Oh); </a:t>
            </a:r>
            <a:r>
              <a:rPr lang="en-US" dirty="0" err="1"/>
              <a:t>nonsymmorphic</a:t>
            </a:r>
            <a:r>
              <a:rPr lang="en-US" dirty="0"/>
              <a:t> space group; method recap—identify centering, read the principal axis and screws, note perpendicular mirrors/glides, and remove translations to recover the underlying point group.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286E8-B893-A84E-BFC3-CBF89DF6969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6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4mm (C4v)</a:t>
            </a:r>
            <a:r>
              <a:rPr lang="en-US" dirty="0"/>
              <a:t> = one 4-fold rotation axis with </a:t>
            </a:r>
            <a:r>
              <a:rPr lang="en-US" b="1" dirty="0"/>
              <a:t>four vertical mirror planes</a:t>
            </a:r>
            <a:r>
              <a:rPr lang="en-US" dirty="0"/>
              <a:t> in two perpendicular families (along axes and along diagonals).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286E8-B893-A84E-BFC3-CBF89DF696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6mm (C6v)</a:t>
            </a:r>
            <a:r>
              <a:rPr lang="en-US" dirty="0"/>
              <a:t> = one 6-fold rotation axis with </a:t>
            </a:r>
            <a:r>
              <a:rPr lang="en-US" b="1" dirty="0"/>
              <a:t>six vertical mirror planes</a:t>
            </a:r>
            <a:r>
              <a:rPr lang="en-US" dirty="0"/>
              <a:t> in two alternating families (through hexagon axes and bisectors)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286E8-B893-A84E-BFC3-CBF89DF696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5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1. Identity (E):</a:t>
            </a:r>
            <a:r>
              <a:rPr lang="en-US" dirty="0"/>
              <a:t> Does nothing; every object has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Inversion (</a:t>
            </a:r>
            <a:r>
              <a:rPr lang="en-US" b="1" dirty="0" err="1"/>
              <a:t>i</a:t>
            </a:r>
            <a:r>
              <a:rPr lang="en-US" b="1" dirty="0"/>
              <a:t>):</a:t>
            </a:r>
            <a:r>
              <a:rPr lang="en-US" dirty="0"/>
              <a:t> Maps (x, y, z) to (−x, −y, −z) through a center.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Mirror plane (m):</a:t>
            </a:r>
            <a:r>
              <a:rPr lang="en-US" dirty="0"/>
              <a:t> Reflects across a plane.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Proper rotation axis (N):</a:t>
            </a:r>
            <a:r>
              <a:rPr lang="en-US" dirty="0"/>
              <a:t> Rotation by 360°/N about an axis; repeat N times to return to start.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Rotoinversion</a:t>
            </a:r>
            <a:r>
              <a:rPr lang="en-US" b="1" dirty="0"/>
              <a:t> axis (N̅):</a:t>
            </a:r>
            <a:r>
              <a:rPr lang="en-US" dirty="0"/>
              <a:t> Rotate by 360°/N, then invert through a point.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 Because only these rotational symmetries are compatible with translational periodicity. Rotations like 5-fold or 8-fold cannot fill three-dimensional space without leaving gaps or overlaps, so they are forbidden in periodic lattices.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40101-E595-CD46-AE49-CED39AC552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43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NewRomanPSMT"/>
              </a:rPr>
              <a:t>The symbol direction refers to the corner of a cube, hence [111] [−111] [1−11] [11−1] [−1−11] [−11−1] [1−1−1] [−1−1−1] or likewise with overbars replacing minuses.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312E-CD2C-7D4B-8A6F-47B53A79FC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94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286E8-B893-A84E-BFC3-CBF89DF696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08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C2</a:t>
            </a:r>
            <a:r>
              <a:rPr lang="en-US" dirty="0"/>
              <a:t> is a base-centered monoclinic lattice with a twofold rotation axis (180°) along the b-direction.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C21</a:t>
            </a:r>
            <a:r>
              <a:rPr lang="en-US" dirty="0"/>
              <a:t> looks different at first: it’s supposed to have a 21 screw axis along b (a 180° rotation plus a translation of ½b).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The key is the </a:t>
            </a:r>
            <a:r>
              <a:rPr lang="en-US" b="1" dirty="0"/>
              <a:t>C-centering translation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a C-centered monoclinic cell, every motif is duplicated by the centering translation </a:t>
            </a:r>
            <a:r>
              <a:rPr lang="en-US" b="1" dirty="0"/>
              <a:t>(½a + ½b)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you apply the twofold rotation of C2, you get a rotated motif.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you then apply the centering translation, you generate a partner motif shifted by </a:t>
            </a:r>
            <a:r>
              <a:rPr lang="en-US" b="1" dirty="0"/>
              <a:t>½b</a:t>
            </a:r>
            <a:r>
              <a:rPr lang="en-US" dirty="0"/>
              <a:t>, which is exactly the screw component of a 21 axis.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286E8-B893-A84E-BFC3-CBF89DF696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9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286E8-B893-A84E-BFC3-CBF89DF696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08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286E8-B893-A84E-BFC3-CBF89DF6969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8FA55F-BA4A-742E-CECB-0A64BC90A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69" y="1222981"/>
            <a:ext cx="11643662" cy="3476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32DBF6-B0F8-CEF2-D723-66E67F323A85}"/>
              </a:ext>
            </a:extLst>
          </p:cNvPr>
          <p:cNvSpPr txBox="1"/>
          <p:nvPr/>
        </p:nvSpPr>
        <p:spPr>
          <a:xfrm>
            <a:off x="742122" y="225287"/>
            <a:ext cx="620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last time, I want to clarify what 4mm and 6 mm mean.</a:t>
            </a:r>
          </a:p>
        </p:txBody>
      </p:sp>
    </p:spTree>
    <p:extLst>
      <p:ext uri="{BB962C8B-B14F-4D97-AF65-F5344CB8AC3E}">
        <p14:creationId xmlns:p14="http://schemas.microsoft.com/office/powerpoint/2010/main" val="2699099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3_time_00024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3_time_00118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6_ANNOT_time_00161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8_ANNOT_time_00226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1_ANNOT_time_00267.50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2_ANNOT_time_00316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4_time_00400.50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6_time_00407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8_ANNOT_time_00465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22_time_00496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801A7F-D8F7-8D5D-5ABF-08E4C46D348A}"/>
              </a:ext>
            </a:extLst>
          </p:cNvPr>
          <p:cNvSpPr txBox="1"/>
          <p:nvPr/>
        </p:nvSpPr>
        <p:spPr>
          <a:xfrm>
            <a:off x="2324746" y="805912"/>
            <a:ext cx="7904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to self: If you teach this lecture again you should make it easier for yourself to know which symmetry operations go with what parts of the figure for every figure that you show. </a:t>
            </a:r>
          </a:p>
        </p:txBody>
      </p:sp>
    </p:spTree>
    <p:extLst>
      <p:ext uri="{BB962C8B-B14F-4D97-AF65-F5344CB8AC3E}">
        <p14:creationId xmlns:p14="http://schemas.microsoft.com/office/powerpoint/2010/main" val="751278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24_time_00576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26_time_00587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F1A75C-BDC9-B0CA-AA22-667500FCF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27" y="158305"/>
            <a:ext cx="9968346" cy="654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1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C70487-29D9-F79F-B047-FBA5014B8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72" y="151889"/>
            <a:ext cx="11287307" cy="61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26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A6E62-82C3-9022-7A40-57943E537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1" y="214400"/>
            <a:ext cx="7568866" cy="642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17D732-45AD-4E18-4E13-0162A1F11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013" y="3661698"/>
            <a:ext cx="5166751" cy="1361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5568C0-7698-479E-6800-4F1A1D475683}"/>
              </a:ext>
            </a:extLst>
          </p:cNvPr>
          <p:cNvSpPr txBox="1"/>
          <p:nvPr/>
        </p:nvSpPr>
        <p:spPr>
          <a:xfrm>
            <a:off x="3477490" y="1648691"/>
            <a:ext cx="63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389C5-4F82-DEB8-BA66-3205BCC5DE90}"/>
              </a:ext>
            </a:extLst>
          </p:cNvPr>
          <p:cNvSpPr txBox="1"/>
          <p:nvPr/>
        </p:nvSpPr>
        <p:spPr>
          <a:xfrm>
            <a:off x="1565563" y="3059668"/>
            <a:ext cx="63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25DF7-0C48-11D4-BB93-63B1B8B5D648}"/>
              </a:ext>
            </a:extLst>
          </p:cNvPr>
          <p:cNvSpPr txBox="1"/>
          <p:nvPr/>
        </p:nvSpPr>
        <p:spPr>
          <a:xfrm>
            <a:off x="1399308" y="4157638"/>
            <a:ext cx="63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0CE32-A3F1-703E-6796-7EF562FE0FBF}"/>
              </a:ext>
            </a:extLst>
          </p:cNvPr>
          <p:cNvSpPr txBox="1"/>
          <p:nvPr/>
        </p:nvSpPr>
        <p:spPr>
          <a:xfrm>
            <a:off x="3158835" y="6028002"/>
            <a:ext cx="63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C6E999-F1AD-E832-4515-3959D42DBCFE}"/>
              </a:ext>
            </a:extLst>
          </p:cNvPr>
          <p:cNvSpPr txBox="1"/>
          <p:nvPr/>
        </p:nvSpPr>
        <p:spPr>
          <a:xfrm>
            <a:off x="4613562" y="1506747"/>
            <a:ext cx="63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DB2F99-46B2-188E-A285-6D8AB6C943BB}"/>
              </a:ext>
            </a:extLst>
          </p:cNvPr>
          <p:cNvSpPr txBox="1"/>
          <p:nvPr/>
        </p:nvSpPr>
        <p:spPr>
          <a:xfrm>
            <a:off x="6276107" y="3253448"/>
            <a:ext cx="63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41290A-F8C7-7BCE-948C-E212E7CE3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745" y="0"/>
            <a:ext cx="8987748" cy="674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97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40E29F-8239-4A36-F251-BE087B610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255" y="-1"/>
            <a:ext cx="7739599" cy="6777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CFCF87-E350-FB42-57B7-7C58CA45F7F7}"/>
              </a:ext>
            </a:extLst>
          </p:cNvPr>
          <p:cNvSpPr txBox="1"/>
          <p:nvPr/>
        </p:nvSpPr>
        <p:spPr>
          <a:xfrm>
            <a:off x="512618" y="1745673"/>
            <a:ext cx="98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50_time_01696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66456D-E974-D6C2-C3B1-994628B4B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4579"/>
            <a:ext cx="12069512" cy="37292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0521B4-9553-C7B8-E6A4-6E5EF87A4630}"/>
              </a:ext>
            </a:extLst>
          </p:cNvPr>
          <p:cNvSpPr/>
          <p:nvPr/>
        </p:nvSpPr>
        <p:spPr>
          <a:xfrm>
            <a:off x="0" y="4558145"/>
            <a:ext cx="11928764" cy="20089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21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1_time_00036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979EC6-BA53-C1F9-120C-1D8E9567A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44998"/>
            <a:ext cx="11490423" cy="62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57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3_time_00024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3_time_00173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" y="-314325"/>
            <a:ext cx="1219169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9E20B8-61E1-97F9-D2A7-32DC92C402C5}"/>
              </a:ext>
            </a:extLst>
          </p:cNvPr>
          <p:cNvSpPr txBox="1"/>
          <p:nvPr/>
        </p:nvSpPr>
        <p:spPr>
          <a:xfrm>
            <a:off x="389334" y="4649331"/>
            <a:ext cx="115121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Post</a:t>
            </a:r>
            <a:r>
              <a:rPr lang="en-US" dirty="0"/>
              <a:t> = </a:t>
            </a:r>
            <a:r>
              <a:rPr lang="en-US" i="1" dirty="0"/>
              <a:t>the conventional direction in a crystal along which the principal symmetry element (rotation axis, mirror, or inversion axis) of the crystal system is oriented.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So when the table lists “Post 1, Post 2, Post 3,” it is giving the </a:t>
            </a:r>
            <a:r>
              <a:rPr lang="en-US" b="1" dirty="0"/>
              <a:t>standard orientation of symmetry axes</a:t>
            </a:r>
            <a:r>
              <a:rPr lang="en-US" dirty="0"/>
              <a:t> for that crystal system.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6_time_00232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9_time_00287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0_ANNOT_time_00294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1_ANNOT_time_00299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3_ANNOT_time_00342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4_ANNOT_time_00461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5_time_00512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7_time_00521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E10300-1DEE-4113-9607-CF9F52106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764732"/>
            <a:ext cx="11695740" cy="44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16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8_time_00678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20_time_00686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21_time_00870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24_time_00960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27_time_01036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CE93D8-5901-F618-1813-84DD11BD6494}"/>
              </a:ext>
            </a:extLst>
          </p:cNvPr>
          <p:cNvSpPr/>
          <p:nvPr/>
        </p:nvSpPr>
        <p:spPr>
          <a:xfrm>
            <a:off x="2865120" y="2340864"/>
            <a:ext cx="6937248" cy="1840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27_time_01036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490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28_ANNOT_time_01097.50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31_time_01148.00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FEF10-C253-6354-9399-15D0621D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0337"/>
            <a:ext cx="8229600" cy="1143000"/>
          </a:xfrm>
        </p:spPr>
        <p:txBody>
          <a:bodyPr/>
          <a:lstStyle/>
          <a:p>
            <a:r>
              <a:rPr lang="en-US" dirty="0"/>
              <a:t>Homework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6C3B8-74FA-C4C1-6715-B7515ADF2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235184" cy="4525963"/>
          </a:xfrm>
        </p:spPr>
        <p:txBody>
          <a:bodyPr/>
          <a:lstStyle/>
          <a:p>
            <a:r>
              <a:rPr lang="en-US" dirty="0"/>
              <a:t>List the five fundamental point-symmetry elements and briefly describe what each does.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are only 2-, 3-, 4-, and 6-fold rotations allowed in crystals?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8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02009D-8F62-005D-3658-2F688AF06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70" y="2342055"/>
            <a:ext cx="11212260" cy="8587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C6D45F-35C6-D1CB-FB39-AFF22D7906AF}"/>
              </a:ext>
            </a:extLst>
          </p:cNvPr>
          <p:cNvSpPr txBox="1"/>
          <p:nvPr/>
        </p:nvSpPr>
        <p:spPr>
          <a:xfrm>
            <a:off x="3346704" y="621792"/>
            <a:ext cx="549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Homework Question</a:t>
            </a:r>
          </a:p>
        </p:txBody>
      </p:sp>
    </p:spTree>
    <p:extLst>
      <p:ext uri="{BB962C8B-B14F-4D97-AF65-F5344CB8AC3E}">
        <p14:creationId xmlns:p14="http://schemas.microsoft.com/office/powerpoint/2010/main" val="93981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295B7D-651F-A88F-8ADE-89321CAB7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1"/>
            <a:ext cx="12011892" cy="4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2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FC790F-C04D-22D1-1955-6B340F9E9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748" y="0"/>
            <a:ext cx="8810503" cy="66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1_time_00072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699</Words>
  <Application>Microsoft Macintosh PowerPoint</Application>
  <PresentationFormat>Widescreen</PresentationFormat>
  <Paragraphs>49</Paragraphs>
  <Slides>47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TimesNewRomanPSMT</vt:lpstr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Homework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Benjamin Wiley, Ph.D.</cp:lastModifiedBy>
  <cp:revision>19</cp:revision>
  <cp:lastPrinted>2025-09-03T13:29:57Z</cp:lastPrinted>
  <dcterms:created xsi:type="dcterms:W3CDTF">2013-01-27T09:14:16Z</dcterms:created>
  <dcterms:modified xsi:type="dcterms:W3CDTF">2025-09-04T14:04:38Z</dcterms:modified>
  <cp:category/>
</cp:coreProperties>
</file>