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4"/>
  </p:notesMasterIdLst>
  <p:sldIdLst>
    <p:sldId id="345" r:id="rId2"/>
    <p:sldId id="344" r:id="rId3"/>
    <p:sldId id="351" r:id="rId4"/>
    <p:sldId id="352" r:id="rId5"/>
    <p:sldId id="353" r:id="rId6"/>
    <p:sldId id="346" r:id="rId7"/>
    <p:sldId id="347" r:id="rId8"/>
    <p:sldId id="348" r:id="rId9"/>
    <p:sldId id="349" r:id="rId10"/>
    <p:sldId id="350" r:id="rId11"/>
    <p:sldId id="291" r:id="rId12"/>
    <p:sldId id="284" r:id="rId13"/>
    <p:sldId id="277" r:id="rId14"/>
    <p:sldId id="285" r:id="rId15"/>
    <p:sldId id="286" r:id="rId16"/>
    <p:sldId id="287" r:id="rId17"/>
    <p:sldId id="288" r:id="rId18"/>
    <p:sldId id="289" r:id="rId19"/>
    <p:sldId id="290" r:id="rId20"/>
    <p:sldId id="278" r:id="rId21"/>
    <p:sldId id="279" r:id="rId22"/>
    <p:sldId id="280" r:id="rId23"/>
    <p:sldId id="281" r:id="rId24"/>
    <p:sldId id="282" r:id="rId25"/>
    <p:sldId id="283" r:id="rId26"/>
    <p:sldId id="256" r:id="rId27"/>
    <p:sldId id="260" r:id="rId28"/>
    <p:sldId id="262" r:id="rId29"/>
    <p:sldId id="263" r:id="rId30"/>
    <p:sldId id="264" r:id="rId31"/>
    <p:sldId id="354" r:id="rId32"/>
    <p:sldId id="267" r:id="rId33"/>
    <p:sldId id="268" r:id="rId34"/>
    <p:sldId id="269" r:id="rId35"/>
    <p:sldId id="270" r:id="rId36"/>
    <p:sldId id="271" r:id="rId37"/>
    <p:sldId id="296" r:id="rId38"/>
    <p:sldId id="274" r:id="rId39"/>
    <p:sldId id="294" r:id="rId40"/>
    <p:sldId id="355" r:id="rId41"/>
    <p:sldId id="257" r:id="rId42"/>
    <p:sldId id="258" r:id="rId43"/>
    <p:sldId id="259" r:id="rId44"/>
    <p:sldId id="356" r:id="rId45"/>
    <p:sldId id="261" r:id="rId46"/>
    <p:sldId id="357" r:id="rId47"/>
    <p:sldId id="265" r:id="rId48"/>
    <p:sldId id="358" r:id="rId49"/>
    <p:sldId id="359" r:id="rId50"/>
    <p:sldId id="360" r:id="rId51"/>
    <p:sldId id="272" r:id="rId52"/>
    <p:sldId id="490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55"/>
    <p:restoredTop sz="71250"/>
  </p:normalViewPr>
  <p:slideViewPr>
    <p:cSldViewPr snapToGrid="0" snapToObjects="1">
      <p:cViewPr>
        <p:scale>
          <a:sx n="100" d="100"/>
          <a:sy n="100" d="100"/>
        </p:scale>
        <p:origin x="208" y="-3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CC7F0-F895-BA4E-B8FD-B84B085EDD73}" type="datetimeFigureOut">
              <a:rPr lang="en-US" smtClean="0"/>
              <a:t>9/1/25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40101-E595-CD46-AE49-CED39AC55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66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no distinct “base-centered cubic” Bravais lattice because a base-centered cubic unit cell is </a:t>
            </a:r>
            <a:r>
              <a:rPr lang="en-US" b="1" dirty="0"/>
              <a:t>not the smallest possible primitive description of the lattice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the cubic system, all three lattice vectors must be equal in length and mutually perpendicular.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If you try to add lattice points only to two opposite faces of a cube (making it “base-centered”), those extra points are </a:t>
            </a:r>
            <a:r>
              <a:rPr lang="en-US" b="1" dirty="0"/>
              <a:t>not symmetry-equivalent</a:t>
            </a:r>
            <a:r>
              <a:rPr lang="en-US" dirty="0"/>
              <a:t> to the cube corners under cubic symmetry.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Instead, the array of points you generate can be described more simply as a </a:t>
            </a:r>
            <a:r>
              <a:rPr lang="en-US" b="1" dirty="0"/>
              <a:t>primitive tetragonal lattice</a:t>
            </a:r>
            <a:r>
              <a:rPr lang="en-US" dirty="0"/>
              <a:t> with a smaller unit cell. In other words, the base-centered cubic is just a redundant choice of cell vectors.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529641-4978-1E4E-A61F-318721E4B1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93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imesNewRomanPSMT"/>
              </a:rPr>
              <a:t>Four crystal systems; </a:t>
            </a:r>
            <a:r>
              <a:rPr lang="en-US" sz="1800" i="1" dirty="0">
                <a:effectLst/>
                <a:latin typeface="TimesNewRomanPS"/>
              </a:rPr>
              <a:t>square </a:t>
            </a:r>
            <a:r>
              <a:rPr lang="en-US" sz="1800" dirty="0">
                <a:effectLst/>
                <a:latin typeface="TimesNewRomanPSMT"/>
              </a:rPr>
              <a:t>with minimum symmetry 4 (or maximum 4</a:t>
            </a:r>
            <a:r>
              <a:rPr lang="en-US" sz="1800" i="1" dirty="0">
                <a:effectLst/>
                <a:latin typeface="TimesNewRomanPS"/>
              </a:rPr>
              <a:t>mm</a:t>
            </a:r>
            <a:r>
              <a:rPr lang="en-US" sz="1800" dirty="0">
                <a:effectLst/>
                <a:latin typeface="TimesNewRomanPSMT"/>
              </a:rPr>
              <a:t>), </a:t>
            </a:r>
            <a:r>
              <a:rPr lang="en-US" sz="1800" i="1" dirty="0">
                <a:effectLst/>
                <a:latin typeface="TimesNewRomanPS"/>
              </a:rPr>
              <a:t>hexagonal </a:t>
            </a:r>
            <a:r>
              <a:rPr lang="en-US" sz="1800" dirty="0">
                <a:effectLst/>
                <a:latin typeface="TimesNewRomanPSMT"/>
              </a:rPr>
              <a:t>with minimum symmetry 3 (maximum 6</a:t>
            </a:r>
            <a:r>
              <a:rPr lang="en-US" sz="1800" i="1" dirty="0">
                <a:effectLst/>
                <a:latin typeface="TimesNewRomanPS"/>
              </a:rPr>
              <a:t>mm</a:t>
            </a:r>
            <a:r>
              <a:rPr lang="en-US" sz="1800" dirty="0">
                <a:effectLst/>
                <a:latin typeface="TimesNewRomanPSMT"/>
              </a:rPr>
              <a:t>), </a:t>
            </a:r>
            <a:r>
              <a:rPr lang="en-US" sz="1800" i="1" dirty="0">
                <a:effectLst/>
                <a:latin typeface="TimesNewRomanPS"/>
              </a:rPr>
              <a:t>rectangular </a:t>
            </a:r>
            <a:r>
              <a:rPr lang="en-US" sz="1800" dirty="0">
                <a:effectLst/>
                <a:latin typeface="TimesNewRomanPSMT"/>
              </a:rPr>
              <a:t>with minimum symmetry </a:t>
            </a:r>
            <a:r>
              <a:rPr lang="en-US" sz="1800" i="1" dirty="0">
                <a:effectLst/>
                <a:latin typeface="TimesNewRomanPS"/>
              </a:rPr>
              <a:t>m </a:t>
            </a:r>
            <a:r>
              <a:rPr lang="en-US" sz="1800" dirty="0">
                <a:effectLst/>
                <a:latin typeface="TimesNewRomanPSMT"/>
              </a:rPr>
              <a:t>(or maximum 2</a:t>
            </a:r>
            <a:r>
              <a:rPr lang="en-US" sz="1800" i="1" dirty="0">
                <a:effectLst/>
                <a:latin typeface="TimesNewRomanPS"/>
              </a:rPr>
              <a:t>mm</a:t>
            </a:r>
            <a:r>
              <a:rPr lang="en-US" sz="1800" dirty="0">
                <a:effectLst/>
                <a:latin typeface="TimesNewRomanPSMT"/>
              </a:rPr>
              <a:t>) and </a:t>
            </a:r>
            <a:r>
              <a:rPr lang="en-US" sz="1800" i="1" dirty="0">
                <a:effectLst/>
                <a:latin typeface="TimesNewRomanPS"/>
              </a:rPr>
              <a:t>oblique </a:t>
            </a:r>
            <a:r>
              <a:rPr lang="en-US" sz="1800" dirty="0">
                <a:effectLst/>
                <a:latin typeface="TimesNewRomanPSMT"/>
              </a:rPr>
              <a:t>(tilted parallelograms) with axis 1 as minimum or 2 as maximum. Five Bravais lattices; primitive of the above systems plus a centered rectangular lattice. The other symmetry-maintaining </a:t>
            </a:r>
            <a:r>
              <a:rPr lang="en-US" sz="1800" dirty="0" err="1">
                <a:effectLst/>
                <a:latin typeface="TimesNewRomanPSMT"/>
              </a:rPr>
              <a:t>centerings</a:t>
            </a:r>
            <a:r>
              <a:rPr lang="en-US" sz="1800" dirty="0">
                <a:effectLst/>
                <a:latin typeface="TimesNewRomanPSMT"/>
              </a:rPr>
              <a:t> are equivalent to the primitive lattices. </a:t>
            </a:r>
            <a:endParaRPr lang="en-US" sz="2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NewRomanPSMT"/>
              </a:rPr>
              <a:t> 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40101-E595-CD46-AE49-CED39AC552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448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b="1" dirty="0"/>
              <a:t>lattice by itself</a:t>
            </a:r>
            <a:r>
              <a:rPr lang="en-US" dirty="0"/>
              <a:t> always has the </a:t>
            </a:r>
            <a:r>
              <a:rPr lang="en-US" b="1" dirty="0"/>
              <a:t>maximum point symmetry</a:t>
            </a:r>
            <a:r>
              <a:rPr lang="en-US" dirty="0"/>
              <a:t> allowed by its metric (e.g., the triangular lattice has 6mm).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But when you attach a </a:t>
            </a:r>
            <a:r>
              <a:rPr lang="en-US" b="1" dirty="0"/>
              <a:t>motif</a:t>
            </a:r>
            <a:r>
              <a:rPr lang="en-US" dirty="0"/>
              <a:t>, you can </a:t>
            </a:r>
            <a:r>
              <a:rPr lang="en-US" b="1" dirty="0"/>
              <a:t>reduce</a:t>
            </a:r>
            <a:r>
              <a:rPr lang="en-US" dirty="0"/>
              <a:t> the symmetry—never increase it—because the motif may not respect all the lattice operations.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40101-E595-CD46-AE49-CED39AC552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67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system-ui"/>
              </a:rPr>
              <a:t>We have already met the concept symmetry in relation to crystal structures: the lattice generates the translational symmetry—the motif is repeated on every lattice point.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40101-E595-CD46-AE49-CED39AC552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94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Point Symmetry Elements</a:t>
            </a:r>
            <a:r>
              <a:rPr lang="en-US" dirty="0"/>
              <a:t>. these are the </a:t>
            </a:r>
            <a:r>
              <a:rPr lang="en-US" b="1" dirty="0"/>
              <a:t>fundamental operations</a:t>
            </a:r>
            <a:r>
              <a:rPr lang="en-US" dirty="0"/>
              <a:t> that leave an </a:t>
            </a:r>
            <a:r>
              <a:rPr lang="en-US" i="1" dirty="0"/>
              <a:t>object centered at a point</a:t>
            </a:r>
            <a:r>
              <a:rPr lang="en-US" dirty="0"/>
              <a:t> unchanged. They’re the building blocks of crystallographic symmetry.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Idenity</a:t>
            </a:r>
            <a:r>
              <a:rPr lang="en-US" dirty="0"/>
              <a:t> – doing nothing. Inversion center 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40101-E595-CD46-AE49-CED39AC5522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01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Let's take a twofold rotation axis. And let's have a mirror plane perpendicular to it. And I want you to tell me, is that a valid point group, just those two symmetry operations. And if not, what other symmetry operations do we need to add to those two operations or elements to get a valid point group?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40101-E595-CD46-AE49-CED39AC5522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29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1. Identity (E):</a:t>
            </a:r>
            <a:r>
              <a:rPr lang="en-US" dirty="0"/>
              <a:t> Does nothing; every object has it.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Inversion (</a:t>
            </a:r>
            <a:r>
              <a:rPr lang="en-US" b="1" dirty="0" err="1"/>
              <a:t>i</a:t>
            </a:r>
            <a:r>
              <a:rPr lang="en-US" b="1" dirty="0"/>
              <a:t>):</a:t>
            </a:r>
            <a:r>
              <a:rPr lang="en-US" dirty="0"/>
              <a:t> Maps (x, y, z) to (−x, −y, −z) through a center.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Mirror plane (m):</a:t>
            </a:r>
            <a:r>
              <a:rPr lang="en-US" dirty="0"/>
              <a:t> Reflects across a plane.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Proper rotation axis (N):</a:t>
            </a:r>
            <a:r>
              <a:rPr lang="en-US" dirty="0"/>
              <a:t> Rotation by 360°/N about an axis; repeat N times to return to start.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/>
              <a:t>Rotoinversion</a:t>
            </a:r>
            <a:r>
              <a:rPr lang="en-US" b="1" dirty="0"/>
              <a:t> axis (N̅):</a:t>
            </a:r>
            <a:r>
              <a:rPr lang="en-US" dirty="0"/>
              <a:t> Rotate by 360°/N, then invert through a point.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2. Because only these rotational symmetries are compatible with translational periodicity. Rotations like 5-fold or 8-fold cannot fill three-dimensional space without leaving gaps or overlaps, so they are forbidden in periodic lattices.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40101-E595-CD46-AE49-CED39AC5522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43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NewRomanPSMT"/>
              </a:rPr>
              <a:t>The symbol direction refers to the corner of a cube, hence [111] [−111] [1−11] [11−1] [−1−11] [−11−1] [1−1−1] [−1−1−1] or likewise with overbars replacing minuses. 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8312E-CD2C-7D4B-8A6F-47B53A79FCB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94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090659-1A73-5B37-83B3-AC8212A41B80}"/>
              </a:ext>
            </a:extLst>
          </p:cNvPr>
          <p:cNvSpPr txBox="1"/>
          <p:nvPr/>
        </p:nvSpPr>
        <p:spPr>
          <a:xfrm>
            <a:off x="1072896" y="1633651"/>
            <a:ext cx="97901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Consider the cubic crystal system. Why is there </a:t>
            </a:r>
            <a:r>
              <a:rPr lang="en-US" b="1" dirty="0"/>
              <a:t>no distinct “base-centered cubic” lattice</a:t>
            </a:r>
            <a:r>
              <a:rPr lang="en-US" dirty="0"/>
              <a:t>?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B88C78-637F-826B-B579-25D3E7643635}"/>
              </a:ext>
            </a:extLst>
          </p:cNvPr>
          <p:cNvSpPr txBox="1"/>
          <p:nvPr/>
        </p:nvSpPr>
        <p:spPr>
          <a:xfrm>
            <a:off x="987552" y="646176"/>
            <a:ext cx="3877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Homework: </a:t>
            </a:r>
          </a:p>
        </p:txBody>
      </p:sp>
    </p:spTree>
    <p:extLst>
      <p:ext uri="{BB962C8B-B14F-4D97-AF65-F5344CB8AC3E}">
        <p14:creationId xmlns:p14="http://schemas.microsoft.com/office/powerpoint/2010/main" val="2184778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FB9366-3BE6-7354-E021-7B21D7BB3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569110"/>
            <a:ext cx="9067800" cy="578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22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BF91F-7A8D-5DC5-6E8E-78311C5EE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60337"/>
            <a:ext cx="8229600" cy="1143000"/>
          </a:xfrm>
        </p:spPr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31FD4-C8AC-B038-315D-E9695183F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472" y="1588008"/>
            <a:ext cx="12039600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Define and describe the basic crystallographic point-symmetry elements (identity, inversion, mirror, rotation, </a:t>
            </a:r>
            <a:r>
              <a:rPr lang="en-US" dirty="0" err="1"/>
              <a:t>rotoinversion</a:t>
            </a:r>
            <a:r>
              <a:rPr lang="en-US" dirty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Distinguish between point groups (fixed point symmetry only) and space groups (point symmetry plus translation).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Recognize and interpret non-</a:t>
            </a:r>
            <a:r>
              <a:rPr lang="en-US" dirty="0" err="1"/>
              <a:t>symmorphic</a:t>
            </a:r>
            <a:r>
              <a:rPr lang="en-US" dirty="0"/>
              <a:t> symmetry elements (glide planes and screw axes).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Understand why only 2-, 3-, 4-, and 6-fold rotations are compatible with a lattice.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Relate sets of symmetry elements to crystal systems, with the idea that these are organized into the 32 crystallographic point groups.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382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3A758-8FD8-AB52-08A6-CAA4667CE7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6780" y="484187"/>
            <a:ext cx="7772400" cy="1470025"/>
          </a:xfrm>
        </p:spPr>
        <p:txBody>
          <a:bodyPr/>
          <a:lstStyle/>
          <a:p>
            <a:r>
              <a:rPr lang="en-US" dirty="0"/>
              <a:t>What is a Symmetry Operation?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0EC95E-2841-9688-44AE-2EB5DE0529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4197" y="2259594"/>
            <a:ext cx="9847780" cy="3690101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A </a:t>
            </a:r>
            <a:r>
              <a:rPr lang="en-US" b="1" dirty="0">
                <a:solidFill>
                  <a:schemeClr val="tx1"/>
                </a:solidFill>
              </a:rPr>
              <a:t>symmetry operation</a:t>
            </a:r>
            <a:r>
              <a:rPr lang="en-US" dirty="0">
                <a:solidFill>
                  <a:schemeClr val="tx1"/>
                </a:solidFill>
              </a:rPr>
              <a:t> is any transformation (rotation, reflection, inversion, translation, etc.) that maps a structure </a:t>
            </a:r>
            <a:r>
              <a:rPr lang="en-US" b="1" dirty="0">
                <a:solidFill>
                  <a:schemeClr val="tx1"/>
                </a:solidFill>
              </a:rPr>
              <a:t>onto itself</a:t>
            </a:r>
            <a:r>
              <a:rPr lang="en-US" dirty="0">
                <a:solidFill>
                  <a:schemeClr val="tx1"/>
                </a:solidFill>
              </a:rPr>
              <a:t> — i.e. after applying it, the object is indistinguishable from where it started.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Symmetry is a way crystallographers classify different types of crystals. 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218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774A14-09FC-9D50-ABB6-F60ECC622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629" y="0"/>
            <a:ext cx="9226742" cy="694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784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75D7BD-B0BD-3FBB-B89C-C155F75D3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50" y="1339850"/>
            <a:ext cx="7353300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33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: Mirror plane and mirror images, indicating plane of symmetry in: a)... |  Download Scientific Diagram">
            <a:extLst>
              <a:ext uri="{FF2B5EF4-FFF2-40B4-BE49-F238E27FC236}">
                <a16:creationId xmlns:a16="http://schemas.microsoft.com/office/drawing/2014/main" id="{A64D25F3-55E7-E4FA-D245-CADCDB79B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956" y="1494462"/>
            <a:ext cx="8330088" cy="314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165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62271A-21B2-642D-A7DB-9BB0C093E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864" y="1204538"/>
            <a:ext cx="6182271" cy="444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96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8DD9D3-7F07-05B0-F7D8-731BF73CF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319" y="724767"/>
            <a:ext cx="9375124" cy="511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593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8E039A6-9386-E90D-4A98-E11E4EA29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3" y="934949"/>
            <a:ext cx="5009222" cy="563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DCA707-AB1D-AEE6-6EAF-2DEB75572C70}"/>
              </a:ext>
            </a:extLst>
          </p:cNvPr>
          <p:cNvSpPr txBox="1"/>
          <p:nvPr/>
        </p:nvSpPr>
        <p:spPr>
          <a:xfrm>
            <a:off x="2609637" y="174660"/>
            <a:ext cx="6534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RotoInversion</a:t>
            </a:r>
            <a:endParaRPr lang="en-US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EEA9BE16-A205-AAB0-EBB9-4289E9D87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704" y="1367000"/>
            <a:ext cx="4552593" cy="512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317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30668E-6FCE-D565-A822-31EAF6C2C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3438" y="466852"/>
            <a:ext cx="6092502" cy="58607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E1F414-2415-BEB5-154F-32F359C242B3}"/>
              </a:ext>
            </a:extLst>
          </p:cNvPr>
          <p:cNvSpPr txBox="1"/>
          <p:nvPr/>
        </p:nvSpPr>
        <p:spPr>
          <a:xfrm>
            <a:off x="6754368" y="6327648"/>
            <a:ext cx="5827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West, Solid State Chemistry and its Applications</a:t>
            </a:r>
          </a:p>
        </p:txBody>
      </p:sp>
    </p:spTree>
    <p:extLst>
      <p:ext uri="{BB962C8B-B14F-4D97-AF65-F5344CB8AC3E}">
        <p14:creationId xmlns:p14="http://schemas.microsoft.com/office/powerpoint/2010/main" val="2898467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BC5F96-9D68-C971-4909-BF86F415A761}"/>
              </a:ext>
            </a:extLst>
          </p:cNvPr>
          <p:cNvSpPr txBox="1"/>
          <p:nvPr/>
        </p:nvSpPr>
        <p:spPr>
          <a:xfrm>
            <a:off x="646176" y="304800"/>
            <a:ext cx="6961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Homework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044CDA-8ED4-6B42-0FB1-3B784AB6C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76" y="1013616"/>
            <a:ext cx="7772400" cy="8968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591712-4F3F-E4ED-DA14-CC5AA397DA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576" y="2552700"/>
            <a:ext cx="7620000" cy="29464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D17547-466B-E004-F7D1-42BC83FC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5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B8F96A-7666-5F76-18AC-9348543E1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331" y="0"/>
            <a:ext cx="8865886" cy="663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327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FA6BAE-8942-3DFD-0192-E3194179A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305" y="0"/>
            <a:ext cx="8931528" cy="671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19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4AA7D8-1820-1978-9FD4-B4A61C13B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235" y="270434"/>
            <a:ext cx="8614244" cy="642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585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646D6A-7DE4-643E-02C3-BBE044B91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816" y="560285"/>
            <a:ext cx="10278429" cy="573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97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CBDC22-828D-B5EA-FFBB-BA17B48E0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757" y="76200"/>
            <a:ext cx="11512156" cy="640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79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D80C28-8166-1C35-682D-4541E7E1C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329" y="246162"/>
            <a:ext cx="10846479" cy="603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769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01_time_00301.0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05_time_00446.0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07_time_00506.5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08_time_00659.0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8FA55F-BA4A-742E-CECB-0A64BC90A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69" y="1222981"/>
            <a:ext cx="11643662" cy="347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994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09_time_00661.00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6EBEE3-BE42-B1C9-8229-3581164A37E5}"/>
              </a:ext>
            </a:extLst>
          </p:cNvPr>
          <p:cNvSpPr txBox="1"/>
          <p:nvPr/>
        </p:nvSpPr>
        <p:spPr>
          <a:xfrm>
            <a:off x="1562100" y="2207736"/>
            <a:ext cx="96647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Let's take a twofold rotation axis. And let's have a mirror plane perpendicular to it. </a:t>
            </a:r>
          </a:p>
          <a:p>
            <a:endParaRPr lang="en-US" dirty="0"/>
          </a:p>
          <a:p>
            <a:r>
              <a:rPr lang="en-US" dirty="0"/>
              <a:t>Is that a valid point group, just those two symmetry operations?</a:t>
            </a:r>
          </a:p>
          <a:p>
            <a:endParaRPr lang="en-US" dirty="0"/>
          </a:p>
          <a:p>
            <a:r>
              <a:rPr lang="en-US" dirty="0"/>
              <a:t>If not, what other symmetry operations do we need to add to those two operations or elements to get a valid point group?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35AD98-AD49-8E39-902A-8AF1EEDF91B9}"/>
              </a:ext>
            </a:extLst>
          </p:cNvPr>
          <p:cNvSpPr txBox="1"/>
          <p:nvPr/>
        </p:nvSpPr>
        <p:spPr>
          <a:xfrm>
            <a:off x="2679700" y="444500"/>
            <a:ext cx="707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32772098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12_time_00775.0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13_ANNOT_time_00817.5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14_ANNOT_time_00834.0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15_time_00925.0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16_time_00956.5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E849B0F-0E79-8370-0316-B874B8FE6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664" y="274638"/>
            <a:ext cx="9864671" cy="1143000"/>
          </a:xfrm>
        </p:spPr>
        <p:txBody>
          <a:bodyPr/>
          <a:lstStyle/>
          <a:p>
            <a:r>
              <a:rPr lang="en-US" dirty="0"/>
              <a:t>Who Cares about Point Groups?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CE35E59-11B6-C0DC-C583-C75379062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904" y="1786180"/>
            <a:ext cx="11338303" cy="4525963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This classification gives a “shorthand” for the full set of symmetries — instead of listing all operations one by one, you just say “</a:t>
            </a:r>
            <a:r>
              <a:rPr lang="en-US" dirty="0" err="1"/>
              <a:t>C₂v</a:t>
            </a:r>
            <a:r>
              <a:rPr lang="en-US" dirty="0"/>
              <a:t>” or “m3̅m” and an expert immediately knows the symmetries present.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Many physical properties (optical, electrical, mechanical) depend directly on the symmetry of the crystal: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Piezoelectricity</a:t>
            </a:r>
            <a:r>
              <a:rPr lang="en-US" dirty="0"/>
              <a:t> only occurs in non-centrosymmetric point groups.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Ferroelectricity</a:t>
            </a:r>
            <a:r>
              <a:rPr lang="en-US" dirty="0"/>
              <a:t> only occurs in certain polar point groups.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Optical anisotropy (birefringence)</a:t>
            </a:r>
            <a:r>
              <a:rPr lang="en-US" dirty="0"/>
              <a:t> depends on whether the point group has rotational symmetry axes that constrain refractive indices.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By knowing the point group, you can immediately rule in or rule out whole classes of properties.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0847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19_time_01053.5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FEF10-C253-6354-9399-15D0621D6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60337"/>
            <a:ext cx="8229600" cy="1143000"/>
          </a:xfrm>
        </p:spPr>
        <p:txBody>
          <a:bodyPr/>
          <a:lstStyle/>
          <a:p>
            <a:r>
              <a:rPr lang="en-US" dirty="0"/>
              <a:t>Homework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6C3B8-74FA-C4C1-6715-B7515ADF2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0235184" cy="4525963"/>
          </a:xfrm>
        </p:spPr>
        <p:txBody>
          <a:bodyPr/>
          <a:lstStyle/>
          <a:p>
            <a:r>
              <a:rPr lang="en-US" dirty="0"/>
              <a:t>List the five fundamental point-symmetry elements and briefly describe what each does.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Why are only 2-, 3-, 4-, and 6-fold rotations allowed in crystals?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8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1674B1-2EB3-8470-C22E-ADA42B457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99" y="1473122"/>
            <a:ext cx="10713902" cy="374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386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01_time_00059.5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02_time_00124.5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03_time_00128.5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04_ANNOT_time_00183.5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05_time_00187.5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06_time_00203.5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08_time_00379.5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10_time_00389.0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12_time_00576.5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13_time_00578.5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6584A0-34D6-017C-7D6B-D6A6D20CC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1045398"/>
            <a:ext cx="11361582" cy="503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9453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15_time_00656.5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17_time_00662.0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02009D-8F62-005D-3658-2F688AF06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641" y="2402078"/>
            <a:ext cx="9707437" cy="7434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C6D45F-35C6-D1CB-FB39-AFF22D7906AF}"/>
              </a:ext>
            </a:extLst>
          </p:cNvPr>
          <p:cNvSpPr txBox="1"/>
          <p:nvPr/>
        </p:nvSpPr>
        <p:spPr>
          <a:xfrm>
            <a:off x="3346704" y="621792"/>
            <a:ext cx="549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Homework Question</a:t>
            </a:r>
          </a:p>
        </p:txBody>
      </p:sp>
    </p:spTree>
    <p:extLst>
      <p:ext uri="{BB962C8B-B14F-4D97-AF65-F5344CB8AC3E}">
        <p14:creationId xmlns:p14="http://schemas.microsoft.com/office/powerpoint/2010/main" val="939819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5B6C62-4A13-4797-48CB-70B9714DC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89" y="335030"/>
            <a:ext cx="11003621" cy="581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86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3696DB-B5E1-8EF9-89BE-61080DC35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229417"/>
            <a:ext cx="11517700" cy="609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40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979EC6-BA53-C1F9-120C-1D8E9567A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144998"/>
            <a:ext cx="11490423" cy="621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57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E10300-1DEE-4113-9607-CF9F52106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764732"/>
            <a:ext cx="11695740" cy="442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16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1240</TotalTime>
  <Words>974</Words>
  <Application>Microsoft Macintosh PowerPoint</Application>
  <PresentationFormat>Widescreen</PresentationFormat>
  <Paragraphs>62</Paragraphs>
  <Slides>52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system-ui</vt:lpstr>
      <vt:lpstr>TimesNewRomanPS</vt:lpstr>
      <vt:lpstr>TimesNewRomanPSMT</vt:lpstr>
      <vt:lpstr>Aptos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Learning Objectives</vt:lpstr>
      <vt:lpstr>What is a Symmetry Operation?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 Cares about Point Groups?</vt:lpstr>
      <vt:lpstr>PowerPoint Presentation</vt:lpstr>
      <vt:lpstr>Homework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Benjamin Wiley, Ph.D.</cp:lastModifiedBy>
  <cp:revision>17</cp:revision>
  <cp:lastPrinted>2025-08-26T19:07:23Z</cp:lastPrinted>
  <dcterms:created xsi:type="dcterms:W3CDTF">2013-01-27T09:14:16Z</dcterms:created>
  <dcterms:modified xsi:type="dcterms:W3CDTF">2025-09-02T01:54:28Z</dcterms:modified>
  <cp:category/>
</cp:coreProperties>
</file>