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347" r:id="rId2"/>
    <p:sldId id="345" r:id="rId3"/>
    <p:sldId id="346" r:id="rId4"/>
    <p:sldId id="342" r:id="rId5"/>
    <p:sldId id="338" r:id="rId6"/>
    <p:sldId id="256" r:id="rId7"/>
    <p:sldId id="257" r:id="rId8"/>
    <p:sldId id="261" r:id="rId9"/>
    <p:sldId id="263" r:id="rId10"/>
    <p:sldId id="264" r:id="rId11"/>
    <p:sldId id="265" r:id="rId12"/>
    <p:sldId id="268" r:id="rId13"/>
    <p:sldId id="271" r:id="rId14"/>
    <p:sldId id="339" r:id="rId15"/>
    <p:sldId id="340" r:id="rId16"/>
    <p:sldId id="273" r:id="rId17"/>
    <p:sldId id="275" r:id="rId18"/>
    <p:sldId id="276" r:id="rId19"/>
    <p:sldId id="278" r:id="rId20"/>
    <p:sldId id="280" r:id="rId21"/>
    <p:sldId id="283" r:id="rId22"/>
    <p:sldId id="294" r:id="rId23"/>
    <p:sldId id="295" r:id="rId24"/>
    <p:sldId id="296" r:id="rId25"/>
    <p:sldId id="298" r:id="rId26"/>
    <p:sldId id="300" r:id="rId27"/>
    <p:sldId id="301" r:id="rId28"/>
    <p:sldId id="302" r:id="rId29"/>
    <p:sldId id="303" r:id="rId30"/>
    <p:sldId id="304" r:id="rId31"/>
    <p:sldId id="306" r:id="rId32"/>
    <p:sldId id="310" r:id="rId33"/>
    <p:sldId id="312" r:id="rId34"/>
    <p:sldId id="316" r:id="rId35"/>
    <p:sldId id="341" r:id="rId36"/>
    <p:sldId id="317" r:id="rId37"/>
    <p:sldId id="318" r:id="rId38"/>
    <p:sldId id="319" r:id="rId39"/>
    <p:sldId id="325" r:id="rId40"/>
    <p:sldId id="329" r:id="rId41"/>
    <p:sldId id="331" r:id="rId42"/>
    <p:sldId id="333" r:id="rId43"/>
    <p:sldId id="334" r:id="rId44"/>
    <p:sldId id="343" r:id="rId45"/>
    <p:sldId id="344" r:id="rId46"/>
    <p:sldId id="348" r:id="rId47"/>
    <p:sldId id="349" r:id="rId48"/>
    <p:sldId id="258" r:id="rId49"/>
    <p:sldId id="284" r:id="rId50"/>
    <p:sldId id="350" r:id="rId51"/>
    <p:sldId id="285" r:id="rId52"/>
    <p:sldId id="351" r:id="rId53"/>
    <p:sldId id="281" r:id="rId54"/>
    <p:sldId id="352" r:id="rId55"/>
    <p:sldId id="286" r:id="rId56"/>
    <p:sldId id="353" r:id="rId57"/>
    <p:sldId id="274" r:id="rId58"/>
    <p:sldId id="354" r:id="rId59"/>
    <p:sldId id="282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11"/>
  </p:normalViewPr>
  <p:slideViewPr>
    <p:cSldViewPr snapToGrid="0" snapToObjects="1">
      <p:cViewPr varScale="1">
        <p:scale>
          <a:sx n="105" d="100"/>
          <a:sy n="105" d="100"/>
        </p:scale>
        <p:origin x="8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ADC77-6A69-8849-B393-53633BC3AFF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5F1AB-F240-DD4E-B831-EE10502F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"/>
              </a:rPr>
              <a:t>Figure 1.7 gives an idea why only certain types of centering are possible </a:t>
            </a:r>
            <a:r>
              <a:rPr lang="en-US" sz="1800" dirty="0" err="1">
                <a:effectLst/>
                <a:latin typeface="Times"/>
              </a:rPr>
              <a:t>ror</a:t>
            </a:r>
            <a:r>
              <a:rPr lang="en-US" sz="1800" dirty="0">
                <a:effectLst/>
                <a:latin typeface="Times"/>
              </a:rPr>
              <a:t> certain crystal systems. For example, (bottom) a C-centered </a:t>
            </a:r>
            <a:r>
              <a:rPr lang="en-US" sz="1800" dirty="0" err="1">
                <a:effectLst/>
                <a:latin typeface="Times"/>
              </a:rPr>
              <a:t>tetragonalcell</a:t>
            </a:r>
            <a:r>
              <a:rPr lang="en-US" sz="1800" dirty="0">
                <a:effectLst/>
                <a:latin typeface="Times"/>
              </a:rPr>
              <a:t> could always be described with a smaller primitive cell, an F-centered tetragonal with a smaller /-centered cell. Similarly, a monoclinic </a:t>
            </a:r>
            <a:r>
              <a:rPr lang="en-US" sz="1800" i="1" dirty="0">
                <a:effectLst/>
                <a:latin typeface="Helvetica" pitchFamily="2" charset="0"/>
              </a:rPr>
              <a:t>B </a:t>
            </a:r>
            <a:r>
              <a:rPr lang="en-US" sz="1800" dirty="0">
                <a:effectLst/>
                <a:latin typeface="Times"/>
              </a:rPr>
              <a:t>cell becomes a smaller </a:t>
            </a:r>
            <a:r>
              <a:rPr lang="en-US" sz="1800" i="1" dirty="0">
                <a:effectLst/>
                <a:latin typeface="Helvetica" pitchFamily="2" charset="0"/>
              </a:rPr>
              <a:t>P </a:t>
            </a:r>
            <a:r>
              <a:rPr lang="en-US" sz="1800" dirty="0">
                <a:effectLst/>
                <a:latin typeface="Times"/>
              </a:rPr>
              <a:t>cell, monoclinic </a:t>
            </a:r>
            <a:r>
              <a:rPr lang="en-US" sz="1800" i="1" dirty="0">
                <a:effectLst/>
                <a:latin typeface="Helvetica" pitchFamily="2" charset="0"/>
              </a:rPr>
              <a:t>F </a:t>
            </a:r>
            <a:r>
              <a:rPr lang="en-US" sz="1800" dirty="0">
                <a:effectLst/>
                <a:latin typeface="Times"/>
              </a:rPr>
              <a:t>cell becomes a smaller C cell, and a monoclinic / cell is equivalent to a C cell via an </a:t>
            </a:r>
            <a:r>
              <a:rPr lang="en-US" sz="1800" i="1" dirty="0">
                <a:effectLst/>
                <a:latin typeface="Times"/>
              </a:rPr>
              <a:t>A </a:t>
            </a:r>
            <a:r>
              <a:rPr lang="en-US" sz="1800" dirty="0">
                <a:effectLst/>
                <a:latin typeface="Times"/>
              </a:rPr>
              <a:t>cell rotated around </a:t>
            </a:r>
            <a:r>
              <a:rPr lang="en-US" sz="1800" i="1" dirty="0">
                <a:effectLst/>
                <a:latin typeface="Times"/>
              </a:rPr>
              <a:t>b. </a:t>
            </a:r>
            <a:r>
              <a:rPr lang="en-US" sz="1800" dirty="0">
                <a:effectLst/>
                <a:latin typeface="Times"/>
              </a:rPr>
              <a:t>However, there are cases where it is useful to choose a non-standard Bravais cell; for example in order to illustrate similarity between two structures.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9641-4978-1E4E-A61F-318721E4B11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6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distinct “base-centered cubic” Bravais lattice because a base-centered cubic unit cell is </a:t>
            </a:r>
            <a:r>
              <a:rPr lang="en-US" b="1" dirty="0"/>
              <a:t>not the smallest possible primitive description of the lattice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cubic system, all three lattice vectors must be equal in length and mutually perpendicular.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try to add lattice points only to two opposite faces of a cube (making it “base-centered”), those extra points are </a:t>
            </a:r>
            <a:r>
              <a:rPr lang="en-US" b="1" dirty="0"/>
              <a:t>not symmetry-equivalent</a:t>
            </a:r>
            <a:r>
              <a:rPr lang="en-US" dirty="0"/>
              <a:t> to the cube corners under cubic symmetry.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Instead, the array of points you generate can be described more simply as a </a:t>
            </a:r>
            <a:r>
              <a:rPr lang="en-US" b="1" dirty="0"/>
              <a:t>primitive tetragonal lattice</a:t>
            </a:r>
            <a:r>
              <a:rPr lang="en-US" dirty="0"/>
              <a:t> with a smaller unit cell. In other words, the base-centered cubic is just a redundant choice of cell vectors.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9641-4978-1E4E-A61F-318721E4B11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E2E-87FF-9A4B-9219-335665DB67ED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5706-24A1-0F42-92F3-6467B67C661A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DDFE-81CF-8C48-A841-5E7F633ED504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120E-8D56-F24A-921C-8E8CDE338113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6E59-B0D9-3443-A409-86723E314C53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4282-B5AC-0D4B-BD22-EC11BE088CC2}" type="datetime1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60B-F0F1-E445-B9B8-E0AF58A7F349}" type="datetime1">
              <a:rPr lang="en-US" smtClean="0"/>
              <a:t>8/28/25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3D24-77E2-3544-9ACA-75CB82B0FB38}" type="datetime1">
              <a:rPr lang="en-US" smtClean="0"/>
              <a:t>8/28/25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9CA-560A-0641-93E0-A062C458EB3A}" type="datetime1">
              <a:rPr lang="en-US" smtClean="0"/>
              <a:t>8/28/25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47B7-3530-DF4F-AFA0-AA6D7E11D6CC}" type="datetime1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2B67-985E-9240-9DA7-EAA536A074A2}" type="datetime1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94C1-3067-1141-89E0-C7A6E50C95DA}" type="datetime1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5414-6A00-CC1A-A961-11A926B8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0"/>
            <a:ext cx="8229600" cy="1143000"/>
          </a:xfrm>
        </p:spPr>
        <p:txBody>
          <a:bodyPr/>
          <a:lstStyle/>
          <a:p>
            <a:r>
              <a:rPr lang="en-US" dirty="0"/>
              <a:t>Review the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0B523-AE58-A595-B300-897EC781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9_time_00307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F6CF4C-086A-0F9B-AA2D-47E2602C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0_time_00309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A2AE5-8E77-8F0D-5A5F-B8E23474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3_time_00358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88F51-256E-6ED8-CB9B-9E333EF6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6_ANNOT_time_00459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B2223-F525-D85A-8E31-293F191F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343A9-BC20-DAE4-B573-ACC3B3477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81" y="338203"/>
            <a:ext cx="8033019" cy="59873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8970C5-9C30-386A-59BC-FB6D6199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78FD2-C258-C266-BB32-4EA862A8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21618"/>
            <a:ext cx="7772400" cy="58147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70CA5-BFBE-601C-5158-078A055C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9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8_time_00532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35E53-4A6F-12BE-33FC-E6E86C0C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0_time_00543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439CF-282B-7122-4A3C-876AE95C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1_time_0055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280FA5-7C2B-0921-4E6B-EDAD01C0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3_time_00571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978BB-9144-11A7-D780-AFAE6DF6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4E9B-75F6-08F1-6A0E-D5AB8ACD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2" y="136525"/>
            <a:ext cx="8229600" cy="1143000"/>
          </a:xfrm>
        </p:spPr>
        <p:txBody>
          <a:bodyPr/>
          <a:lstStyle/>
          <a:p>
            <a:r>
              <a:rPr lang="en-US" dirty="0"/>
              <a:t>We Start From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5473F-A809-FC58-5DEA-33F06D72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824" y="1286097"/>
            <a:ext cx="8625840" cy="4968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Warning: section 1.1 of the book is very DENSE and difficult to UNDERSTAND</a:t>
            </a:r>
          </a:p>
          <a:p>
            <a:r>
              <a:rPr lang="en-US" dirty="0"/>
              <a:t>It is an attempt to condense several chapters of crystallography into a few pages.</a:t>
            </a:r>
          </a:p>
          <a:p>
            <a:r>
              <a:rPr lang="en-US" dirty="0"/>
              <a:t>We will EXPAND upon this material in the next few lectures</a:t>
            </a:r>
          </a:p>
          <a:p>
            <a:r>
              <a:rPr lang="en-US" dirty="0"/>
              <a:t>Other helpful ONLINE resources:</a:t>
            </a:r>
          </a:p>
          <a:p>
            <a:pPr lvl="1"/>
            <a:r>
              <a:rPr lang="en-US" sz="3200" dirty="0"/>
              <a:t>West, </a:t>
            </a:r>
            <a:r>
              <a:rPr lang="en-US" sz="3200" i="1" dirty="0"/>
              <a:t>Solid State Chemistry and its Applications</a:t>
            </a:r>
          </a:p>
          <a:p>
            <a:pPr lvl="1"/>
            <a:r>
              <a:rPr lang="en-US" sz="3200" dirty="0"/>
              <a:t>Hammond, </a:t>
            </a:r>
            <a:r>
              <a:rPr lang="en-US" sz="3200" i="1" dirty="0">
                <a:effectLst/>
              </a:rPr>
              <a:t>The Basics of Crystallography and Diffraction 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1421C-878A-C60D-31D4-68B69123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4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5_time_00587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17F97F-1DD6-5DBF-E4D4-B0734B84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8_time_0061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8FDBA-CBE4-CF22-4F9A-A9D24A7D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39_time_00722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6A4E1B-65C1-212C-FD35-707F03C3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40_time_00732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A8FC8-4E00-686F-54BB-BBFE61BB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41_time_00747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DF688-8D53-B7EA-9233-6DAF9F81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43_time_00802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D3227-97C4-5F11-E6E5-1B1A4C4D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45_time_00808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9D173E-7F73-68FE-46A9-4C9A7BCC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46_time_00889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363D5-2ED3-CDF9-5A78-BCF8B445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47_time_00891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77E825-4BA9-449E-9D05-FDA9D1F0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D812E-61CC-E482-31DF-82FA7FC44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37" y="144193"/>
            <a:ext cx="9441099" cy="65696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4647F-5ED2-6414-B0A5-32C6660B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4E9B-75F6-08F1-6A0E-D5AB8ACD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2" y="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Comprehensive Mathematical Framework for Describing Crystals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5473F-A809-FC58-5DEA-33F06D72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570513"/>
            <a:ext cx="8625840" cy="4968399"/>
          </a:xfrm>
        </p:spPr>
        <p:txBody>
          <a:bodyPr>
            <a:normAutofit/>
          </a:bodyPr>
          <a:lstStyle/>
          <a:p>
            <a:r>
              <a:rPr lang="en-US" dirty="0"/>
              <a:t>One way to describe crystals is to look at the packing of the atoms using spheres as spherical representations. This is good for building some intuition. </a:t>
            </a:r>
          </a:p>
          <a:p>
            <a:r>
              <a:rPr lang="en-US" dirty="0"/>
              <a:t>However, it is not good for understanding ALL POSSIBLE CRYSTALS, you would be overwhelmed with trivia. </a:t>
            </a:r>
          </a:p>
          <a:p>
            <a:r>
              <a:rPr lang="en-US" dirty="0"/>
              <a:t>What if you could come up with the minimum mathematical framework to describe all crystals? 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1421C-878A-C60D-31D4-68B69123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49_time_01096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908F85-3AD8-88FF-94EB-3D919E3F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51_ANNOT_time_01181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F89C6-B37D-D106-1D16-587EC53B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55_time_01217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054AB-4660-1AA5-C80F-E6AEA35F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57_ANNOT_time_01228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8C227-C9B4-0803-F2AA-C4CC816E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61_time_01265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967B5-9955-6D2A-64AD-1C30D431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DEEE0-A4A4-EFE3-0EA9-FB08D3DA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86" y="193815"/>
            <a:ext cx="8844626" cy="65305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A38D32-0F56-D43D-2CCC-8391FA71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3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62_time_01337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AC0AD-3D25-C5B6-2883-DECF35EF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63_time_01342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FB5326-7206-6D50-C01C-7506EA3C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64_time_01347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B6AE7-6F41-07B3-3DA2-2C4AE85F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70_time_01424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188944-2042-1250-8908-7ABF2930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0450FC-5AD8-E172-6223-BCAE1AB98279}"/>
              </a:ext>
            </a:extLst>
          </p:cNvPr>
          <p:cNvSpPr txBox="1"/>
          <p:nvPr/>
        </p:nvSpPr>
        <p:spPr>
          <a:xfrm>
            <a:off x="2865120" y="394454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Translational Symmetry in 2D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8FBC2-3DE3-B127-6987-6157D7B9DCEC}"/>
              </a:ext>
            </a:extLst>
          </p:cNvPr>
          <p:cNvSpPr txBox="1"/>
          <p:nvPr/>
        </p:nvSpPr>
        <p:spPr>
          <a:xfrm>
            <a:off x="1243584" y="1108234"/>
            <a:ext cx="97048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Goal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 intuition for lattices &amp; unit cells in 2D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See why only certain symmetries work in crystals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Learning Objectives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Differentiate crystalline vs amorphous solids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lattice, vectors, unit cell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shapes that tile 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Recognize allowed rotation axes (2, 3, 4, 6-fold)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See how lattice + motif → crystal (e.g. graphene)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Relationship to Text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Structures of Crystalline Materials</a:t>
            </a:r>
            <a:r>
              <a:rPr lang="en-US" dirty="0"/>
              <a:t>, Ch. 1 (pp. 1–12)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1.1.1 Translational Symmetry (pp. 2–3)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1.1.2 Rotational Symmetry (pp. 3–5)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1.1.3 Crystal Systems (pp. 5–6)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1.1.4 Bravais Lattices (pp. 6–8)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A1E46E-C3F4-DBB2-96F6-5A6E4925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86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74_ANNOT_time_01454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5BCEE-8AC2-70DC-8A00-EE2B02FC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76_time_01466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06D24-F533-742C-C8D4-C32C0F6B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78_time_01479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7F65E1-A248-1AC2-0CF7-7573BD8A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79_time_01497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14361-BC5B-B2B1-C01B-88AE2FAD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B7FE1-9A61-82D1-EB2C-AE53FC612928}"/>
              </a:ext>
            </a:extLst>
          </p:cNvPr>
          <p:cNvSpPr txBox="1"/>
          <p:nvPr/>
        </p:nvSpPr>
        <p:spPr>
          <a:xfrm>
            <a:off x="743712" y="169176"/>
            <a:ext cx="886358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Summary — Lecture 1: Translational Symmetry in 2D</a:t>
            </a:r>
          </a:p>
          <a:p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Two types of solids: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Crystalline = periodic atomic pattern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Amorphous = no long-range order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Lattice + Unit Cell: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Lattice = infinite grid of equivalent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Unit cell (parallelogram in 2D) repeats to tile space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Which shapes/lattices tile 2D space?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Square, rectangle, oblique (parallelogram), hexagonal, centered rectangular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Symmetry Constraints: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Only 2-, 3-, 4-, 6-fold rotational symmetry compatible with periodic lattices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Motif (Basis):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Atoms/group of atoms attached to each lattice point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Lattice + Motif = Crystal structure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CuO</a:t>
            </a:r>
            <a:r>
              <a:rPr lang="en-US" dirty="0"/>
              <a:t>₂ motif → layered </a:t>
            </a:r>
            <a:r>
              <a:rPr lang="en-US" dirty="0" err="1"/>
              <a:t>cuprates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2C motif in hexagonal lattice → graphene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8235C-8081-E385-0347-C0ED873E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C5F96-9D68-C971-4909-BF86F415A761}"/>
              </a:ext>
            </a:extLst>
          </p:cNvPr>
          <p:cNvSpPr txBox="1"/>
          <p:nvPr/>
        </p:nvSpPr>
        <p:spPr>
          <a:xfrm>
            <a:off x="646176" y="304800"/>
            <a:ext cx="696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44CDA-8ED4-6B42-0FB1-3B784AB6C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" y="1013616"/>
            <a:ext cx="7772400" cy="8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91712-4F3F-E4ED-DA14-CC5AA397D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" y="2552700"/>
            <a:ext cx="7620000" cy="2946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17547-466B-E004-F7D1-42BC83FC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F922EF-7FE0-1850-4474-768AE759B0A8}"/>
              </a:ext>
            </a:extLst>
          </p:cNvPr>
          <p:cNvSpPr txBox="1"/>
          <p:nvPr/>
        </p:nvSpPr>
        <p:spPr>
          <a:xfrm>
            <a:off x="1018032" y="428178"/>
            <a:ext cx="1015593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Translational Symmetry in 3D</a:t>
            </a:r>
          </a:p>
          <a:p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Goal:</a:t>
            </a:r>
            <a:endParaRPr lang="en-US" sz="2400" dirty="0"/>
          </a:p>
          <a:p>
            <a:r>
              <a:rPr lang="en-US" sz="2400" dirty="0"/>
              <a:t>Introduce the 3D unit cell and the classification of Bravais lattices as the foundation for describing all crystal structures.</a:t>
            </a:r>
          </a:p>
          <a:p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Learning Objectives: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Recognize the 7 crystal systems and their defining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Distinguish primitive, body-, face-, and base-centered lattices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Understand how 14 Bravais lattices arise from translational symmetry</a:t>
            </a:r>
          </a:p>
          <a:p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Relationship to Text:</a:t>
            </a:r>
            <a:endParaRPr lang="en-US" sz="2400" dirty="0"/>
          </a:p>
          <a:p>
            <a:r>
              <a:rPr lang="en-US" sz="2400" dirty="0"/>
              <a:t>Based on </a:t>
            </a:r>
            <a:r>
              <a:rPr lang="en-US" sz="2400" i="1" dirty="0"/>
              <a:t>Structures of Crystalline Materials</a:t>
            </a:r>
            <a:r>
              <a:rPr lang="en-US" sz="2400" dirty="0"/>
              <a:t>, Chapter 1, Section 1.1 (pp. 1–12)</a:t>
            </a:r>
          </a:p>
        </p:txBody>
      </p:sp>
    </p:spTree>
    <p:extLst>
      <p:ext uri="{BB962C8B-B14F-4D97-AF65-F5344CB8AC3E}">
        <p14:creationId xmlns:p14="http://schemas.microsoft.com/office/powerpoint/2010/main" val="771312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6F67B7-E351-2820-216D-95C6D47DDCFD}"/>
              </a:ext>
            </a:extLst>
          </p:cNvPr>
          <p:cNvSpPr txBox="1"/>
          <p:nvPr/>
        </p:nvSpPr>
        <p:spPr>
          <a:xfrm>
            <a:off x="929813" y="2581915"/>
            <a:ext cx="100063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unit cell</a:t>
            </a:r>
            <a:r>
              <a:rPr lang="en-US" dirty="0"/>
              <a:t> is the smallest repeating </a:t>
            </a:r>
            <a:r>
              <a:rPr lang="en-US" b="1" dirty="0"/>
              <a:t>volume</a:t>
            </a:r>
            <a:r>
              <a:rPr lang="en-US" dirty="0"/>
              <a:t> that can be translated through space (by lattice vectors) to build the entire crystal lattice.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b="1" dirty="0"/>
              <a:t>2D</a:t>
            </a:r>
            <a:r>
              <a:rPr lang="en-US" dirty="0"/>
              <a:t>, the unit cell is an area (a parallelogram).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b="1" dirty="0"/>
              <a:t>3D</a:t>
            </a:r>
            <a:r>
              <a:rPr lang="en-US" dirty="0"/>
              <a:t>, it’s a volume (a </a:t>
            </a:r>
            <a:r>
              <a:rPr lang="en-US" b="1" dirty="0"/>
              <a:t>parallelepiped</a:t>
            </a:r>
            <a:r>
              <a:rPr lang="en-US" dirty="0"/>
              <a:t> — six faces, opposite faces parallel, each face a parallelogram).</a:t>
            </a:r>
          </a:p>
        </p:txBody>
      </p:sp>
    </p:spTree>
    <p:extLst>
      <p:ext uri="{BB962C8B-B14F-4D97-AF65-F5344CB8AC3E}">
        <p14:creationId xmlns:p14="http://schemas.microsoft.com/office/powerpoint/2010/main" val="3082730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3_time_00024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10F2D4-AF7B-5D9A-43B9-9A6D5FCB03C2}"/>
              </a:ext>
            </a:extLst>
          </p:cNvPr>
          <p:cNvSpPr txBox="1"/>
          <p:nvPr/>
        </p:nvSpPr>
        <p:spPr>
          <a:xfrm>
            <a:off x="587040" y="325774"/>
            <a:ext cx="110179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Lattice centering</a:t>
            </a:r>
            <a:r>
              <a:rPr lang="en-US" dirty="0"/>
              <a:t> tells us how many </a:t>
            </a:r>
            <a:r>
              <a:rPr lang="en-US" b="1" dirty="0"/>
              <a:t>lattice points</a:t>
            </a:r>
            <a:r>
              <a:rPr lang="en-US" dirty="0"/>
              <a:t> are inside a chosen </a:t>
            </a:r>
            <a:r>
              <a:rPr lang="en-US" b="1" dirty="0"/>
              <a:t>unit cell</a:t>
            </a:r>
            <a:r>
              <a:rPr lang="en-US" dirty="0"/>
              <a:t> (beyond just the corners).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primitive (P) unit cell</a:t>
            </a:r>
            <a:r>
              <a:rPr lang="en-US" dirty="0"/>
              <a:t> has </a:t>
            </a:r>
            <a:r>
              <a:rPr lang="en-US" b="1" dirty="0"/>
              <a:t>only corner lattice points</a:t>
            </a:r>
            <a:r>
              <a:rPr lang="en-US" dirty="0"/>
              <a:t>, which add up to exactly 1 lattice point per cell.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centered unit cell</a:t>
            </a:r>
            <a:r>
              <a:rPr lang="en-US" dirty="0"/>
              <a:t> has additional lattice points located inside the cell (body center or face centers).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These are not “extra atoms” — they’re just extra </a:t>
            </a:r>
            <a:r>
              <a:rPr lang="en-US" b="1" dirty="0"/>
              <a:t>repeat positions</a:t>
            </a:r>
            <a:r>
              <a:rPr lang="en-US" dirty="0"/>
              <a:t> that fall inside the boundaries of that particular choice of unit cell.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DEA1E-8D39-0B2E-0627-9EDA13D3C3A2}"/>
              </a:ext>
            </a:extLst>
          </p:cNvPr>
          <p:cNvSpPr txBox="1"/>
          <p:nvPr/>
        </p:nvSpPr>
        <p:spPr>
          <a:xfrm>
            <a:off x="587040" y="3485239"/>
            <a:ext cx="114751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lattice point</a:t>
            </a:r>
            <a:r>
              <a:rPr lang="en-US" dirty="0"/>
              <a:t> is an abstract point in space that marks the repeating positions of the crystal pattern.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Mathematically, every lattice point is generated by: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Physically, you don’t put a single atom at a lattice point necessarily. Instead, you attach a </a:t>
            </a:r>
            <a:r>
              <a:rPr lang="en-US" b="1" dirty="0"/>
              <a:t>motif</a:t>
            </a:r>
            <a:r>
              <a:rPr lang="en-US" dirty="0"/>
              <a:t> (an atom, group of atoms, or molecule) to </a:t>
            </a:r>
            <a:r>
              <a:rPr lang="en-US" i="1" dirty="0"/>
              <a:t>every</a:t>
            </a:r>
            <a:r>
              <a:rPr lang="en-US" dirty="0"/>
              <a:t> lattice point. The whole crystal is then the lattice + motif.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16ACA-41D6-967A-685D-3E56E0BC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9" y="4500902"/>
            <a:ext cx="3784575" cy="6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6B3069-73D2-C33F-4288-093CFF17D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78367"/>
            <a:ext cx="7772400" cy="59012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1A1B3-32BF-68E8-D8C7-F5140228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8_time_00210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193DFA-FF36-D440-FAC3-C4D04AF14709}"/>
              </a:ext>
            </a:extLst>
          </p:cNvPr>
          <p:cNvSpPr txBox="1"/>
          <p:nvPr/>
        </p:nvSpPr>
        <p:spPr>
          <a:xfrm>
            <a:off x="845217" y="986641"/>
            <a:ext cx="109457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Bravais lattice = infinite set of equivalent points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Bravais lattice</a:t>
            </a:r>
            <a:r>
              <a:rPr lang="en-US" dirty="0"/>
              <a:t> is the set of all points generated by integer linear combinations of a primitive set of </a:t>
            </a:r>
            <a:r>
              <a:rPr lang="en-US" b="1" dirty="0"/>
              <a:t>lattice vectors</a:t>
            </a:r>
            <a:r>
              <a:rPr lang="en-US" dirty="0"/>
              <a:t>: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53594-A709-B89F-904D-F7FD6FD7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01" y="3180739"/>
            <a:ext cx="10907159" cy="13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69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59D72C-B886-1077-3E4E-9477CCA42441}"/>
              </a:ext>
            </a:extLst>
          </p:cNvPr>
          <p:cNvSpPr txBox="1"/>
          <p:nvPr/>
        </p:nvSpPr>
        <p:spPr>
          <a:xfrm>
            <a:off x="560832" y="727561"/>
            <a:ext cx="111556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14 Bravais lattices are the irreproducible building blocks of all 3D crystals.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Rules for a Bravais lattice</a:t>
            </a:r>
          </a:p>
          <a:p>
            <a:endParaRPr lang="en-US" b="1" dirty="0"/>
          </a:p>
          <a:p>
            <a:r>
              <a:rPr lang="en-US" b="1" dirty="0"/>
              <a:t>Translational Equivalence</a:t>
            </a:r>
            <a:endParaRPr lang="en-US" dirty="0"/>
          </a:p>
          <a:p>
            <a:r>
              <a:rPr lang="en-US" dirty="0"/>
              <a:t>Every lattice point must be identical (equivalent environment) when shifted by an integer combination of lattice vectors.</a:t>
            </a:r>
          </a:p>
          <a:p>
            <a:endParaRPr lang="en-US" dirty="0"/>
          </a:p>
          <a:p>
            <a:r>
              <a:rPr lang="en-US" b="1" dirty="0"/>
              <a:t>Minimal Cell (Primitive Cell Exists)</a:t>
            </a:r>
            <a:endParaRPr lang="en-US" dirty="0"/>
          </a:p>
          <a:p>
            <a:r>
              <a:rPr lang="en-US" dirty="0"/>
              <a:t>You cannot define a larger “centered” cell if a smaller primitive cell generates the same lattice more simply.</a:t>
            </a:r>
          </a:p>
          <a:p>
            <a:r>
              <a:rPr lang="en-US" dirty="0"/>
              <a:t>→ Redundant </a:t>
            </a:r>
            <a:r>
              <a:rPr lang="en-US" dirty="0" err="1"/>
              <a:t>centerings</a:t>
            </a:r>
            <a:r>
              <a:rPr lang="en-US" dirty="0"/>
              <a:t> are thrown out.</a:t>
            </a:r>
          </a:p>
          <a:p>
            <a:endParaRPr lang="en-US" dirty="0"/>
          </a:p>
          <a:p>
            <a:r>
              <a:rPr lang="en-US" b="1" dirty="0"/>
              <a:t>Consistency with Crystal System Symmetry</a:t>
            </a:r>
            <a:endParaRPr lang="en-US" dirty="0"/>
          </a:p>
          <a:p>
            <a:r>
              <a:rPr lang="en-US" dirty="0"/>
              <a:t>The Bravais lattice must obey the symmetry constraints of its crystal system (e.g., cubic requires all edges equal, all angles 90°).</a:t>
            </a:r>
          </a:p>
          <a:p>
            <a:r>
              <a:rPr lang="en-US" dirty="0"/>
              <a:t>→ Some centering choices break the system’s symmetry and therefore aren’t distinct.</a:t>
            </a:r>
          </a:p>
        </p:txBody>
      </p:sp>
    </p:spTree>
    <p:extLst>
      <p:ext uri="{BB962C8B-B14F-4D97-AF65-F5344CB8AC3E}">
        <p14:creationId xmlns:p14="http://schemas.microsoft.com/office/powerpoint/2010/main" val="1522674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342C6-9380-BE0A-EF4A-AB7C725C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6" y="1538705"/>
            <a:ext cx="10903087" cy="4106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1759B-12E1-82C5-EAEC-F660A7559E26}"/>
              </a:ext>
            </a:extLst>
          </p:cNvPr>
          <p:cNvSpPr txBox="1"/>
          <p:nvPr/>
        </p:nvSpPr>
        <p:spPr>
          <a:xfrm>
            <a:off x="560832" y="289774"/>
            <a:ext cx="10704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There are 7 crystal systems × 4 possible centering types (primitive P, body I, face F, base C) = 28 candidates.</a:t>
            </a:r>
          </a:p>
          <a:p>
            <a:r>
              <a:rPr lang="en-US" b="1" dirty="0"/>
              <a:t>But many are duplicates or impossible under the rules above:</a:t>
            </a:r>
          </a:p>
        </p:txBody>
      </p:sp>
    </p:spTree>
    <p:extLst>
      <p:ext uri="{BB962C8B-B14F-4D97-AF65-F5344CB8AC3E}">
        <p14:creationId xmlns:p14="http://schemas.microsoft.com/office/powerpoint/2010/main" val="365040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6_time_00355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7490F2-2208-9868-9DFB-7F3CB88A6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11" y="602139"/>
            <a:ext cx="11016578" cy="56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05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8_time_00419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9_time_00441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C28B6B-9368-87A8-F55D-191B0CD381A6}"/>
              </a:ext>
            </a:extLst>
          </p:cNvPr>
          <p:cNvSpPr txBox="1"/>
          <p:nvPr/>
        </p:nvSpPr>
        <p:spPr>
          <a:xfrm>
            <a:off x="1280160" y="252072"/>
            <a:ext cx="98023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Slide Title:</a:t>
            </a:r>
            <a:r>
              <a:rPr lang="en-US" dirty="0"/>
              <a:t> Summary – Translational Symmetry in 3D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Key Points: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3D crystal is built by repeating a </a:t>
            </a:r>
            <a:r>
              <a:rPr lang="en-US" b="1" dirty="0"/>
              <a:t>unit cell</a:t>
            </a:r>
            <a:r>
              <a:rPr lang="en-US" dirty="0"/>
              <a:t> (a parallelepiped) through translational symmetry.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Seven crystal systems</a:t>
            </a:r>
            <a:r>
              <a:rPr lang="en-US" dirty="0"/>
              <a:t>: cubic, tetragonal, orthorhombic, rhombohedral, hexagonal, monoclinic, triclinic.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Centered lattices</a:t>
            </a:r>
            <a:r>
              <a:rPr lang="en-US" dirty="0"/>
              <a:t>: primitive (P), body-centered (I), face-centered (F), base-centered (A, B, C).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Combining systems + centering gives the </a:t>
            </a:r>
            <a:r>
              <a:rPr lang="en-US" b="1" dirty="0"/>
              <a:t>14 Bravais lattices</a:t>
            </a:r>
            <a:r>
              <a:rPr lang="en-US" dirty="0"/>
              <a:t>, the complete set of 3D lattice types.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framework underpins all crystallography: every crystal structure belongs to one of these lattices.</a:t>
            </a:r>
          </a:p>
        </p:txBody>
      </p:sp>
    </p:spTree>
    <p:extLst>
      <p:ext uri="{BB962C8B-B14F-4D97-AF65-F5344CB8AC3E}">
        <p14:creationId xmlns:p14="http://schemas.microsoft.com/office/powerpoint/2010/main" val="4116117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090659-1A73-5B37-83B3-AC8212A41B80}"/>
              </a:ext>
            </a:extLst>
          </p:cNvPr>
          <p:cNvSpPr txBox="1"/>
          <p:nvPr/>
        </p:nvSpPr>
        <p:spPr>
          <a:xfrm>
            <a:off x="1072896" y="1633651"/>
            <a:ext cx="979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Consider the cubic crystal system. Why is there </a:t>
            </a:r>
            <a:r>
              <a:rPr lang="en-US" b="1" dirty="0"/>
              <a:t>no distinct “base-centered cubic” lattice</a:t>
            </a:r>
            <a:r>
              <a:rPr lang="en-US" dirty="0"/>
              <a:t>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88C78-637F-826B-B579-25D3E7643635}"/>
              </a:ext>
            </a:extLst>
          </p:cNvPr>
          <p:cNvSpPr txBox="1"/>
          <p:nvPr/>
        </p:nvSpPr>
        <p:spPr>
          <a:xfrm>
            <a:off x="987552" y="646176"/>
            <a:ext cx="387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Homework: </a:t>
            </a:r>
          </a:p>
        </p:txBody>
      </p:sp>
    </p:spTree>
    <p:extLst>
      <p:ext uri="{BB962C8B-B14F-4D97-AF65-F5344CB8AC3E}">
        <p14:creationId xmlns:p14="http://schemas.microsoft.com/office/powerpoint/2010/main" val="218477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1_time_00139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B83208-9907-90C2-CA68-542AB7A4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2_time_00192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CD8D43-7B27-48DE-2D0F-A7B46305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6_time_00227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57EC2E-5AE1-6C89-6333-A73B7954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8_time_00287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4EA3C-AE60-2117-70E8-81D04604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1281</Words>
  <Application>Microsoft Macintosh PowerPoint</Application>
  <PresentationFormat>Widescreen</PresentationFormat>
  <Paragraphs>172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Times</vt:lpstr>
      <vt:lpstr>Aptos</vt:lpstr>
      <vt:lpstr>Arial</vt:lpstr>
      <vt:lpstr>Calibri</vt:lpstr>
      <vt:lpstr>Helvetica</vt:lpstr>
      <vt:lpstr>Office Theme</vt:lpstr>
      <vt:lpstr>Review the survey</vt:lpstr>
      <vt:lpstr>We Start From the Beginning</vt:lpstr>
      <vt:lpstr>A Comprehensive Mathematical Framework for Describing Crystals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Benjamin Wiley, Ph.D.</cp:lastModifiedBy>
  <cp:revision>12</cp:revision>
  <cp:lastPrinted>2025-08-28T13:45:41Z</cp:lastPrinted>
  <dcterms:created xsi:type="dcterms:W3CDTF">2013-01-27T09:14:16Z</dcterms:created>
  <dcterms:modified xsi:type="dcterms:W3CDTF">2025-08-28T13:45:51Z</dcterms:modified>
  <cp:category/>
</cp:coreProperties>
</file>